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authors.xml" ContentType="application/vnd.ms-powerpoint.author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883" r:id="rId4"/>
  </p:sldMasterIdLst>
  <p:notesMasterIdLst>
    <p:notesMasterId r:id="rId22"/>
  </p:notesMasterIdLst>
  <p:handoutMasterIdLst>
    <p:handoutMasterId r:id="rId23"/>
  </p:handoutMasterIdLst>
  <p:sldIdLst>
    <p:sldId id="563" r:id="rId5"/>
    <p:sldId id="565" r:id="rId6"/>
    <p:sldId id="396" r:id="rId7"/>
    <p:sldId id="377" r:id="rId8"/>
    <p:sldId id="378" r:id="rId9"/>
    <p:sldId id="379" r:id="rId10"/>
    <p:sldId id="380" r:id="rId11"/>
    <p:sldId id="364" r:id="rId12"/>
    <p:sldId id="566" r:id="rId13"/>
    <p:sldId id="561" r:id="rId14"/>
    <p:sldId id="402" r:id="rId15"/>
    <p:sldId id="568" r:id="rId16"/>
    <p:sldId id="569" r:id="rId17"/>
    <p:sldId id="459" r:id="rId18"/>
    <p:sldId id="409" r:id="rId19"/>
    <p:sldId id="410" r:id="rId20"/>
    <p:sldId id="264" r:id="rId21"/>
  </p:sldIdLst>
  <p:sldSz cx="12192000" cy="6858000"/>
  <p:notesSz cx="7099300" cy="10234613"/>
  <p:custDataLst>
    <p:tags r:id="rId24"/>
  </p:custDataLst>
  <p:defaultTextStyle>
    <a:defPPr>
      <a:defRPr lang="en-US"/>
    </a:defPPr>
    <a:lvl1pPr marL="0" algn="l" defTabSz="914247" rtl="0" eaLnBrk="1" latinLnBrk="0" hangingPunct="1">
      <a:defRPr sz="1801" kern="1200">
        <a:solidFill>
          <a:schemeClr val="tx1"/>
        </a:solidFill>
        <a:latin typeface="+mn-lt"/>
        <a:ea typeface="+mn-ea"/>
        <a:cs typeface="+mn-cs"/>
      </a:defRPr>
    </a:lvl1pPr>
    <a:lvl2pPr marL="457125" algn="l" defTabSz="914247" rtl="0" eaLnBrk="1" latinLnBrk="0" hangingPunct="1">
      <a:defRPr sz="1801" kern="1200">
        <a:solidFill>
          <a:schemeClr val="tx1"/>
        </a:solidFill>
        <a:latin typeface="+mn-lt"/>
        <a:ea typeface="+mn-ea"/>
        <a:cs typeface="+mn-cs"/>
      </a:defRPr>
    </a:lvl2pPr>
    <a:lvl3pPr marL="914247" algn="l" defTabSz="914247" rtl="0" eaLnBrk="1" latinLnBrk="0" hangingPunct="1">
      <a:defRPr sz="1801" kern="1200">
        <a:solidFill>
          <a:schemeClr val="tx1"/>
        </a:solidFill>
        <a:latin typeface="+mn-lt"/>
        <a:ea typeface="+mn-ea"/>
        <a:cs typeface="+mn-cs"/>
      </a:defRPr>
    </a:lvl3pPr>
    <a:lvl4pPr marL="1371371" algn="l" defTabSz="914247" rtl="0" eaLnBrk="1" latinLnBrk="0" hangingPunct="1">
      <a:defRPr sz="1801" kern="1200">
        <a:solidFill>
          <a:schemeClr val="tx1"/>
        </a:solidFill>
        <a:latin typeface="+mn-lt"/>
        <a:ea typeface="+mn-ea"/>
        <a:cs typeface="+mn-cs"/>
      </a:defRPr>
    </a:lvl4pPr>
    <a:lvl5pPr marL="1828494" algn="l" defTabSz="914247" rtl="0" eaLnBrk="1" latinLnBrk="0" hangingPunct="1">
      <a:defRPr sz="1801" kern="1200">
        <a:solidFill>
          <a:schemeClr val="tx1"/>
        </a:solidFill>
        <a:latin typeface="+mn-lt"/>
        <a:ea typeface="+mn-ea"/>
        <a:cs typeface="+mn-cs"/>
      </a:defRPr>
    </a:lvl5pPr>
    <a:lvl6pPr marL="2285618" algn="l" defTabSz="914247" rtl="0" eaLnBrk="1" latinLnBrk="0" hangingPunct="1">
      <a:defRPr sz="1801" kern="1200">
        <a:solidFill>
          <a:schemeClr val="tx1"/>
        </a:solidFill>
        <a:latin typeface="+mn-lt"/>
        <a:ea typeface="+mn-ea"/>
        <a:cs typeface="+mn-cs"/>
      </a:defRPr>
    </a:lvl6pPr>
    <a:lvl7pPr marL="2742742" algn="l" defTabSz="914247" rtl="0" eaLnBrk="1" latinLnBrk="0" hangingPunct="1">
      <a:defRPr sz="1801" kern="1200">
        <a:solidFill>
          <a:schemeClr val="tx1"/>
        </a:solidFill>
        <a:latin typeface="+mn-lt"/>
        <a:ea typeface="+mn-ea"/>
        <a:cs typeface="+mn-cs"/>
      </a:defRPr>
    </a:lvl7pPr>
    <a:lvl8pPr marL="3199865" algn="l" defTabSz="914247" rtl="0" eaLnBrk="1" latinLnBrk="0" hangingPunct="1">
      <a:defRPr sz="1801" kern="1200">
        <a:solidFill>
          <a:schemeClr val="tx1"/>
        </a:solidFill>
        <a:latin typeface="+mn-lt"/>
        <a:ea typeface="+mn-ea"/>
        <a:cs typeface="+mn-cs"/>
      </a:defRPr>
    </a:lvl8pPr>
    <a:lvl9pPr marL="3656988" algn="l" defTabSz="914247" rtl="0" eaLnBrk="1" latinLnBrk="0" hangingPunct="1">
      <a:defRPr sz="1801" kern="1200">
        <a:solidFill>
          <a:schemeClr val="tx1"/>
        </a:solidFill>
        <a:latin typeface="+mn-lt"/>
        <a:ea typeface="+mn-ea"/>
        <a:cs typeface="+mn-cs"/>
      </a:defRPr>
    </a:lvl9pPr>
  </p:defaultTextStyle>
  <p:extLst>
    <p:ext uri="{EFAFB233-063F-42B5-8137-9DF3F51BA10A}">
      <p15:sldGuideLst xmlns:p15="http://schemas.microsoft.com/office/powerpoint/2012/main">
        <p15:guide id="9" orient="horz" pos="2908" userDrawn="1">
          <p15:clr>
            <a:srgbClr val="A4A3A4"/>
          </p15:clr>
        </p15:guide>
        <p15:guide id="11" pos="3817" userDrawn="1">
          <p15:clr>
            <a:srgbClr val="A4A3A4"/>
          </p15:clr>
        </p15:guide>
        <p15:guide id="12" orient="horz" pos="3113" userDrawn="1">
          <p15:clr>
            <a:srgbClr val="A4A3A4"/>
          </p15:clr>
        </p15:guide>
        <p15:guide id="13" orient="horz" pos="2523" userDrawn="1">
          <p15:clr>
            <a:srgbClr val="A4A3A4"/>
          </p15:clr>
        </p15:guide>
        <p15:guide id="14" orient="horz" pos="200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547B24-56FC-DBD5-4CB9-A1FB38909006}" name="North, Andrew C" initials="NAC" userId="S::andrew.c.north@kpmg.co.uk::d09636aa-abd1-47c5-9702-b4acd95749ea" providerId="AD"/>
  <p188:author id="{FE885F5E-FA60-DDC0-A4E5-5C8675DB33EC}" name="Peart, Alex" initials="PA" userId="S::Alex.Peart@KPMG.co.uk::f66c22a6-e942-4b94-9ac5-7ac0882420b7" providerId="AD"/>
  <p188:author id="{6F61425F-7282-135A-1D1F-328AFCCC491E}" name="Gardner, Gavin" initials="GG" userId="S::Gavin.Gardner@KPMG.co.uk::edfc097d-3fd7-4fdd-84b2-9505eccdff85" providerId="AD"/>
  <p188:author id="{2C7BA491-605C-DB1C-6193-9F2319732E31}" name="Jawwad, Hassan" initials="JH" userId="S::Hassan.Jawwad@kpmg.co.uk::9f69dce3-046c-456c-a9ac-151e1f88c7ec" providerId="AD"/>
  <p188:author id="{413F07A0-92A8-6AE7-6D59-329EDF565005}" name="Nagpal, Stavya" initials="NS" userId="S::Stavya.Nagpal@kpmg.co.uk::2616f525-ecbf-49d9-897c-7ba2d5bade4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aitkeviciute, Goda Marija" initials="VGM" lastIdx="15" clrIdx="0">
    <p:extLst>
      <p:ext uri="{19B8F6BF-5375-455C-9EA6-DF929625EA0E}">
        <p15:presenceInfo xmlns:p15="http://schemas.microsoft.com/office/powerpoint/2012/main" userId="S-1-5-21-2401394320-663264643-1542394132-251482" providerId="AD"/>
      </p:ext>
    </p:extLst>
  </p:cmAuthor>
  <p:cmAuthor id="2" name="Valentina Munoz" initials="VM" lastIdx="17" clrIdx="1">
    <p:extLst>
      <p:ext uri="{19B8F6BF-5375-455C-9EA6-DF929625EA0E}">
        <p15:presenceInfo xmlns:p15="http://schemas.microsoft.com/office/powerpoint/2012/main" userId="Valentina Munoz" providerId="None"/>
      </p:ext>
    </p:extLst>
  </p:cmAuthor>
  <p:cmAuthor id="3" name="Jankus, Karolis" initials="JK" lastIdx="24" clrIdx="2">
    <p:extLst>
      <p:ext uri="{19B8F6BF-5375-455C-9EA6-DF929625EA0E}">
        <p15:presenceInfo xmlns:p15="http://schemas.microsoft.com/office/powerpoint/2012/main" userId="Jankus, Karolis" providerId="None"/>
      </p:ext>
    </p:extLst>
  </p:cmAuthor>
  <p:cmAuthor id="4" name="Gardner, Gavin" initials="GG" lastIdx="83" clrIdx="3">
    <p:extLst>
      <p:ext uri="{19B8F6BF-5375-455C-9EA6-DF929625EA0E}">
        <p15:presenceInfo xmlns:p15="http://schemas.microsoft.com/office/powerpoint/2012/main" userId="Gardner, Gavin" providerId="None"/>
      </p:ext>
    </p:extLst>
  </p:cmAuthor>
  <p:cmAuthor id="5" name="Ayers, Nicholas" initials="AN" lastIdx="2" clrIdx="4">
    <p:extLst>
      <p:ext uri="{19B8F6BF-5375-455C-9EA6-DF929625EA0E}">
        <p15:presenceInfo xmlns:p15="http://schemas.microsoft.com/office/powerpoint/2012/main" userId="Ayers, Nicholas" providerId="None"/>
      </p:ext>
    </p:extLst>
  </p:cmAuthor>
  <p:cmAuthor id="6" name="Peart, Alexander" initials="PA" lastIdx="9" clrIdx="5">
    <p:extLst>
      <p:ext uri="{19B8F6BF-5375-455C-9EA6-DF929625EA0E}">
        <p15:presenceInfo xmlns:p15="http://schemas.microsoft.com/office/powerpoint/2012/main" userId="Peart, Alexander" providerId="None"/>
      </p:ext>
    </p:extLst>
  </p:cmAuthor>
  <p:cmAuthor id="7" name="Peart, Alexander" initials="PA [2]" lastIdx="19" clrIdx="6">
    <p:extLst>
      <p:ext uri="{19B8F6BF-5375-455C-9EA6-DF929625EA0E}">
        <p15:presenceInfo xmlns:p15="http://schemas.microsoft.com/office/powerpoint/2012/main" userId="S::Alex.Peart@KPMG.co.uk::f66c22a6-e942-4b94-9ac5-7ac0882420b7" providerId="AD"/>
      </p:ext>
    </p:extLst>
  </p:cmAuthor>
  <p:cmAuthor id="8" name="Nagpal, Stavya" initials="NS" lastIdx="122" clrIdx="7">
    <p:extLst>
      <p:ext uri="{19B8F6BF-5375-455C-9EA6-DF929625EA0E}">
        <p15:presenceInfo xmlns:p15="http://schemas.microsoft.com/office/powerpoint/2012/main" userId="S::stavya.nagpal@kpmg.co.uk::2616f525-ecbf-49d9-897c-7ba2d5bade4c" providerId="AD"/>
      </p:ext>
    </p:extLst>
  </p:cmAuthor>
  <p:cmAuthor id="9" name="Gardner, Gavin" initials="GG [2]" lastIdx="65" clrIdx="8">
    <p:extLst>
      <p:ext uri="{19B8F6BF-5375-455C-9EA6-DF929625EA0E}">
        <p15:presenceInfo xmlns:p15="http://schemas.microsoft.com/office/powerpoint/2012/main" userId="S::Gavin.Gardner@KPMG.co.uk::edfc097d-3fd7-4fdd-84b2-9505eccdff85" providerId="AD"/>
      </p:ext>
    </p:extLst>
  </p:cmAuthor>
  <p:cmAuthor id="10" name="McEwan, Martin" initials="MM" lastIdx="26" clrIdx="9">
    <p:extLst>
      <p:ext uri="{19B8F6BF-5375-455C-9EA6-DF929625EA0E}">
        <p15:presenceInfo xmlns:p15="http://schemas.microsoft.com/office/powerpoint/2012/main" userId="S::Martin.McEwan@kpmg.co.uk::0b052b9f-bf04-4766-bf9e-81951bd6c797" providerId="AD"/>
      </p:ext>
    </p:extLst>
  </p:cmAuthor>
  <p:cmAuthor id="11" name="Mande, George" initials="MG" lastIdx="1" clrIdx="10">
    <p:extLst>
      <p:ext uri="{19B8F6BF-5375-455C-9EA6-DF929625EA0E}">
        <p15:presenceInfo xmlns:p15="http://schemas.microsoft.com/office/powerpoint/2012/main" userId="S::George.Mande@kpmg.co.uk::51b67880-84f0-4bbd-948c-cb300c555ac2" providerId="AD"/>
      </p:ext>
    </p:extLst>
  </p:cmAuthor>
  <p:cmAuthor id="12" name="Cinnamond, Georgia" initials="CG" lastIdx="6" clrIdx="10">
    <p:extLst>
      <p:ext uri="{19B8F6BF-5375-455C-9EA6-DF929625EA0E}">
        <p15:presenceInfo xmlns:p15="http://schemas.microsoft.com/office/powerpoint/2012/main" userId="S::Georgia.Cinnamond@kpmg.co.uk::db93b240-a90f-4a5b-8f23-b6380fa97aa0" providerId="AD"/>
      </p:ext>
    </p:extLst>
  </p:cmAuthor>
  <p:cmAuthor id="13" name="Cain, Nathan" initials="CN" lastIdx="4" clrIdx="11">
    <p:extLst>
      <p:ext uri="{19B8F6BF-5375-455C-9EA6-DF929625EA0E}">
        <p15:presenceInfo xmlns:p15="http://schemas.microsoft.com/office/powerpoint/2012/main" userId="S::Nathan.Cain@KPMG.co.uk::dfebe33a-e4d2-4266-aaeb-1307a1729ba6" providerId="AD"/>
      </p:ext>
    </p:extLst>
  </p:cmAuthor>
  <p:cmAuthor id="14" name="North, Andrew C" initials="NAC" lastIdx="12" clrIdx="12">
    <p:extLst>
      <p:ext uri="{19B8F6BF-5375-455C-9EA6-DF929625EA0E}">
        <p15:presenceInfo xmlns:p15="http://schemas.microsoft.com/office/powerpoint/2012/main" userId="S::andrew.c.north@kpmg.co.uk::d09636aa-abd1-47c5-9702-b4acd95749e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8C"/>
    <a:srgbClr val="E8308A"/>
    <a:srgbClr val="64358C"/>
    <a:srgbClr val="21DBAD"/>
    <a:srgbClr val="A1C4E5"/>
    <a:srgbClr val="1C454D"/>
    <a:srgbClr val="FF4040"/>
    <a:srgbClr val="008C32"/>
    <a:srgbClr val="20396F"/>
    <a:srgbClr val="C2A3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19" autoAdjust="0"/>
    <p:restoredTop sz="94324" autoAdjust="0"/>
  </p:normalViewPr>
  <p:slideViewPr>
    <p:cSldViewPr snapToGrid="0">
      <p:cViewPr varScale="1">
        <p:scale>
          <a:sx n="65" d="100"/>
          <a:sy n="65" d="100"/>
        </p:scale>
        <p:origin x="764" y="40"/>
      </p:cViewPr>
      <p:guideLst>
        <p:guide orient="horz" pos="2908"/>
        <p:guide pos="3817"/>
        <p:guide orient="horz" pos="3113"/>
        <p:guide orient="horz" pos="2523"/>
        <p:guide orient="horz" pos="2001"/>
      </p:guideLst>
    </p:cSldViewPr>
  </p:slideViewPr>
  <p:notesTextViewPr>
    <p:cViewPr>
      <p:scale>
        <a:sx n="3" d="2"/>
        <a:sy n="3" d="2"/>
      </p:scale>
      <p:origin x="0" y="0"/>
    </p:cViewPr>
  </p:notesTextViewPr>
  <p:notesViewPr>
    <p:cSldViewPr snapToGrid="0">
      <p:cViewPr varScale="1">
        <p:scale>
          <a:sx n="85" d="100"/>
          <a:sy n="85"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wwad, Hassan" userId="9f69dce3-046c-456c-a9ac-151e1f88c7ec" providerId="ADAL" clId="{619D5CCF-BD5D-4B71-B737-0718CA78E293}"/>
    <pc:docChg chg="modSld">
      <pc:chgData name="Jawwad, Hassan" userId="9f69dce3-046c-456c-a9ac-151e1f88c7ec" providerId="ADAL" clId="{619D5CCF-BD5D-4B71-B737-0718CA78E293}" dt="2024-04-17T13:20:42.192" v="48" actId="20577"/>
      <pc:docMkLst>
        <pc:docMk/>
      </pc:docMkLst>
      <pc:sldChg chg="delCm">
        <pc:chgData name="Jawwad, Hassan" userId="9f69dce3-046c-456c-a9ac-151e1f88c7ec" providerId="ADAL" clId="{619D5CCF-BD5D-4B71-B737-0718CA78E293}" dt="2024-04-17T13:20:11.785" v="47"/>
        <pc:sldMkLst>
          <pc:docMk/>
          <pc:sldMk cId="3945250624" sldId="264"/>
        </pc:sldMkLst>
      </pc:sldChg>
      <pc:sldChg chg="delCm">
        <pc:chgData name="Jawwad, Hassan" userId="9f69dce3-046c-456c-a9ac-151e1f88c7ec" providerId="ADAL" clId="{619D5CCF-BD5D-4B71-B737-0718CA78E293}" dt="2024-04-17T13:19:32.186" v="17"/>
        <pc:sldMkLst>
          <pc:docMk/>
          <pc:sldMk cId="4025442179" sldId="377"/>
        </pc:sldMkLst>
      </pc:sldChg>
      <pc:sldChg chg="delCm">
        <pc:chgData name="Jawwad, Hassan" userId="9f69dce3-046c-456c-a9ac-151e1f88c7ec" providerId="ADAL" clId="{619D5CCF-BD5D-4B71-B737-0718CA78E293}" dt="2024-04-17T13:19:34.496" v="19"/>
        <pc:sldMkLst>
          <pc:docMk/>
          <pc:sldMk cId="2136822488" sldId="378"/>
        </pc:sldMkLst>
      </pc:sldChg>
      <pc:sldChg chg="delCm">
        <pc:chgData name="Jawwad, Hassan" userId="9f69dce3-046c-456c-a9ac-151e1f88c7ec" providerId="ADAL" clId="{619D5CCF-BD5D-4B71-B737-0718CA78E293}" dt="2024-04-17T13:19:37.557" v="21"/>
        <pc:sldMkLst>
          <pc:docMk/>
          <pc:sldMk cId="1875994953" sldId="379"/>
        </pc:sldMkLst>
      </pc:sldChg>
      <pc:sldChg chg="delCm">
        <pc:chgData name="Jawwad, Hassan" userId="9f69dce3-046c-456c-a9ac-151e1f88c7ec" providerId="ADAL" clId="{619D5CCF-BD5D-4B71-B737-0718CA78E293}" dt="2024-04-17T13:19:41.044" v="25"/>
        <pc:sldMkLst>
          <pc:docMk/>
          <pc:sldMk cId="2941834265" sldId="380"/>
        </pc:sldMkLst>
      </pc:sldChg>
      <pc:sldChg chg="modSp mod delCm">
        <pc:chgData name="Jawwad, Hassan" userId="9f69dce3-046c-456c-a9ac-151e1f88c7ec" providerId="ADAL" clId="{619D5CCF-BD5D-4B71-B737-0718CA78E293}" dt="2024-04-17T13:20:42.192" v="48" actId="20577"/>
        <pc:sldMkLst>
          <pc:docMk/>
          <pc:sldMk cId="1479240022" sldId="396"/>
        </pc:sldMkLst>
        <pc:spChg chg="mod">
          <ac:chgData name="Jawwad, Hassan" userId="9f69dce3-046c-456c-a9ac-151e1f88c7ec" providerId="ADAL" clId="{619D5CCF-BD5D-4B71-B737-0718CA78E293}" dt="2024-04-17T13:20:42.192" v="48" actId="20577"/>
          <ac:spMkLst>
            <pc:docMk/>
            <pc:sldMk cId="1479240022" sldId="396"/>
            <ac:spMk id="57" creationId="{00000000-0000-0000-0000-000000000000}"/>
          </ac:spMkLst>
        </pc:spChg>
      </pc:sldChg>
      <pc:sldChg chg="delCm">
        <pc:chgData name="Jawwad, Hassan" userId="9f69dce3-046c-456c-a9ac-151e1f88c7ec" providerId="ADAL" clId="{619D5CCF-BD5D-4B71-B737-0718CA78E293}" dt="2024-04-17T13:19:54.965" v="38"/>
        <pc:sldMkLst>
          <pc:docMk/>
          <pc:sldMk cId="2530651441" sldId="402"/>
        </pc:sldMkLst>
      </pc:sldChg>
      <pc:sldChg chg="delCm">
        <pc:chgData name="Jawwad, Hassan" userId="9f69dce3-046c-456c-a9ac-151e1f88c7ec" providerId="ADAL" clId="{619D5CCF-BD5D-4B71-B737-0718CA78E293}" dt="2024-04-17T13:20:05.864" v="43"/>
        <pc:sldMkLst>
          <pc:docMk/>
          <pc:sldMk cId="875260740" sldId="409"/>
        </pc:sldMkLst>
      </pc:sldChg>
      <pc:sldChg chg="delCm">
        <pc:chgData name="Jawwad, Hassan" userId="9f69dce3-046c-456c-a9ac-151e1f88c7ec" providerId="ADAL" clId="{619D5CCF-BD5D-4B71-B737-0718CA78E293}" dt="2024-04-17T13:20:08.167" v="44"/>
        <pc:sldMkLst>
          <pc:docMk/>
          <pc:sldMk cId="2905900589" sldId="410"/>
        </pc:sldMkLst>
      </pc:sldChg>
      <pc:sldChg chg="delCm">
        <pc:chgData name="Jawwad, Hassan" userId="9f69dce3-046c-456c-a9ac-151e1f88c7ec" providerId="ADAL" clId="{619D5CCF-BD5D-4B71-B737-0718CA78E293}" dt="2024-04-17T13:19:51.507" v="34"/>
        <pc:sldMkLst>
          <pc:docMk/>
          <pc:sldMk cId="1155764380" sldId="561"/>
        </pc:sldMkLst>
      </pc:sldChg>
      <pc:sldChg chg="delCm">
        <pc:chgData name="Jawwad, Hassan" userId="9f69dce3-046c-456c-a9ac-151e1f88c7ec" providerId="ADAL" clId="{619D5CCF-BD5D-4B71-B737-0718CA78E293}" dt="2024-04-17T13:19:19.046" v="5"/>
        <pc:sldMkLst>
          <pc:docMk/>
          <pc:sldMk cId="3153230578" sldId="563"/>
        </pc:sldMkLst>
      </pc:sldChg>
      <pc:sldChg chg="delCm">
        <pc:chgData name="Jawwad, Hassan" userId="9f69dce3-046c-456c-a9ac-151e1f88c7ec" providerId="ADAL" clId="{619D5CCF-BD5D-4B71-B737-0718CA78E293}" dt="2024-04-17T13:19:22.855" v="9"/>
        <pc:sldMkLst>
          <pc:docMk/>
          <pc:sldMk cId="990507061" sldId="565"/>
        </pc:sldMkLst>
      </pc:sldChg>
      <pc:sldChg chg="delCm">
        <pc:chgData name="Jawwad, Hassan" userId="9f69dce3-046c-456c-a9ac-151e1f88c7ec" providerId="ADAL" clId="{619D5CCF-BD5D-4B71-B737-0718CA78E293}" dt="2024-04-17T13:19:48.454" v="31"/>
        <pc:sldMkLst>
          <pc:docMk/>
          <pc:sldMk cId="899260641" sldId="566"/>
        </pc:sldMkLst>
      </pc:sldChg>
      <pc:sldChg chg="delCm">
        <pc:chgData name="Jawwad, Hassan" userId="9f69dce3-046c-456c-a9ac-151e1f88c7ec" providerId="ADAL" clId="{619D5CCF-BD5D-4B71-B737-0718CA78E293}" dt="2024-04-17T13:19:58.719" v="41"/>
        <pc:sldMkLst>
          <pc:docMk/>
          <pc:sldMk cId="3271386077" sldId="568"/>
        </pc:sldMkLst>
      </pc:sldChg>
      <pc:sldChg chg="delCm">
        <pc:chgData name="Jawwad, Hassan" userId="9f69dce3-046c-456c-a9ac-151e1f88c7ec" providerId="ADAL" clId="{619D5CCF-BD5D-4B71-B737-0718CA78E293}" dt="2024-04-17T13:20:01.146" v="42"/>
        <pc:sldMkLst>
          <pc:docMk/>
          <pc:sldMk cId="3322379321" sldId="569"/>
        </pc:sldMkLst>
      </pc:sldChg>
    </pc:docChg>
  </pc:docChgLst>
  <pc:docChgLst>
    <pc:chgData name="Nagpal, Stavya" userId="2616f525-ecbf-49d9-897c-7ba2d5bade4c" providerId="ADAL" clId="{EC9B9CC2-F85F-4B3A-92FA-E6979D1F26D0}"/>
    <pc:docChg chg="undo custSel modSld">
      <pc:chgData name="Nagpal, Stavya" userId="2616f525-ecbf-49d9-897c-7ba2d5bade4c" providerId="ADAL" clId="{EC9B9CC2-F85F-4B3A-92FA-E6979D1F26D0}" dt="2023-04-12T11:00:40.298" v="486"/>
      <pc:docMkLst>
        <pc:docMk/>
      </pc:docMkLst>
      <pc:sldChg chg="addSp modSp mod addCm delCm modCm">
        <pc:chgData name="Nagpal, Stavya" userId="2616f525-ecbf-49d9-897c-7ba2d5bade4c" providerId="ADAL" clId="{EC9B9CC2-F85F-4B3A-92FA-E6979D1F26D0}" dt="2023-04-12T10:13:22.801" v="353"/>
        <pc:sldMkLst>
          <pc:docMk/>
          <pc:sldMk cId="3945250624" sldId="264"/>
        </pc:sldMkLst>
        <pc:spChg chg="add mod">
          <ac:chgData name="Nagpal, Stavya" userId="2616f525-ecbf-49d9-897c-7ba2d5bade4c" providerId="ADAL" clId="{EC9B9CC2-F85F-4B3A-92FA-E6979D1F26D0}" dt="2023-04-12T10:12:53.024" v="351" actId="14100"/>
          <ac:spMkLst>
            <pc:docMk/>
            <pc:sldMk cId="3945250624" sldId="264"/>
            <ac:spMk id="6" creationId="{08855FC6-0BBE-4A2E-B77A-F811C178EEDF}"/>
          </ac:spMkLst>
        </pc:spChg>
        <pc:spChg chg="mod">
          <ac:chgData name="Nagpal, Stavya" userId="2616f525-ecbf-49d9-897c-7ba2d5bade4c" providerId="ADAL" clId="{EC9B9CC2-F85F-4B3A-92FA-E6979D1F26D0}" dt="2023-04-12T10:12:39.859" v="349" actId="1036"/>
          <ac:spMkLst>
            <pc:docMk/>
            <pc:sldMk cId="3945250624" sldId="264"/>
            <ac:spMk id="10" creationId="{00000000-0000-0000-0000-000000000000}"/>
          </ac:spMkLst>
        </pc:spChg>
        <pc:spChg chg="mod">
          <ac:chgData name="Nagpal, Stavya" userId="2616f525-ecbf-49d9-897c-7ba2d5bade4c" providerId="ADAL" clId="{EC9B9CC2-F85F-4B3A-92FA-E6979D1F26D0}" dt="2023-04-12T10:12:39.859" v="349" actId="1036"/>
          <ac:spMkLst>
            <pc:docMk/>
            <pc:sldMk cId="3945250624" sldId="264"/>
            <ac:spMk id="14" creationId="{00000000-0000-0000-0000-000000000000}"/>
          </ac:spMkLst>
        </pc:spChg>
      </pc:sldChg>
      <pc:sldChg chg="modSp mod addCm modCm">
        <pc:chgData name="Nagpal, Stavya" userId="2616f525-ecbf-49d9-897c-7ba2d5bade4c" providerId="ADAL" clId="{EC9B9CC2-F85F-4B3A-92FA-E6979D1F26D0}" dt="2023-04-12T10:19:59.047" v="419"/>
        <pc:sldMkLst>
          <pc:docMk/>
          <pc:sldMk cId="4025442179" sldId="377"/>
        </pc:sldMkLst>
        <pc:spChg chg="mod">
          <ac:chgData name="Nagpal, Stavya" userId="2616f525-ecbf-49d9-897c-7ba2d5bade4c" providerId="ADAL" clId="{EC9B9CC2-F85F-4B3A-92FA-E6979D1F26D0}" dt="2023-04-12T09:29:39.235" v="265" actId="13926"/>
          <ac:spMkLst>
            <pc:docMk/>
            <pc:sldMk cId="4025442179" sldId="377"/>
            <ac:spMk id="15" creationId="{00000000-0000-0000-0000-000000000000}"/>
          </ac:spMkLst>
        </pc:spChg>
        <pc:spChg chg="mod">
          <ac:chgData name="Nagpal, Stavya" userId="2616f525-ecbf-49d9-897c-7ba2d5bade4c" providerId="ADAL" clId="{EC9B9CC2-F85F-4B3A-92FA-E6979D1F26D0}" dt="2023-04-12T10:19:06.033" v="418" actId="20577"/>
          <ac:spMkLst>
            <pc:docMk/>
            <pc:sldMk cId="4025442179" sldId="377"/>
            <ac:spMk id="24" creationId="{00000000-0000-0000-0000-000000000000}"/>
          </ac:spMkLst>
        </pc:spChg>
      </pc:sldChg>
      <pc:sldChg chg="modSp mod modCm">
        <pc:chgData name="Nagpal, Stavya" userId="2616f525-ecbf-49d9-897c-7ba2d5bade4c" providerId="ADAL" clId="{EC9B9CC2-F85F-4B3A-92FA-E6979D1F26D0}" dt="2023-04-12T09:30:14.225" v="273"/>
        <pc:sldMkLst>
          <pc:docMk/>
          <pc:sldMk cId="2136822488" sldId="378"/>
        </pc:sldMkLst>
        <pc:spChg chg="mod">
          <ac:chgData name="Nagpal, Stavya" userId="2616f525-ecbf-49d9-897c-7ba2d5bade4c" providerId="ADAL" clId="{EC9B9CC2-F85F-4B3A-92FA-E6979D1F26D0}" dt="2023-04-12T09:30:09.479" v="272" actId="13926"/>
          <ac:spMkLst>
            <pc:docMk/>
            <pc:sldMk cId="2136822488" sldId="378"/>
            <ac:spMk id="15" creationId="{00000000-0000-0000-0000-000000000000}"/>
          </ac:spMkLst>
        </pc:spChg>
      </pc:sldChg>
      <pc:sldChg chg="modSp mod addCm modCm">
        <pc:chgData name="Nagpal, Stavya" userId="2616f525-ecbf-49d9-897c-7ba2d5bade4c" providerId="ADAL" clId="{EC9B9CC2-F85F-4B3A-92FA-E6979D1F26D0}" dt="2023-04-12T10:17:27.690" v="384" actId="20577"/>
        <pc:sldMkLst>
          <pc:docMk/>
          <pc:sldMk cId="1875994953" sldId="379"/>
        </pc:sldMkLst>
        <pc:spChg chg="mod">
          <ac:chgData name="Nagpal, Stavya" userId="2616f525-ecbf-49d9-897c-7ba2d5bade4c" providerId="ADAL" clId="{EC9B9CC2-F85F-4B3A-92FA-E6979D1F26D0}" dt="2023-04-12T10:17:27.690" v="384" actId="20577"/>
          <ac:spMkLst>
            <pc:docMk/>
            <pc:sldMk cId="1875994953" sldId="379"/>
            <ac:spMk id="15" creationId="{00000000-0000-0000-0000-000000000000}"/>
          </ac:spMkLst>
        </pc:spChg>
      </pc:sldChg>
      <pc:sldChg chg="modCm">
        <pc:chgData name="Nagpal, Stavya" userId="2616f525-ecbf-49d9-897c-7ba2d5bade4c" providerId="ADAL" clId="{EC9B9CC2-F85F-4B3A-92FA-E6979D1F26D0}" dt="2023-04-12T09:32:22.498" v="274"/>
        <pc:sldMkLst>
          <pc:docMk/>
          <pc:sldMk cId="2941834265" sldId="380"/>
        </pc:sldMkLst>
      </pc:sldChg>
      <pc:sldChg chg="modSp mod addCm modCm">
        <pc:chgData name="Nagpal, Stavya" userId="2616f525-ecbf-49d9-897c-7ba2d5bade4c" providerId="ADAL" clId="{EC9B9CC2-F85F-4B3A-92FA-E6979D1F26D0}" dt="2023-04-12T10:23:39.201" v="484"/>
        <pc:sldMkLst>
          <pc:docMk/>
          <pc:sldMk cId="1479240022" sldId="396"/>
        </pc:sldMkLst>
        <pc:spChg chg="mod">
          <ac:chgData name="Nagpal, Stavya" userId="2616f525-ecbf-49d9-897c-7ba2d5bade4c" providerId="ADAL" clId="{EC9B9CC2-F85F-4B3A-92FA-E6979D1F26D0}" dt="2023-04-12T10:23:18.490" v="483" actId="20577"/>
          <ac:spMkLst>
            <pc:docMk/>
            <pc:sldMk cId="1479240022" sldId="396"/>
            <ac:spMk id="2" creationId="{269E761A-DE73-420F-8EA7-19F0A24A7CE7}"/>
          </ac:spMkLst>
        </pc:spChg>
        <pc:spChg chg="mod">
          <ac:chgData name="Nagpal, Stavya" userId="2616f525-ecbf-49d9-897c-7ba2d5bade4c" providerId="ADAL" clId="{EC9B9CC2-F85F-4B3A-92FA-E6979D1F26D0}" dt="2023-04-12T09:28:37.623" v="261" actId="13926"/>
          <ac:spMkLst>
            <pc:docMk/>
            <pc:sldMk cId="1479240022" sldId="396"/>
            <ac:spMk id="57" creationId="{00000000-0000-0000-0000-000000000000}"/>
          </ac:spMkLst>
        </pc:spChg>
      </pc:sldChg>
      <pc:sldChg chg="modSp mod">
        <pc:chgData name="Nagpal, Stavya" userId="2616f525-ecbf-49d9-897c-7ba2d5bade4c" providerId="ADAL" clId="{EC9B9CC2-F85F-4B3A-92FA-E6979D1F26D0}" dt="2023-04-12T10:13:41.665" v="354" actId="20577"/>
        <pc:sldMkLst>
          <pc:docMk/>
          <pc:sldMk cId="2905900589" sldId="410"/>
        </pc:sldMkLst>
        <pc:spChg chg="mod">
          <ac:chgData name="Nagpal, Stavya" userId="2616f525-ecbf-49d9-897c-7ba2d5bade4c" providerId="ADAL" clId="{EC9B9CC2-F85F-4B3A-92FA-E6979D1F26D0}" dt="2023-04-12T10:13:41.665" v="354" actId="20577"/>
          <ac:spMkLst>
            <pc:docMk/>
            <pc:sldMk cId="2905900589" sldId="410"/>
            <ac:spMk id="6" creationId="{00000000-0000-0000-0000-000000000000}"/>
          </ac:spMkLst>
        </pc:spChg>
      </pc:sldChg>
      <pc:sldChg chg="modSp mod">
        <pc:chgData name="Nagpal, Stavya" userId="2616f525-ecbf-49d9-897c-7ba2d5bade4c" providerId="ADAL" clId="{EC9B9CC2-F85F-4B3A-92FA-E6979D1F26D0}" dt="2023-04-12T09:47:31.291" v="319" actId="20577"/>
        <pc:sldMkLst>
          <pc:docMk/>
          <pc:sldMk cId="1155764380" sldId="561"/>
        </pc:sldMkLst>
        <pc:spChg chg="mod">
          <ac:chgData name="Nagpal, Stavya" userId="2616f525-ecbf-49d9-897c-7ba2d5bade4c" providerId="ADAL" clId="{EC9B9CC2-F85F-4B3A-92FA-E6979D1F26D0}" dt="2023-04-12T09:47:31.291" v="319" actId="20577"/>
          <ac:spMkLst>
            <pc:docMk/>
            <pc:sldMk cId="1155764380" sldId="561"/>
            <ac:spMk id="10" creationId="{11C1D6BF-69DA-444A-A4FB-3A61A632B006}"/>
          </ac:spMkLst>
        </pc:spChg>
      </pc:sldChg>
      <pc:sldChg chg="modAnim">
        <pc:chgData name="Nagpal, Stavya" userId="2616f525-ecbf-49d9-897c-7ba2d5bade4c" providerId="ADAL" clId="{EC9B9CC2-F85F-4B3A-92FA-E6979D1F26D0}" dt="2023-04-12T11:00:40.298" v="486"/>
        <pc:sldMkLst>
          <pc:docMk/>
          <pc:sldMk cId="990507061" sldId="565"/>
        </pc:sldMkLst>
      </pc:sldChg>
      <pc:sldChg chg="modSp mod modCm">
        <pc:chgData name="Nagpal, Stavya" userId="2616f525-ecbf-49d9-897c-7ba2d5bade4c" providerId="ADAL" clId="{EC9B9CC2-F85F-4B3A-92FA-E6979D1F26D0}" dt="2023-04-12T10:21:39.854" v="423" actId="20577"/>
        <pc:sldMkLst>
          <pc:docMk/>
          <pc:sldMk cId="899260641" sldId="566"/>
        </pc:sldMkLst>
        <pc:spChg chg="mod">
          <ac:chgData name="Nagpal, Stavya" userId="2616f525-ecbf-49d9-897c-7ba2d5bade4c" providerId="ADAL" clId="{EC9B9CC2-F85F-4B3A-92FA-E6979D1F26D0}" dt="2023-04-12T09:46:16.839" v="313" actId="20577"/>
          <ac:spMkLst>
            <pc:docMk/>
            <pc:sldMk cId="899260641" sldId="566"/>
            <ac:spMk id="10" creationId="{8AFF9FDD-00DD-4C21-922E-4A9163514230}"/>
          </ac:spMkLst>
        </pc:spChg>
        <pc:spChg chg="mod">
          <ac:chgData name="Nagpal, Stavya" userId="2616f525-ecbf-49d9-897c-7ba2d5bade4c" providerId="ADAL" clId="{EC9B9CC2-F85F-4B3A-92FA-E6979D1F26D0}" dt="2023-04-12T10:21:39.854" v="423" actId="20577"/>
          <ac:spMkLst>
            <pc:docMk/>
            <pc:sldMk cId="899260641" sldId="566"/>
            <ac:spMk id="13" creationId="{D0EBF9D5-A074-4702-B1E8-978C71C57FA3}"/>
          </ac:spMkLst>
        </pc:spChg>
      </pc:sldChg>
    </pc:docChg>
  </pc:docChgLst>
  <pc:docChgLst>
    <pc:chgData name="Peart, Alex" userId="f66c22a6-e942-4b94-9ac5-7ac0882420b7" providerId="ADAL" clId="{DBC66D54-41FD-486E-B0C5-61D72B0B0223}"/>
    <pc:docChg chg="undo custSel modSld">
      <pc:chgData name="Peart, Alex" userId="f66c22a6-e942-4b94-9ac5-7ac0882420b7" providerId="ADAL" clId="{DBC66D54-41FD-486E-B0C5-61D72B0B0223}" dt="2024-04-17T15:37:58.292" v="459" actId="207"/>
      <pc:docMkLst>
        <pc:docMk/>
      </pc:docMkLst>
      <pc:sldChg chg="modSp mod">
        <pc:chgData name="Peart, Alex" userId="f66c22a6-e942-4b94-9ac5-7ac0882420b7" providerId="ADAL" clId="{DBC66D54-41FD-486E-B0C5-61D72B0B0223}" dt="2024-04-17T15:37:58.292" v="459" actId="207"/>
        <pc:sldMkLst>
          <pc:docMk/>
          <pc:sldMk cId="1479240022" sldId="396"/>
        </pc:sldMkLst>
        <pc:spChg chg="mod">
          <ac:chgData name="Peart, Alex" userId="f66c22a6-e942-4b94-9ac5-7ac0882420b7" providerId="ADAL" clId="{DBC66D54-41FD-486E-B0C5-61D72B0B0223}" dt="2024-04-17T15:37:58.292" v="459" actId="207"/>
          <ac:spMkLst>
            <pc:docMk/>
            <pc:sldMk cId="1479240022" sldId="396"/>
            <ac:spMk id="57"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283399551740605"/>
          <c:y val="0.12169921148013126"/>
          <c:w val="0.57170482507145426"/>
          <c:h val="0.66057004680434317"/>
        </c:manualLayout>
      </c:layout>
      <c:pieChart>
        <c:varyColors val="1"/>
        <c:ser>
          <c:idx val="0"/>
          <c:order val="0"/>
          <c:tx>
            <c:strRef>
              <c:f>Sheet1!$B$1</c:f>
              <c:strCache>
                <c:ptCount val="1"/>
                <c:pt idx="0">
                  <c:v>Column2</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ABF7-4C8E-AE4B-8F5124FFD1DF}"/>
              </c:ext>
            </c:extLst>
          </c:dPt>
          <c:dPt>
            <c:idx val="1"/>
            <c:bubble3D val="0"/>
            <c:spPr>
              <a:solidFill>
                <a:schemeClr val="accent2"/>
              </a:solidFill>
              <a:ln w="19050">
                <a:noFill/>
              </a:ln>
              <a:effectLst/>
            </c:spPr>
            <c:extLst>
              <c:ext xmlns:c16="http://schemas.microsoft.com/office/drawing/2014/chart" uri="{C3380CC4-5D6E-409C-BE32-E72D297353CC}">
                <c16:uniqueId val="{00000003-ABF7-4C8E-AE4B-8F5124FFD1DF}"/>
              </c:ext>
            </c:extLst>
          </c:dPt>
          <c:dPt>
            <c:idx val="2"/>
            <c:bubble3D val="0"/>
            <c:spPr>
              <a:solidFill>
                <a:schemeClr val="accent3"/>
              </a:solidFill>
              <a:ln w="19050">
                <a:noFill/>
              </a:ln>
              <a:effectLst/>
            </c:spPr>
            <c:extLst>
              <c:ext xmlns:c16="http://schemas.microsoft.com/office/drawing/2014/chart" uri="{C3380CC4-5D6E-409C-BE32-E72D297353CC}">
                <c16:uniqueId val="{00000005-ABF7-4C8E-AE4B-8F5124FFD1DF}"/>
              </c:ext>
            </c:extLst>
          </c:dPt>
          <c:dLbls>
            <c:dLbl>
              <c:idx val="0"/>
              <c:layout>
                <c:manualLayout>
                  <c:x val="-0.10020265345801738"/>
                  <c:y val="0.1420381139935218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BF7-4C8E-AE4B-8F5124FFD1DF}"/>
                </c:ext>
              </c:extLst>
            </c:dLbl>
            <c:dLbl>
              <c:idx val="1"/>
              <c:layout>
                <c:manualLayout>
                  <c:x val="-0.17898161496756859"/>
                  <c:y val="-0.1757662792263159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BF7-4C8E-AE4B-8F5124FFD1DF}"/>
                </c:ext>
              </c:extLst>
            </c:dLbl>
            <c:dLbl>
              <c:idx val="2"/>
              <c:layout>
                <c:manualLayout>
                  <c:x val="0.19411368242124041"/>
                  <c:y val="8.3606864636982553E-2"/>
                </c:manualLayout>
              </c:layout>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BF7-4C8E-AE4B-8F5124FFD1DF}"/>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High</c:v>
                </c:pt>
                <c:pt idx="1">
                  <c:v>Medium</c:v>
                </c:pt>
                <c:pt idx="2">
                  <c:v>Low</c:v>
                </c:pt>
              </c:strCache>
            </c:strRef>
          </c:cat>
          <c:val>
            <c:numRef>
              <c:f>Sheet1!$B$2:$B$4</c:f>
              <c:numCache>
                <c:formatCode>0%</c:formatCode>
                <c:ptCount val="3"/>
                <c:pt idx="0">
                  <c:v>0.13</c:v>
                </c:pt>
                <c:pt idx="1">
                  <c:v>0.5</c:v>
                </c:pt>
                <c:pt idx="2">
                  <c:v>0.38</c:v>
                </c:pt>
              </c:numCache>
            </c:numRef>
          </c:val>
          <c:extLst>
            <c:ext xmlns:c16="http://schemas.microsoft.com/office/drawing/2014/chart" uri="{C3380CC4-5D6E-409C-BE32-E72D297353CC}">
              <c16:uniqueId val="{00000006-ABF7-4C8E-AE4B-8F5124FFD1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25497414854704098"/>
          <c:y val="0.82670038620842567"/>
          <c:w val="0.58290171421521475"/>
          <c:h val="9.9542515924827948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40869265195103"/>
          <c:y val="7.4613114710320061E-2"/>
          <c:w val="0.57170462245329956"/>
          <c:h val="0.85755678100757071"/>
        </c:manualLayout>
      </c:layout>
      <c:pieChart>
        <c:varyColors val="1"/>
        <c:ser>
          <c:idx val="0"/>
          <c:order val="0"/>
          <c:tx>
            <c:strRef>
              <c:f>Sheet1!$B$1</c:f>
              <c:strCache>
                <c:ptCount val="1"/>
                <c:pt idx="0">
                  <c:v>Column2</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4253-4CD9-8981-C833DF3204D0}"/>
              </c:ext>
            </c:extLst>
          </c:dPt>
          <c:dPt>
            <c:idx val="1"/>
            <c:bubble3D val="0"/>
            <c:spPr>
              <a:solidFill>
                <a:schemeClr val="accent2"/>
              </a:solidFill>
              <a:ln w="19050">
                <a:noFill/>
              </a:ln>
              <a:effectLst/>
            </c:spPr>
            <c:extLst>
              <c:ext xmlns:c16="http://schemas.microsoft.com/office/drawing/2014/chart" uri="{C3380CC4-5D6E-409C-BE32-E72D297353CC}">
                <c16:uniqueId val="{00000003-4253-4CD9-8981-C833DF3204D0}"/>
              </c:ext>
            </c:extLst>
          </c:dPt>
          <c:cat>
            <c:numRef>
              <c:f>Sheet1!$A$2:$A$3</c:f>
              <c:numCache>
                <c:formatCode>General</c:formatCode>
                <c:ptCount val="2"/>
              </c:numCache>
            </c:numRef>
          </c:cat>
          <c:val>
            <c:numRef>
              <c:f>Sheet1!$B$2:$B$3</c:f>
              <c:numCache>
                <c:formatCode>General</c:formatCode>
                <c:ptCount val="2"/>
                <c:pt idx="0">
                  <c:v>8</c:v>
                </c:pt>
                <c:pt idx="1">
                  <c:v>5</c:v>
                </c:pt>
              </c:numCache>
            </c:numRef>
          </c:val>
          <c:extLst>
            <c:ext xmlns:c16="http://schemas.microsoft.com/office/drawing/2014/chart" uri="{C3380CC4-5D6E-409C-BE32-E72D297353CC}">
              <c16:uniqueId val="{00000004-4253-4CD9-8981-C833DF3204D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439" cy="513540"/>
          </a:xfrm>
          <a:prstGeom prst="rect">
            <a:avLst/>
          </a:prstGeom>
        </p:spPr>
        <p:txBody>
          <a:bodyPr vert="horz" lIns="65233" tIns="32617" rIns="65233" bIns="32617" rtlCol="0"/>
          <a:lstStyle>
            <a:lvl1pPr algn="l">
              <a:defRPr sz="900"/>
            </a:lvl1pPr>
          </a:lstStyle>
          <a:p>
            <a:endParaRPr lang="en-US"/>
          </a:p>
        </p:txBody>
      </p:sp>
      <p:sp>
        <p:nvSpPr>
          <p:cNvPr id="3" name="Date Placeholder 2"/>
          <p:cNvSpPr>
            <a:spLocks noGrp="1"/>
          </p:cNvSpPr>
          <p:nvPr>
            <p:ph type="dt" sz="quarter" idx="1"/>
          </p:nvPr>
        </p:nvSpPr>
        <p:spPr>
          <a:xfrm>
            <a:off x="4021727" y="1"/>
            <a:ext cx="3076439" cy="513540"/>
          </a:xfrm>
          <a:prstGeom prst="rect">
            <a:avLst/>
          </a:prstGeom>
        </p:spPr>
        <p:txBody>
          <a:bodyPr vert="horz" lIns="65233" tIns="32617" rIns="65233" bIns="32617" rtlCol="0"/>
          <a:lstStyle>
            <a:lvl1pPr algn="r">
              <a:defRPr sz="900"/>
            </a:lvl1pPr>
          </a:lstStyle>
          <a:p>
            <a:fld id="{5282666F-E8C6-4E76-81F9-2FD1EBAE3A27}" type="datetimeFigureOut">
              <a:rPr lang="en-US" smtClean="0"/>
              <a:t>5/22/2024</a:t>
            </a:fld>
            <a:endParaRPr lang="en-US"/>
          </a:p>
        </p:txBody>
      </p:sp>
      <p:sp>
        <p:nvSpPr>
          <p:cNvPr id="4" name="Footer Placeholder 3"/>
          <p:cNvSpPr>
            <a:spLocks noGrp="1"/>
          </p:cNvSpPr>
          <p:nvPr>
            <p:ph type="ftr" sz="quarter" idx="2"/>
          </p:nvPr>
        </p:nvSpPr>
        <p:spPr>
          <a:xfrm>
            <a:off x="1" y="9721073"/>
            <a:ext cx="3076439" cy="513540"/>
          </a:xfrm>
          <a:prstGeom prst="rect">
            <a:avLst/>
          </a:prstGeom>
        </p:spPr>
        <p:txBody>
          <a:bodyPr vert="horz" lIns="65233" tIns="32617" rIns="65233" bIns="32617" rtlCol="0" anchor="b"/>
          <a:lstStyle>
            <a:lvl1pPr algn="l">
              <a:defRPr sz="900"/>
            </a:lvl1pPr>
          </a:lstStyle>
          <a:p>
            <a:endParaRPr lang="en-US"/>
          </a:p>
        </p:txBody>
      </p:sp>
      <p:sp>
        <p:nvSpPr>
          <p:cNvPr id="5" name="Slide Number Placeholder 4"/>
          <p:cNvSpPr>
            <a:spLocks noGrp="1"/>
          </p:cNvSpPr>
          <p:nvPr>
            <p:ph type="sldNum" sz="quarter" idx="3"/>
          </p:nvPr>
        </p:nvSpPr>
        <p:spPr>
          <a:xfrm>
            <a:off x="4021727" y="9721073"/>
            <a:ext cx="3076439" cy="513540"/>
          </a:xfrm>
          <a:prstGeom prst="rect">
            <a:avLst/>
          </a:prstGeom>
        </p:spPr>
        <p:txBody>
          <a:bodyPr vert="horz" lIns="65233" tIns="32617" rIns="65233" bIns="32617" rtlCol="0" anchor="b"/>
          <a:lstStyle>
            <a:lvl1pPr algn="r">
              <a:defRPr sz="900"/>
            </a:lvl1pPr>
          </a:lstStyle>
          <a:p>
            <a:fld id="{347CA99B-0A14-4923-85CD-A0F57A5269B8}" type="slidenum">
              <a:rPr lang="en-US" smtClean="0"/>
              <a:t>‹#›</a:t>
            </a:fld>
            <a:endParaRPr lang="en-US"/>
          </a:p>
        </p:txBody>
      </p:sp>
    </p:spTree>
    <p:extLst>
      <p:ext uri="{BB962C8B-B14F-4D97-AF65-F5344CB8AC3E}">
        <p14:creationId xmlns:p14="http://schemas.microsoft.com/office/powerpoint/2010/main" val="30724966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363" cy="511731"/>
          </a:xfrm>
          <a:prstGeom prst="rect">
            <a:avLst/>
          </a:prstGeom>
        </p:spPr>
        <p:txBody>
          <a:bodyPr vert="horz" lIns="95481" tIns="47741" rIns="95481" bIns="47741" rtlCol="0"/>
          <a:lstStyle>
            <a:lvl1pPr algn="l">
              <a:defRPr sz="1200"/>
            </a:lvl1pPr>
          </a:lstStyle>
          <a:p>
            <a:endParaRPr lang="en-GB"/>
          </a:p>
        </p:txBody>
      </p:sp>
      <p:sp>
        <p:nvSpPr>
          <p:cNvPr id="3" name="Date Placeholder 2"/>
          <p:cNvSpPr>
            <a:spLocks noGrp="1"/>
          </p:cNvSpPr>
          <p:nvPr>
            <p:ph type="dt" idx="1"/>
          </p:nvPr>
        </p:nvSpPr>
        <p:spPr>
          <a:xfrm>
            <a:off x="4021295" y="0"/>
            <a:ext cx="3076363" cy="511731"/>
          </a:xfrm>
          <a:prstGeom prst="rect">
            <a:avLst/>
          </a:prstGeom>
        </p:spPr>
        <p:txBody>
          <a:bodyPr vert="horz" lIns="95481" tIns="47741" rIns="95481" bIns="47741" rtlCol="0"/>
          <a:lstStyle>
            <a:lvl1pPr algn="r">
              <a:defRPr sz="1200"/>
            </a:lvl1pPr>
          </a:lstStyle>
          <a:p>
            <a:fld id="{ADBD2DE4-F3D3-45EA-96E2-4DAEB4B3E3D1}" type="datetimeFigureOut">
              <a:rPr lang="en-GB" smtClean="0"/>
              <a:pPr/>
              <a:t>22/05/2024</a:t>
            </a:fld>
            <a:endParaRPr lang="en-GB"/>
          </a:p>
        </p:txBody>
      </p:sp>
      <p:sp>
        <p:nvSpPr>
          <p:cNvPr id="4" name="Slide Image Placeholder 3"/>
          <p:cNvSpPr>
            <a:spLocks noGrp="1" noRot="1" noChangeAspect="1"/>
          </p:cNvSpPr>
          <p:nvPr>
            <p:ph type="sldImg" idx="2"/>
          </p:nvPr>
        </p:nvSpPr>
        <p:spPr>
          <a:xfrm>
            <a:off x="138113" y="766763"/>
            <a:ext cx="6823075" cy="3838575"/>
          </a:xfrm>
          <a:prstGeom prst="rect">
            <a:avLst/>
          </a:prstGeom>
          <a:noFill/>
          <a:ln w="12700">
            <a:solidFill>
              <a:prstClr val="black"/>
            </a:solidFill>
          </a:ln>
        </p:spPr>
        <p:txBody>
          <a:bodyPr vert="horz" lIns="95481" tIns="47741" rIns="95481" bIns="47741" rtlCol="0" anchor="ctr"/>
          <a:lstStyle/>
          <a:p>
            <a:endParaRPr lang="en-GB"/>
          </a:p>
        </p:txBody>
      </p:sp>
      <p:sp>
        <p:nvSpPr>
          <p:cNvPr id="5" name="Notes Placeholder 4"/>
          <p:cNvSpPr>
            <a:spLocks noGrp="1"/>
          </p:cNvSpPr>
          <p:nvPr>
            <p:ph type="body" sz="quarter" idx="3"/>
          </p:nvPr>
        </p:nvSpPr>
        <p:spPr>
          <a:xfrm>
            <a:off x="709930" y="4861443"/>
            <a:ext cx="5679440" cy="4605576"/>
          </a:xfrm>
          <a:prstGeom prst="rect">
            <a:avLst/>
          </a:prstGeom>
        </p:spPr>
        <p:txBody>
          <a:bodyPr vert="horz" lIns="95481" tIns="47741" rIns="95481" bIns="4774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721107"/>
            <a:ext cx="3076363" cy="511731"/>
          </a:xfrm>
          <a:prstGeom prst="rect">
            <a:avLst/>
          </a:prstGeom>
        </p:spPr>
        <p:txBody>
          <a:bodyPr vert="horz" lIns="95481" tIns="47741" rIns="95481" bIns="47741" rtlCol="0" anchor="b"/>
          <a:lstStyle>
            <a:lvl1pPr algn="l">
              <a:defRPr sz="1200"/>
            </a:lvl1pPr>
          </a:lstStyle>
          <a:p>
            <a:endParaRPr lang="en-GB"/>
          </a:p>
        </p:txBody>
      </p:sp>
      <p:sp>
        <p:nvSpPr>
          <p:cNvPr id="7" name="Slide Number Placeholder 6"/>
          <p:cNvSpPr>
            <a:spLocks noGrp="1"/>
          </p:cNvSpPr>
          <p:nvPr>
            <p:ph type="sldNum" sz="quarter" idx="5"/>
          </p:nvPr>
        </p:nvSpPr>
        <p:spPr>
          <a:xfrm>
            <a:off x="4021295" y="9721107"/>
            <a:ext cx="3076363" cy="511731"/>
          </a:xfrm>
          <a:prstGeom prst="rect">
            <a:avLst/>
          </a:prstGeom>
        </p:spPr>
        <p:txBody>
          <a:bodyPr vert="horz" lIns="95481" tIns="47741" rIns="95481" bIns="47741" rtlCol="0" anchor="b"/>
          <a:lstStyle>
            <a:lvl1pPr algn="r">
              <a:defRPr sz="1200"/>
            </a:lvl1pPr>
          </a:lstStyle>
          <a:p>
            <a:fld id="{88E80C72-F6A8-431F-84C0-28BC8F60F0B3}" type="slidenum">
              <a:rPr lang="en-GB" smtClean="0"/>
              <a:pPr/>
              <a:t>‹#›</a:t>
            </a:fld>
            <a:endParaRPr lang="en-GB"/>
          </a:p>
        </p:txBody>
      </p:sp>
    </p:spTree>
    <p:extLst>
      <p:ext uri="{BB962C8B-B14F-4D97-AF65-F5344CB8AC3E}">
        <p14:creationId xmlns:p14="http://schemas.microsoft.com/office/powerpoint/2010/main" val="2576629698"/>
      </p:ext>
    </p:extLst>
  </p:cSld>
  <p:clrMap bg1="lt1" tx1="dk1" bg2="lt2" tx2="dk2" accent1="accent1" accent2="accent2" accent3="accent3" accent4="accent4" accent5="accent5" accent6="accent6" hlink="hlink" folHlink="folHlink"/>
  <p:notesStyle>
    <a:lvl1pPr marL="0" algn="l" defTabSz="914247" rtl="0" eaLnBrk="1" latinLnBrk="0" hangingPunct="1">
      <a:defRPr sz="1200" kern="1200">
        <a:solidFill>
          <a:schemeClr val="tx1"/>
        </a:solidFill>
        <a:latin typeface="+mn-lt"/>
        <a:ea typeface="+mn-ea"/>
        <a:cs typeface="+mn-cs"/>
      </a:defRPr>
    </a:lvl1pPr>
    <a:lvl2pPr marL="457125" algn="l" defTabSz="914247" rtl="0" eaLnBrk="1" latinLnBrk="0" hangingPunct="1">
      <a:defRPr sz="1200" kern="1200">
        <a:solidFill>
          <a:schemeClr val="tx1"/>
        </a:solidFill>
        <a:latin typeface="+mn-lt"/>
        <a:ea typeface="+mn-ea"/>
        <a:cs typeface="+mn-cs"/>
      </a:defRPr>
    </a:lvl2pPr>
    <a:lvl3pPr marL="914247" algn="l" defTabSz="914247" rtl="0" eaLnBrk="1" latinLnBrk="0" hangingPunct="1">
      <a:defRPr sz="1200" kern="1200">
        <a:solidFill>
          <a:schemeClr val="tx1"/>
        </a:solidFill>
        <a:latin typeface="+mn-lt"/>
        <a:ea typeface="+mn-ea"/>
        <a:cs typeface="+mn-cs"/>
      </a:defRPr>
    </a:lvl3pPr>
    <a:lvl4pPr marL="1371371" algn="l" defTabSz="914247" rtl="0" eaLnBrk="1" latinLnBrk="0" hangingPunct="1">
      <a:defRPr sz="1200" kern="1200">
        <a:solidFill>
          <a:schemeClr val="tx1"/>
        </a:solidFill>
        <a:latin typeface="+mn-lt"/>
        <a:ea typeface="+mn-ea"/>
        <a:cs typeface="+mn-cs"/>
      </a:defRPr>
    </a:lvl4pPr>
    <a:lvl5pPr marL="1828494" algn="l" defTabSz="914247" rtl="0" eaLnBrk="1" latinLnBrk="0" hangingPunct="1">
      <a:defRPr sz="1200" kern="1200">
        <a:solidFill>
          <a:schemeClr val="tx1"/>
        </a:solidFill>
        <a:latin typeface="+mn-lt"/>
        <a:ea typeface="+mn-ea"/>
        <a:cs typeface="+mn-cs"/>
      </a:defRPr>
    </a:lvl5pPr>
    <a:lvl6pPr marL="2285618" algn="l" defTabSz="914247" rtl="0" eaLnBrk="1" latinLnBrk="0" hangingPunct="1">
      <a:defRPr sz="1200" kern="1200">
        <a:solidFill>
          <a:schemeClr val="tx1"/>
        </a:solidFill>
        <a:latin typeface="+mn-lt"/>
        <a:ea typeface="+mn-ea"/>
        <a:cs typeface="+mn-cs"/>
      </a:defRPr>
    </a:lvl6pPr>
    <a:lvl7pPr marL="2742742" algn="l" defTabSz="914247" rtl="0" eaLnBrk="1" latinLnBrk="0" hangingPunct="1">
      <a:defRPr sz="1200" kern="1200">
        <a:solidFill>
          <a:schemeClr val="tx1"/>
        </a:solidFill>
        <a:latin typeface="+mn-lt"/>
        <a:ea typeface="+mn-ea"/>
        <a:cs typeface="+mn-cs"/>
      </a:defRPr>
    </a:lvl7pPr>
    <a:lvl8pPr marL="3199865" algn="l" defTabSz="914247" rtl="0" eaLnBrk="1" latinLnBrk="0" hangingPunct="1">
      <a:defRPr sz="1200" kern="1200">
        <a:solidFill>
          <a:schemeClr val="tx1"/>
        </a:solidFill>
        <a:latin typeface="+mn-lt"/>
        <a:ea typeface="+mn-ea"/>
        <a:cs typeface="+mn-cs"/>
      </a:defRPr>
    </a:lvl8pPr>
    <a:lvl9pPr marL="3656988" algn="l" defTabSz="91424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8E80C72-F6A8-431F-84C0-28BC8F60F0B3}" type="slidenum">
              <a:rPr lang="en-GB" smtClean="0"/>
              <a:pPr/>
              <a:t>0</a:t>
            </a:fld>
            <a:endParaRPr lang="en-GB" dirty="0"/>
          </a:p>
        </p:txBody>
      </p:sp>
    </p:spTree>
    <p:extLst>
      <p:ext uri="{BB962C8B-B14F-4D97-AF65-F5344CB8AC3E}">
        <p14:creationId xmlns:p14="http://schemas.microsoft.com/office/powerpoint/2010/main" val="2572036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2</a:t>
            </a:fld>
            <a:endParaRPr lang="en-GB" dirty="0"/>
          </a:p>
        </p:txBody>
      </p:sp>
    </p:spTree>
    <p:extLst>
      <p:ext uri="{BB962C8B-B14F-4D97-AF65-F5344CB8AC3E}">
        <p14:creationId xmlns:p14="http://schemas.microsoft.com/office/powerpoint/2010/main" val="851171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6</a:t>
            </a:fld>
            <a:endParaRPr lang="en-GB" dirty="0"/>
          </a:p>
        </p:txBody>
      </p:sp>
    </p:spTree>
    <p:extLst>
      <p:ext uri="{BB962C8B-B14F-4D97-AF65-F5344CB8AC3E}">
        <p14:creationId xmlns:p14="http://schemas.microsoft.com/office/powerpoint/2010/main" val="4190593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7</a:t>
            </a:fld>
            <a:endParaRPr lang="en-GB" dirty="0"/>
          </a:p>
        </p:txBody>
      </p:sp>
    </p:spTree>
    <p:extLst>
      <p:ext uri="{BB962C8B-B14F-4D97-AF65-F5344CB8AC3E}">
        <p14:creationId xmlns:p14="http://schemas.microsoft.com/office/powerpoint/2010/main" val="3101428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E80C72-F6A8-431F-84C0-28BC8F60F0B3}" type="slidenum">
              <a:rPr lang="en-GB" smtClean="0"/>
              <a:pPr/>
              <a:t>8</a:t>
            </a:fld>
            <a:endParaRPr lang="en-GB"/>
          </a:p>
        </p:txBody>
      </p:sp>
    </p:spTree>
    <p:extLst>
      <p:ext uri="{BB962C8B-B14F-4D97-AF65-F5344CB8AC3E}">
        <p14:creationId xmlns:p14="http://schemas.microsoft.com/office/powerpoint/2010/main" val="4168388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10</a:t>
            </a:fld>
            <a:endParaRPr lang="en-GB" dirty="0"/>
          </a:p>
        </p:txBody>
      </p:sp>
    </p:spTree>
    <p:extLst>
      <p:ext uri="{BB962C8B-B14F-4D97-AF65-F5344CB8AC3E}">
        <p14:creationId xmlns:p14="http://schemas.microsoft.com/office/powerpoint/2010/main" val="2098741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14</a:t>
            </a:fld>
            <a:endParaRPr lang="en-GB" dirty="0"/>
          </a:p>
        </p:txBody>
      </p:sp>
    </p:spTree>
    <p:extLst>
      <p:ext uri="{BB962C8B-B14F-4D97-AF65-F5344CB8AC3E}">
        <p14:creationId xmlns:p14="http://schemas.microsoft.com/office/powerpoint/2010/main" val="1150842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1763" y="1508125"/>
            <a:ext cx="7239001" cy="40719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15</a:t>
            </a:fld>
            <a:endParaRPr lang="en-GB" dirty="0"/>
          </a:p>
        </p:txBody>
      </p:sp>
    </p:spTree>
    <p:extLst>
      <p:ext uri="{BB962C8B-B14F-4D97-AF65-F5344CB8AC3E}">
        <p14:creationId xmlns:p14="http://schemas.microsoft.com/office/powerpoint/2010/main" val="34364581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chart" Target="../charts/chart1.xml"/><Relationship Id="rId1" Type="http://schemas.openxmlformats.org/officeDocument/2006/relationships/slideMaster" Target="../slideMasters/slideMaster1.xml"/><Relationship Id="rId4" Type="http://schemas.openxmlformats.org/officeDocument/2006/relationships/chart" Target="../charts/chart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pic>
        <p:nvPicPr>
          <p:cNvPr id="20" name="Video 2">
            <a:hlinkClick r:id="" action="ppaction://media"/>
            <a:extLst>
              <a:ext uri="{FF2B5EF4-FFF2-40B4-BE49-F238E27FC236}">
                <a16:creationId xmlns:a16="http://schemas.microsoft.com/office/drawing/2014/main" id="{C7E72106-00D8-4F19-A380-2612881DAF2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userDrawn="1">
            <p:ph type="title"/>
          </p:nvPr>
        </p:nvSpPr>
        <p:spPr>
          <a:xfrm>
            <a:off x="407988" y="1125538"/>
            <a:ext cx="2686050" cy="326790"/>
          </a:xfrm>
        </p:spPr>
        <p:txBody>
          <a:bodyPr/>
          <a:lstStyle>
            <a:lvl1pPr algn="l">
              <a:lnSpc>
                <a:spcPct val="100000"/>
              </a:lnSpc>
              <a:defRPr sz="2400" b="0">
                <a:solidFill>
                  <a:schemeClr val="tx2"/>
                </a:solidFill>
              </a:defRPr>
            </a:lvl1pPr>
          </a:lstStyle>
          <a:p>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userDrawn="1">
            <p:ph type="body" sz="quarter" idx="13"/>
          </p:nvPr>
        </p:nvSpPr>
        <p:spPr>
          <a:xfrm>
            <a:off x="412750" y="1568450"/>
            <a:ext cx="3561365" cy="705611"/>
          </a:xfrm>
        </p:spPr>
        <p:txBody>
          <a:bodyPr vert="horz" lIns="0" tIns="0" rIns="0" bIns="0" rtlCol="0" anchor="t" anchorCtr="0">
            <a:noAutofit/>
          </a:bodyPr>
          <a:lstStyle>
            <a:lvl1pPr algn="l">
              <a:defRPr lang="en-US" sz="2800" b="1" cap="none" spc="100" baseline="0" dirty="0">
                <a:solidFill>
                  <a:schemeClr val="tx2"/>
                </a:solidFill>
                <a:latin typeface="+mj-lt"/>
              </a:defRPr>
            </a:lvl1pPr>
            <a:lvl2pPr>
              <a:defRPr lang="en-US" dirty="0"/>
            </a:lvl2pPr>
            <a:lvl3pPr>
              <a:defRPr lang="en-US" dirty="0"/>
            </a:lvl3pPr>
            <a:lvl4pPr>
              <a:defRPr lang="en-US" dirty="0"/>
            </a:lvl4pPr>
            <a:lvl5pPr>
              <a:defRPr lang="en-GB" dirty="0"/>
            </a:lvl5pPr>
          </a:lstStyle>
          <a:p>
            <a:pPr lvl="0" algn="ctr">
              <a:spcBef>
                <a:spcPct val="0"/>
              </a:spcBef>
            </a:pPr>
            <a:endParaRPr lang="en-GB"/>
          </a:p>
        </p:txBody>
      </p:sp>
    </p:spTree>
    <p:extLst>
      <p:ext uri="{BB962C8B-B14F-4D97-AF65-F5344CB8AC3E}">
        <p14:creationId xmlns:p14="http://schemas.microsoft.com/office/powerpoint/2010/main" val="2049063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117"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withEffect">
                                  <p:stCondLst>
                                    <p:cond delay="0"/>
                                  </p:stCondLst>
                                  <p:childTnLst>
                                    <p:cmd type="call" cmd="togglePause">
                                      <p:cBhvr>
                                        <p:cTn id="11" dur="1" fill="hold"/>
                                        <p:tgtEl>
                                          <p:spTgt spid="20"/>
                                        </p:tgtEl>
                                      </p:cBhvr>
                                    </p:cmd>
                                  </p:childTnLst>
                                </p:cTn>
                              </p:par>
                            </p:childTnLst>
                          </p:cTn>
                        </p:par>
                      </p:childTnLst>
                    </p:cTn>
                  </p:par>
                </p:childTnLst>
              </p:cTn>
              <p:nextCondLst>
                <p:cond evt="onClick" delay="0">
                  <p:tgtEl>
                    <p:spTgt spid="20"/>
                  </p:tgtEl>
                </p:cond>
              </p:nextCondLst>
            </p:seq>
            <p:video>
              <p:cMediaNode vol="80000">
                <p:cTn id="12" fill="hold" display="0">
                  <p:stCondLst>
                    <p:cond delay="indefinite"/>
                  </p:stCondLst>
                </p:cTn>
                <p:tgtEl>
                  <p:spTgt spid="20"/>
                </p:tgtEl>
              </p:cMediaNode>
            </p:vide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wo column text with supertitl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5" y="1422400"/>
            <a:ext cx="5370092"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a:xfrm>
            <a:off x="601785" y="451575"/>
            <a:ext cx="10988431" cy="723600"/>
          </a:xfrm>
        </p:spPr>
        <p:txBody>
          <a:bodyPr/>
          <a:lstStyle/>
          <a:p>
            <a:r>
              <a:rPr lang="en-US"/>
              <a:t>Click to edit Master title style</a:t>
            </a:r>
            <a:endParaRPr lang="en-GB" dirty="0"/>
          </a:p>
        </p:txBody>
      </p:sp>
      <p:sp>
        <p:nvSpPr>
          <p:cNvPr id="7" name="Text Placeholder 6"/>
          <p:cNvSpPr>
            <a:spLocks noGrp="1"/>
          </p:cNvSpPr>
          <p:nvPr>
            <p:ph type="body" sz="quarter" idx="14"/>
          </p:nvPr>
        </p:nvSpPr>
        <p:spPr>
          <a:xfrm>
            <a:off x="6220705" y="1422400"/>
            <a:ext cx="5370092"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382693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PROCESS FOUR COLUMN">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5" y="2336184"/>
            <a:ext cx="2569846" cy="3690616"/>
          </a:xfrm>
        </p:spPr>
        <p:txBody>
          <a:bodyPr/>
          <a:lstStyle>
            <a:lvl1pPr>
              <a:defRPr sz="900"/>
            </a:lvl1pPr>
            <a:lvl2pPr>
              <a:defRPr sz="900"/>
            </a:lvl2pPr>
            <a:lvl3pPr>
              <a:defRPr sz="900"/>
            </a:lvl3pPr>
            <a:lvl4pPr>
              <a:defRPr sz="900"/>
            </a:lvl4pPr>
            <a:lvl5pPr>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8"/>
          <p:cNvSpPr>
            <a:spLocks noGrp="1"/>
          </p:cNvSpPr>
          <p:nvPr>
            <p:ph type="body" sz="quarter" idx="11"/>
          </p:nvPr>
        </p:nvSpPr>
        <p:spPr>
          <a:xfrm>
            <a:off x="3407979" y="2336184"/>
            <a:ext cx="2569846" cy="3690616"/>
          </a:xfrm>
        </p:spPr>
        <p:txBody>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2"/>
          </p:nvPr>
        </p:nvSpPr>
        <p:spPr>
          <a:xfrm>
            <a:off x="6214174" y="2336184"/>
            <a:ext cx="2569846" cy="3690616"/>
          </a:xfrm>
        </p:spPr>
        <p:txBody>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p:cNvSpPr>
            <a:spLocks noGrp="1"/>
          </p:cNvSpPr>
          <p:nvPr>
            <p:ph type="body" sz="quarter" idx="13"/>
          </p:nvPr>
        </p:nvSpPr>
        <p:spPr>
          <a:xfrm>
            <a:off x="9020369" y="2336184"/>
            <a:ext cx="2569846" cy="3690616"/>
          </a:xfrm>
        </p:spPr>
        <p:txBody>
          <a:bodyPr/>
          <a:lstStyle>
            <a:lvl1pPr>
              <a:defRPr sz="900"/>
            </a:lvl1pPr>
            <a:lvl2pPr>
              <a:defRPr sz="900"/>
            </a:lvl2pPr>
            <a:lvl3pPr>
              <a:defRPr sz="900"/>
            </a:lvl3pPr>
            <a:lvl4pPr>
              <a:defRPr sz="900"/>
            </a:lvl4pPr>
            <a:lvl5pPr>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12"/>
          <p:cNvSpPr>
            <a:spLocks noGrp="1"/>
          </p:cNvSpPr>
          <p:nvPr>
            <p:ph type="body" sz="quarter" idx="14" hasCustomPrompt="1"/>
          </p:nvPr>
        </p:nvSpPr>
        <p:spPr>
          <a:xfrm>
            <a:off x="601785" y="1426659"/>
            <a:ext cx="2569846" cy="604800"/>
          </a:xfrm>
          <a:prstGeom prst="homePlate">
            <a:avLst>
              <a:gd name="adj" fmla="val 31970"/>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5" name="Text Placeholder 12"/>
          <p:cNvSpPr>
            <a:spLocks noGrp="1"/>
          </p:cNvSpPr>
          <p:nvPr>
            <p:ph type="body" sz="quarter" idx="15" hasCustomPrompt="1"/>
          </p:nvPr>
        </p:nvSpPr>
        <p:spPr>
          <a:xfrm>
            <a:off x="3407979"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6" name="Text Placeholder 12"/>
          <p:cNvSpPr>
            <a:spLocks noGrp="1"/>
          </p:cNvSpPr>
          <p:nvPr>
            <p:ph type="body" sz="quarter" idx="16" hasCustomPrompt="1"/>
          </p:nvPr>
        </p:nvSpPr>
        <p:spPr>
          <a:xfrm>
            <a:off x="6214174"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7" name="Text Placeholder 12"/>
          <p:cNvSpPr>
            <a:spLocks noGrp="1"/>
          </p:cNvSpPr>
          <p:nvPr>
            <p:ph type="body" sz="quarter" idx="17" hasCustomPrompt="1"/>
          </p:nvPr>
        </p:nvSpPr>
        <p:spPr>
          <a:xfrm>
            <a:off x="9020369"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3" name="Title 2"/>
          <p:cNvSpPr>
            <a:spLocks noGrp="1"/>
          </p:cNvSpPr>
          <p:nvPr>
            <p:ph type="title"/>
          </p:nvPr>
        </p:nvSpPr>
        <p:spPr>
          <a:xfrm>
            <a:off x="601785" y="451575"/>
            <a:ext cx="10988431" cy="723600"/>
          </a:xfrm>
        </p:spPr>
        <p:txBody>
          <a:bodyPr/>
          <a:lstStyle/>
          <a:p>
            <a:r>
              <a:rPr lang="en-US" dirty="0"/>
              <a:t>Click to edit Master title style</a:t>
            </a:r>
            <a:endParaRPr lang="en-GB" dirty="0"/>
          </a:p>
        </p:txBody>
      </p:sp>
      <p:sp>
        <p:nvSpPr>
          <p:cNvPr id="2" name="TextBox 1">
            <a:extLst>
              <a:ext uri="{FF2B5EF4-FFF2-40B4-BE49-F238E27FC236}">
                <a16:creationId xmlns:a16="http://schemas.microsoft.com/office/drawing/2014/main" id="{C1594D4D-25C2-6807-68F4-4744AE09A1A9}"/>
              </a:ext>
            </a:extLst>
          </p:cNvPr>
          <p:cNvSpPr txBox="1"/>
          <p:nvPr userDrawn="1">
            <p:custDataLst>
              <p:tags r:id="rId1"/>
            </p:custDataLst>
          </p:nvPr>
        </p:nvSpPr>
        <p:spPr>
          <a:xfrm>
            <a:off x="2225379" y="6516000"/>
            <a:ext cx="7741241" cy="370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 2022 KPMG LLP, a UK limited liability partnership and a member firm of the KPMG network of independent member firms affiliated with KPMG International Cooperative (“KPMG International”), a Swiss entity.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noProof="0" dirty="0">
              <a:solidFill>
                <a:schemeClr val="bg1">
                  <a:lumMod val="65000"/>
                </a:schemeClr>
              </a:solidFill>
              <a:latin typeface="+mn-lt"/>
              <a:ea typeface="+mn-ea"/>
              <a:cs typeface="+mn-cs"/>
            </a:endParaRPr>
          </a:p>
        </p:txBody>
      </p:sp>
    </p:spTree>
    <p:extLst>
      <p:ext uri="{BB962C8B-B14F-4D97-AF65-F5344CB8AC3E}">
        <p14:creationId xmlns:p14="http://schemas.microsoft.com/office/powerpoint/2010/main" val="3341386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KEY MESSAG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2" y="1422400"/>
            <a:ext cx="2148923" cy="4604400"/>
          </a:xfrm>
          <a:solidFill>
            <a:schemeClr val="accent1"/>
          </a:solidFill>
          <a:ln>
            <a:solidFill>
              <a:schemeClr val="accent1"/>
            </a:solidFill>
          </a:ln>
        </p:spPr>
        <p:txBody>
          <a:bodyPr lIns="54000" tIns="54000" rIns="54000" bIns="54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1"/>
          </p:nvPr>
        </p:nvSpPr>
        <p:spPr>
          <a:xfrm>
            <a:off x="3016738" y="1422400"/>
            <a:ext cx="8573477" cy="4604400"/>
          </a:xfrm>
          <a:ln>
            <a:solidFill>
              <a:schemeClr val="accent1"/>
            </a:solidFill>
          </a:ln>
        </p:spPr>
        <p:txBody>
          <a:bodyPr lIns="54000" tIns="54000" rIns="54000" bIns="54000"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540831774"/>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Box 3">
            <a:extLst>
              <a:ext uri="{FF2B5EF4-FFF2-40B4-BE49-F238E27FC236}">
                <a16:creationId xmlns:a16="http://schemas.microsoft.com/office/drawing/2014/main" id="{DE9D2E59-5033-4998-BEE5-FF807A9ECA96}"/>
              </a:ext>
            </a:extLst>
          </p:cNvPr>
          <p:cNvSpPr txBox="1"/>
          <p:nvPr userDrawn="1">
            <p:custDataLst>
              <p:tags r:id="rId1"/>
            </p:custDataLst>
          </p:nvPr>
        </p:nvSpPr>
        <p:spPr>
          <a:xfrm>
            <a:off x="2225379" y="6516000"/>
            <a:ext cx="7741241" cy="370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 2022 KPMG LLP, a UK limited liability partnership and a member firm of the KPMG network of independent member firms affiliated with KPMG International Cooperative (“KPMG International”), a Swiss entity.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noProof="0" dirty="0">
              <a:solidFill>
                <a:schemeClr val="bg1">
                  <a:lumMod val="65000"/>
                </a:schemeClr>
              </a:solidFill>
              <a:latin typeface="+mn-lt"/>
              <a:ea typeface="+mn-ea"/>
              <a:cs typeface="+mn-cs"/>
            </a:endParaRPr>
          </a:p>
        </p:txBody>
      </p:sp>
    </p:spTree>
    <p:extLst>
      <p:ext uri="{BB962C8B-B14F-4D97-AF65-F5344CB8AC3E}">
        <p14:creationId xmlns:p14="http://schemas.microsoft.com/office/powerpoint/2010/main" val="3169652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over page">
    <p:spTree>
      <p:nvGrpSpPr>
        <p:cNvPr id="1" name=""/>
        <p:cNvGrpSpPr/>
        <p:nvPr/>
      </p:nvGrpSpPr>
      <p:grpSpPr>
        <a:xfrm>
          <a:off x="0" y="0"/>
          <a:ext cx="0" cy="0"/>
          <a:chOff x="0" y="0"/>
          <a:chExt cx="0" cy="0"/>
        </a:xfrm>
      </p:grpSpPr>
      <p:pic>
        <p:nvPicPr>
          <p:cNvPr id="3" name="Picture 2" descr="A power line tower&#10;&#10;Description automatically generated with low confidence">
            <a:extLst>
              <a:ext uri="{FF2B5EF4-FFF2-40B4-BE49-F238E27FC236}">
                <a16:creationId xmlns:a16="http://schemas.microsoft.com/office/drawing/2014/main" id="{DBD60579-EE58-43EC-9B8B-20FC02DC401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5476"/>
          <a:stretch/>
        </p:blipFill>
        <p:spPr>
          <a:xfrm>
            <a:off x="27986" y="8838"/>
            <a:ext cx="12192001" cy="6870116"/>
          </a:xfrm>
          <a:prstGeom prst="rect">
            <a:avLst/>
          </a:prstGeom>
        </p:spPr>
      </p:pic>
      <p:sp>
        <p:nvSpPr>
          <p:cNvPr id="30" name="Rectangle 29">
            <a:extLst>
              <a:ext uri="{FF2B5EF4-FFF2-40B4-BE49-F238E27FC236}">
                <a16:creationId xmlns:a16="http://schemas.microsoft.com/office/drawing/2014/main" id="{E13B556D-B312-4416-9A39-7C2B0718127C}"/>
              </a:ext>
            </a:extLst>
          </p:cNvPr>
          <p:cNvSpPr/>
          <p:nvPr userDrawn="1"/>
        </p:nvSpPr>
        <p:spPr>
          <a:xfrm>
            <a:off x="0" y="0"/>
            <a:ext cx="9109276" cy="6858000"/>
          </a:xfrm>
          <a:prstGeom prst="rect">
            <a:avLst/>
          </a:prstGeom>
          <a:gradFill flip="none" rotWithShape="1">
            <a:gsLst>
              <a:gs pos="0">
                <a:schemeClr val="tx1">
                  <a:alpha val="5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10532" y="285750"/>
            <a:ext cx="2034000" cy="517290"/>
          </a:xfrm>
        </p:spPr>
        <p:txBody>
          <a:bodyPr vert="horz" lIns="0" tIns="0" rIns="0" bIns="0" rtlCol="0" anchor="t" anchorCtr="0">
            <a:noAutofit/>
          </a:bodyPr>
          <a:lstStyle>
            <a:lvl1pPr>
              <a:defRPr lang="en-GB" dirty="0">
                <a:solidFill>
                  <a:schemeClr val="bg1"/>
                </a:solidFill>
              </a:defRPr>
            </a:lvl1pPr>
          </a:lstStyle>
          <a:p>
            <a:pPr marL="0" lvl="0"/>
            <a:r>
              <a:rPr lang="en-US"/>
              <a:t>Contents</a:t>
            </a:r>
            <a:endParaRPr lang="en-GB"/>
          </a:p>
        </p:txBody>
      </p:sp>
      <p:sp>
        <p:nvSpPr>
          <p:cNvPr id="54" name="Rectangle: Rounded Corners 53">
            <a:extLst>
              <a:ext uri="{FF2B5EF4-FFF2-40B4-BE49-F238E27FC236}">
                <a16:creationId xmlns:a16="http://schemas.microsoft.com/office/drawing/2014/main" id="{3A6C216E-0B2C-4795-A1A8-F687B871C1A8}"/>
              </a:ext>
            </a:extLst>
          </p:cNvPr>
          <p:cNvSpPr/>
          <p:nvPr userDrawn="1"/>
        </p:nvSpPr>
        <p:spPr>
          <a:xfrm rot="5400000">
            <a:off x="11234932" y="279820"/>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47" name="Group 46">
            <a:extLst>
              <a:ext uri="{FF2B5EF4-FFF2-40B4-BE49-F238E27FC236}">
                <a16:creationId xmlns:a16="http://schemas.microsoft.com/office/drawing/2014/main" id="{D0E92163-3E71-454B-8BE3-E3F006A74701}"/>
              </a:ext>
            </a:extLst>
          </p:cNvPr>
          <p:cNvGrpSpPr/>
          <p:nvPr userDrawn="1"/>
        </p:nvGrpSpPr>
        <p:grpSpPr>
          <a:xfrm>
            <a:off x="10859073" y="900113"/>
            <a:ext cx="808453" cy="228600"/>
            <a:chOff x="10859073" y="900113"/>
            <a:chExt cx="808453" cy="228600"/>
          </a:xfrm>
        </p:grpSpPr>
        <p:sp>
          <p:nvSpPr>
            <p:cNvPr id="48" name="Freeform 5">
              <a:extLst>
                <a:ext uri="{FF2B5EF4-FFF2-40B4-BE49-F238E27FC236}">
                  <a16:creationId xmlns:a16="http://schemas.microsoft.com/office/drawing/2014/main" id="{A2B3CE44-E430-41D0-90D8-88F7322E98BE}"/>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5">
              <a:extLst>
                <a:ext uri="{FF2B5EF4-FFF2-40B4-BE49-F238E27FC236}">
                  <a16:creationId xmlns:a16="http://schemas.microsoft.com/office/drawing/2014/main" id="{29C57D43-B80E-4122-883E-9F89AD7FCD1B}"/>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9">
              <a:extLst>
                <a:ext uri="{FF2B5EF4-FFF2-40B4-BE49-F238E27FC236}">
                  <a16:creationId xmlns:a16="http://schemas.microsoft.com/office/drawing/2014/main" id="{FFDC2DEC-E939-42E9-8DD2-DD24B8323DC9}"/>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Oval 50">
              <a:hlinkClick r:id="" action="ppaction://hlinkshowjump?jump=nextslide"/>
              <a:extLst>
                <a:ext uri="{FF2B5EF4-FFF2-40B4-BE49-F238E27FC236}">
                  <a16:creationId xmlns:a16="http://schemas.microsoft.com/office/drawing/2014/main" id="{792C11FA-BF3F-42E5-8488-34067D8C95CE}"/>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2" name="Oval 51">
              <a:hlinkClick r:id="rId3" action="ppaction://hlinksldjump"/>
              <a:extLst>
                <a:ext uri="{FF2B5EF4-FFF2-40B4-BE49-F238E27FC236}">
                  <a16:creationId xmlns:a16="http://schemas.microsoft.com/office/drawing/2014/main" id="{9CD81657-9617-4C73-B4AD-67622A85EDF6}"/>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3" name="Oval 52">
              <a:hlinkClick r:id="" action="ppaction://hlinkshowjump?jump=previousslide"/>
              <a:extLst>
                <a:ext uri="{FF2B5EF4-FFF2-40B4-BE49-F238E27FC236}">
                  <a16:creationId xmlns:a16="http://schemas.microsoft.com/office/drawing/2014/main" id="{7A2FC7E5-AF81-4CFF-B2E5-609A1453A965}"/>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45" name="TextBox 44">
            <a:extLst>
              <a:ext uri="{FF2B5EF4-FFF2-40B4-BE49-F238E27FC236}">
                <a16:creationId xmlns:a16="http://schemas.microsoft.com/office/drawing/2014/main" id="{CF73A466-4E33-4979-A9A9-ACFCDD9A75E3}"/>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46" name="Straight Connector 45">
            <a:extLst>
              <a:ext uri="{FF2B5EF4-FFF2-40B4-BE49-F238E27FC236}">
                <a16:creationId xmlns:a16="http://schemas.microsoft.com/office/drawing/2014/main" id="{890DA59E-EFEE-4876-9580-95BE1484C24C}"/>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861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100000" fill="hold" nodeType="withEffect">
                                  <p:stCondLst>
                                    <p:cond delay="0"/>
                                  </p:stCondLst>
                                  <p:childTnLst>
                                    <p:animScale>
                                      <p:cBhvr>
                                        <p:cTn id="6" dur="60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13" name="Picture 12" descr="A group of wind turbines&#10;&#10;Description automatically generated with low confidence">
            <a:extLst>
              <a:ext uri="{FF2B5EF4-FFF2-40B4-BE49-F238E27FC236}">
                <a16:creationId xmlns:a16="http://schemas.microsoft.com/office/drawing/2014/main" id="{C8437983-AA73-4E1F-8033-E07FCC660C6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04" t="26849" r="44421" b="26849"/>
          <a:stretch/>
        </p:blipFill>
        <p:spPr>
          <a:xfrm>
            <a:off x="0" y="0"/>
            <a:ext cx="12192000" cy="6858000"/>
          </a:xfrm>
          <a:prstGeom prst="rect">
            <a:avLst/>
          </a:prstGeom>
        </p:spPr>
      </p:pic>
      <p:sp>
        <p:nvSpPr>
          <p:cNvPr id="39" name="Rectangle 38">
            <a:extLst>
              <a:ext uri="{FF2B5EF4-FFF2-40B4-BE49-F238E27FC236}">
                <a16:creationId xmlns:a16="http://schemas.microsoft.com/office/drawing/2014/main" id="{ABD33895-A6DE-49B0-88C6-508D46FE14B4}"/>
              </a:ext>
            </a:extLst>
          </p:cNvPr>
          <p:cNvSpPr/>
          <p:nvPr userDrawn="1"/>
        </p:nvSpPr>
        <p:spPr>
          <a:xfrm flipH="1">
            <a:off x="0" y="0"/>
            <a:ext cx="12192000" cy="6858000"/>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560819" y="1500941"/>
            <a:ext cx="1020762" cy="792000"/>
          </a:xfrm>
        </p:spPr>
        <p:txBody>
          <a:bodyPr/>
          <a:lstStyle>
            <a:lvl1pPr algn="l">
              <a:lnSpc>
                <a:spcPct val="90000"/>
              </a:lnSpc>
              <a:defRPr sz="6600" b="0">
                <a:solidFill>
                  <a:srgbClr val="FF4040"/>
                </a:solidFill>
              </a:defRPr>
            </a:lvl1pPr>
          </a:lstStyle>
          <a:p>
            <a:r>
              <a:rPr lang="en-US"/>
              <a:t>##</a:t>
            </a:r>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p:ph type="body" sz="quarter" idx="13"/>
          </p:nvPr>
        </p:nvSpPr>
        <p:spPr>
          <a:xfrm>
            <a:off x="4560818" y="2613702"/>
            <a:ext cx="4212000" cy="380938"/>
          </a:xfrm>
        </p:spPr>
        <p:txBody>
          <a:bodyPr vert="horz" lIns="0" tIns="0" rIns="0" bIns="0" rtlCol="0" anchor="t" anchorCtr="0">
            <a:spAutoFit/>
          </a:bodyPr>
          <a:lstStyle>
            <a:lvl1pPr>
              <a:defRPr lang="en-GB" sz="2400" b="0" cap="all" spc="100" baseline="0" dirty="0">
                <a:solidFill>
                  <a:schemeClr val="bg1"/>
                </a:solidFill>
                <a:latin typeface="+mj-lt"/>
              </a:defRPr>
            </a:lvl1pPr>
          </a:lstStyle>
          <a:p>
            <a:pPr lvl="0">
              <a:lnSpc>
                <a:spcPct val="110000"/>
              </a:lnSpc>
            </a:pPr>
            <a:endParaRPr lang="en-GB"/>
          </a:p>
        </p:txBody>
      </p:sp>
      <p:sp>
        <p:nvSpPr>
          <p:cNvPr id="49" name="Rectangle: Rounded Corners 48">
            <a:extLst>
              <a:ext uri="{FF2B5EF4-FFF2-40B4-BE49-F238E27FC236}">
                <a16:creationId xmlns:a16="http://schemas.microsoft.com/office/drawing/2014/main" id="{C9BA1C32-4E91-47CB-8C89-8129A88D15B9}"/>
              </a:ext>
            </a:extLst>
          </p:cNvPr>
          <p:cNvSpPr/>
          <p:nvPr userDrawn="1"/>
        </p:nvSpPr>
        <p:spPr>
          <a:xfrm rot="5400000">
            <a:off x="11234932" y="279820"/>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50" name="Group 49">
            <a:extLst>
              <a:ext uri="{FF2B5EF4-FFF2-40B4-BE49-F238E27FC236}">
                <a16:creationId xmlns:a16="http://schemas.microsoft.com/office/drawing/2014/main" id="{B23598F4-14CE-4251-BB7F-639E7680130B}"/>
              </a:ext>
            </a:extLst>
          </p:cNvPr>
          <p:cNvGrpSpPr/>
          <p:nvPr userDrawn="1"/>
        </p:nvGrpSpPr>
        <p:grpSpPr>
          <a:xfrm>
            <a:off x="10859073" y="900113"/>
            <a:ext cx="808453" cy="228600"/>
            <a:chOff x="10859073" y="900113"/>
            <a:chExt cx="808453" cy="228600"/>
          </a:xfrm>
        </p:grpSpPr>
        <p:sp>
          <p:nvSpPr>
            <p:cNvPr id="51" name="Freeform 5">
              <a:extLst>
                <a:ext uri="{FF2B5EF4-FFF2-40B4-BE49-F238E27FC236}">
                  <a16:creationId xmlns:a16="http://schemas.microsoft.com/office/drawing/2014/main" id="{0CEF56D8-1180-41EA-9332-EFA337046E15}"/>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
              <a:extLst>
                <a:ext uri="{FF2B5EF4-FFF2-40B4-BE49-F238E27FC236}">
                  <a16:creationId xmlns:a16="http://schemas.microsoft.com/office/drawing/2014/main" id="{A45D492D-1309-4554-9EA6-B101DEB4ACE0}"/>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9">
              <a:extLst>
                <a:ext uri="{FF2B5EF4-FFF2-40B4-BE49-F238E27FC236}">
                  <a16:creationId xmlns:a16="http://schemas.microsoft.com/office/drawing/2014/main" id="{C38C7B02-A30C-4D6D-B201-2E1F20C67754}"/>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Oval 53">
              <a:hlinkClick r:id="" action="ppaction://hlinkshowjump?jump=nextslide"/>
              <a:extLst>
                <a:ext uri="{FF2B5EF4-FFF2-40B4-BE49-F238E27FC236}">
                  <a16:creationId xmlns:a16="http://schemas.microsoft.com/office/drawing/2014/main" id="{C2206990-ECD7-486C-8FEF-B8CC4C7EE77C}"/>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5" name="Oval 54">
              <a:hlinkClick r:id="rId3" action="ppaction://hlinksldjump"/>
              <a:extLst>
                <a:ext uri="{FF2B5EF4-FFF2-40B4-BE49-F238E27FC236}">
                  <a16:creationId xmlns:a16="http://schemas.microsoft.com/office/drawing/2014/main" id="{B6C1CBA7-2FA9-4D9A-9B34-C5AA8D73F99A}"/>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6" name="Oval 55">
              <a:hlinkClick r:id="" action="ppaction://hlinkshowjump?jump=previousslide"/>
              <a:extLst>
                <a:ext uri="{FF2B5EF4-FFF2-40B4-BE49-F238E27FC236}">
                  <a16:creationId xmlns:a16="http://schemas.microsoft.com/office/drawing/2014/main" id="{1C51C2CB-812E-4375-A85A-E10205017EE7}"/>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57" name="TextBox 56">
            <a:extLst>
              <a:ext uri="{FF2B5EF4-FFF2-40B4-BE49-F238E27FC236}">
                <a16:creationId xmlns:a16="http://schemas.microsoft.com/office/drawing/2014/main" id="{84D342E6-675F-4A4B-A022-D699A5E476B3}"/>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58" name="Straight Connector 57">
            <a:extLst>
              <a:ext uri="{FF2B5EF4-FFF2-40B4-BE49-F238E27FC236}">
                <a16:creationId xmlns:a16="http://schemas.microsoft.com/office/drawing/2014/main" id="{98864765-0025-4255-B57B-7DC2BB544248}"/>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7423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68252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nly title">
    <p:spTree>
      <p:nvGrpSpPr>
        <p:cNvPr id="1" name=""/>
        <p:cNvGrpSpPr/>
        <p:nvPr/>
      </p:nvGrpSpPr>
      <p:grpSpPr>
        <a:xfrm>
          <a:off x="0" y="0"/>
          <a:ext cx="0" cy="0"/>
          <a:chOff x="0" y="0"/>
          <a:chExt cx="0" cy="0"/>
        </a:xfrm>
      </p:grpSpPr>
      <p:sp>
        <p:nvSpPr>
          <p:cNvPr id="55" name="Freeform: Shape 54">
            <a:extLst>
              <a:ext uri="{FF2B5EF4-FFF2-40B4-BE49-F238E27FC236}">
                <a16:creationId xmlns:a16="http://schemas.microsoft.com/office/drawing/2014/main" id="{BB41E710-65A2-4DA8-8389-CEECF514CEF0}"/>
              </a:ext>
            </a:extLst>
          </p:cNvPr>
          <p:cNvSpPr/>
          <p:nvPr userDrawn="1"/>
        </p:nvSpPr>
        <p:spPr>
          <a:xfrm>
            <a:off x="1189893" y="4213636"/>
            <a:ext cx="3489961" cy="1608184"/>
          </a:xfrm>
          <a:custGeom>
            <a:avLst/>
            <a:gdLst>
              <a:gd name="connsiteX0" fmla="*/ 2524125 w 2524125"/>
              <a:gd name="connsiteY0" fmla="*/ 323850 h 2466975"/>
              <a:gd name="connsiteX1" fmla="*/ 0 w 2524125"/>
              <a:gd name="connsiteY1" fmla="*/ 0 h 2466975"/>
              <a:gd name="connsiteX2" fmla="*/ 0 w 2524125"/>
              <a:gd name="connsiteY2" fmla="*/ 2466975 h 2466975"/>
              <a:gd name="connsiteX3" fmla="*/ 2524125 w 2524125"/>
              <a:gd name="connsiteY3" fmla="*/ 1885950 h 2466975"/>
              <a:gd name="connsiteX4" fmla="*/ 2524125 w 2524125"/>
              <a:gd name="connsiteY4" fmla="*/ 323850 h 2466975"/>
              <a:gd name="connsiteX0" fmla="*/ 2524125 w 2529143"/>
              <a:gd name="connsiteY0" fmla="*/ 323850 h 2466975"/>
              <a:gd name="connsiteX1" fmla="*/ 0 w 2529143"/>
              <a:gd name="connsiteY1" fmla="*/ 0 h 2466975"/>
              <a:gd name="connsiteX2" fmla="*/ 0 w 2529143"/>
              <a:gd name="connsiteY2" fmla="*/ 2466975 h 2466975"/>
              <a:gd name="connsiteX3" fmla="*/ 2529143 w 2529143"/>
              <a:gd name="connsiteY3" fmla="*/ 2185085 h 2466975"/>
              <a:gd name="connsiteX4" fmla="*/ 2524125 w 2529143"/>
              <a:gd name="connsiteY4" fmla="*/ 323850 h 2466975"/>
              <a:gd name="connsiteX0" fmla="*/ 2686713 w 2691731"/>
              <a:gd name="connsiteY0" fmla="*/ 231214 h 2374339"/>
              <a:gd name="connsiteX1" fmla="*/ 0 w 2691731"/>
              <a:gd name="connsiteY1" fmla="*/ 0 h 2374339"/>
              <a:gd name="connsiteX2" fmla="*/ 162588 w 2691731"/>
              <a:gd name="connsiteY2" fmla="*/ 2374339 h 2374339"/>
              <a:gd name="connsiteX3" fmla="*/ 2691731 w 2691731"/>
              <a:gd name="connsiteY3" fmla="*/ 2092449 h 2374339"/>
              <a:gd name="connsiteX4" fmla="*/ 2686713 w 2691731"/>
              <a:gd name="connsiteY4" fmla="*/ 231214 h 2374339"/>
              <a:gd name="connsiteX0" fmla="*/ 2707789 w 2712807"/>
              <a:gd name="connsiteY0" fmla="*/ 231214 h 2414867"/>
              <a:gd name="connsiteX1" fmla="*/ 21076 w 2712807"/>
              <a:gd name="connsiteY1" fmla="*/ 0 h 2414867"/>
              <a:gd name="connsiteX2" fmla="*/ 0 w 2712807"/>
              <a:gd name="connsiteY2" fmla="*/ 2414867 h 2414867"/>
              <a:gd name="connsiteX3" fmla="*/ 2712807 w 2712807"/>
              <a:gd name="connsiteY3" fmla="*/ 2092449 h 2414867"/>
              <a:gd name="connsiteX4" fmla="*/ 2707789 w 2712807"/>
              <a:gd name="connsiteY4" fmla="*/ 231214 h 2414867"/>
              <a:gd name="connsiteX0" fmla="*/ 2707789 w 2712807"/>
              <a:gd name="connsiteY0" fmla="*/ 248583 h 2432236"/>
              <a:gd name="connsiteX1" fmla="*/ 18065 w 2712807"/>
              <a:gd name="connsiteY1" fmla="*/ 0 h 2432236"/>
              <a:gd name="connsiteX2" fmla="*/ 0 w 2712807"/>
              <a:gd name="connsiteY2" fmla="*/ 2432236 h 2432236"/>
              <a:gd name="connsiteX3" fmla="*/ 2712807 w 2712807"/>
              <a:gd name="connsiteY3" fmla="*/ 2109818 h 2432236"/>
              <a:gd name="connsiteX4" fmla="*/ 2707789 w 2712807"/>
              <a:gd name="connsiteY4" fmla="*/ 248583 h 2432236"/>
              <a:gd name="connsiteX0" fmla="*/ 2707789 w 2712807"/>
              <a:gd name="connsiteY0" fmla="*/ 260162 h 2443815"/>
              <a:gd name="connsiteX1" fmla="*/ 6022 w 2712807"/>
              <a:gd name="connsiteY1" fmla="*/ 0 h 2443815"/>
              <a:gd name="connsiteX2" fmla="*/ 0 w 2712807"/>
              <a:gd name="connsiteY2" fmla="*/ 2443815 h 2443815"/>
              <a:gd name="connsiteX3" fmla="*/ 2712807 w 2712807"/>
              <a:gd name="connsiteY3" fmla="*/ 2121397 h 2443815"/>
              <a:gd name="connsiteX4" fmla="*/ 2707789 w 2712807"/>
              <a:gd name="connsiteY4" fmla="*/ 260162 h 2443815"/>
              <a:gd name="connsiteX0" fmla="*/ 2755963 w 2756007"/>
              <a:gd name="connsiteY0" fmla="*/ 300690 h 2443815"/>
              <a:gd name="connsiteX1" fmla="*/ 6022 w 2756007"/>
              <a:gd name="connsiteY1" fmla="*/ 0 h 2443815"/>
              <a:gd name="connsiteX2" fmla="*/ 0 w 2756007"/>
              <a:gd name="connsiteY2" fmla="*/ 2443815 h 2443815"/>
              <a:gd name="connsiteX3" fmla="*/ 2712807 w 2756007"/>
              <a:gd name="connsiteY3" fmla="*/ 2121397 h 2443815"/>
              <a:gd name="connsiteX4" fmla="*/ 2755963 w 2756007"/>
              <a:gd name="connsiteY4" fmla="*/ 300690 h 2443815"/>
              <a:gd name="connsiteX0" fmla="*/ 2755963 w 2757970"/>
              <a:gd name="connsiteY0" fmla="*/ 300690 h 2443815"/>
              <a:gd name="connsiteX1" fmla="*/ 6022 w 2757970"/>
              <a:gd name="connsiteY1" fmla="*/ 0 h 2443815"/>
              <a:gd name="connsiteX2" fmla="*/ 0 w 2757970"/>
              <a:gd name="connsiteY2" fmla="*/ 2443815 h 2443815"/>
              <a:gd name="connsiteX3" fmla="*/ 2757970 w 2757970"/>
              <a:gd name="connsiteY3" fmla="*/ 2190874 h 2443815"/>
              <a:gd name="connsiteX4" fmla="*/ 2755963 w 2757970"/>
              <a:gd name="connsiteY4" fmla="*/ 300690 h 2443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7970" h="2443815">
                <a:moveTo>
                  <a:pt x="2755963" y="300690"/>
                </a:moveTo>
                <a:lnTo>
                  <a:pt x="6022" y="0"/>
                </a:lnTo>
                <a:cubicBezTo>
                  <a:pt x="4015" y="814605"/>
                  <a:pt x="2007" y="1629210"/>
                  <a:pt x="0" y="2443815"/>
                </a:cubicBezTo>
                <a:lnTo>
                  <a:pt x="2757970" y="2190874"/>
                </a:lnTo>
                <a:cubicBezTo>
                  <a:pt x="2756297" y="1570462"/>
                  <a:pt x="2757636" y="921102"/>
                  <a:pt x="2755963" y="300690"/>
                </a:cubicBezTo>
                <a:close/>
              </a:path>
            </a:pathLst>
          </a:custGeom>
          <a:solidFill>
            <a:schemeClr val="bg1">
              <a:lumMod val="95000"/>
              <a:alpha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96" name="Title 1">
            <a:extLst>
              <a:ext uri="{FF2B5EF4-FFF2-40B4-BE49-F238E27FC236}">
                <a16:creationId xmlns:a16="http://schemas.microsoft.com/office/drawing/2014/main" id="{90F10969-325E-44EF-ACEC-E9D4814B283E}"/>
              </a:ext>
            </a:extLst>
          </p:cNvPr>
          <p:cNvSpPr>
            <a:spLocks noGrp="1"/>
          </p:cNvSpPr>
          <p:nvPr>
            <p:ph type="title"/>
          </p:nvPr>
        </p:nvSpPr>
        <p:spPr>
          <a:xfrm>
            <a:off x="407988" y="534769"/>
            <a:ext cx="11376024" cy="468000"/>
          </a:xfrm>
        </p:spPr>
        <p:txBody>
          <a:bodyPr/>
          <a:lstStyle/>
          <a:p>
            <a:r>
              <a:rPr lang="en-US">
                <a:ea typeface="+mj-lt"/>
                <a:cs typeface="+mj-lt"/>
              </a:rPr>
              <a:t>BSC Audit findings – Overview of Findings </a:t>
            </a:r>
          </a:p>
        </p:txBody>
      </p:sp>
      <p:sp>
        <p:nvSpPr>
          <p:cNvPr id="109" name="Freeform 150">
            <a:extLst>
              <a:ext uri="{FF2B5EF4-FFF2-40B4-BE49-F238E27FC236}">
                <a16:creationId xmlns:a16="http://schemas.microsoft.com/office/drawing/2014/main" id="{BC111EE9-ED01-4A66-B9B8-AA138D9AE384}"/>
              </a:ext>
            </a:extLst>
          </p:cNvPr>
          <p:cNvSpPr>
            <a:spLocks/>
          </p:cNvSpPr>
          <p:nvPr userDrawn="1"/>
        </p:nvSpPr>
        <p:spPr bwMode="auto">
          <a:xfrm>
            <a:off x="9911568" y="6222116"/>
            <a:ext cx="141423" cy="179617"/>
          </a:xfrm>
          <a:custGeom>
            <a:avLst/>
            <a:gdLst>
              <a:gd name="T0" fmla="*/ 634 w 688"/>
              <a:gd name="T1" fmla="*/ 333 h 873"/>
              <a:gd name="T2" fmla="*/ 563 w 688"/>
              <a:gd name="T3" fmla="*/ 395 h 873"/>
              <a:gd name="T4" fmla="*/ 563 w 688"/>
              <a:gd name="T5" fmla="*/ 364 h 873"/>
              <a:gd name="T6" fmla="*/ 509 w 688"/>
              <a:gd name="T7" fmla="*/ 300 h 873"/>
              <a:gd name="T8" fmla="*/ 438 w 688"/>
              <a:gd name="T9" fmla="*/ 362 h 873"/>
              <a:gd name="T10" fmla="*/ 438 w 688"/>
              <a:gd name="T11" fmla="*/ 330 h 873"/>
              <a:gd name="T12" fmla="*/ 385 w 688"/>
              <a:gd name="T13" fmla="*/ 266 h 873"/>
              <a:gd name="T14" fmla="*/ 313 w 688"/>
              <a:gd name="T15" fmla="*/ 328 h 873"/>
              <a:gd name="T16" fmla="*/ 313 w 688"/>
              <a:gd name="T17" fmla="*/ 62 h 873"/>
              <a:gd name="T18" fmla="*/ 251 w 688"/>
              <a:gd name="T19" fmla="*/ 0 h 873"/>
              <a:gd name="T20" fmla="*/ 190 w 688"/>
              <a:gd name="T21" fmla="*/ 62 h 873"/>
              <a:gd name="T22" fmla="*/ 190 w 688"/>
              <a:gd name="T23" fmla="*/ 541 h 873"/>
              <a:gd name="T24" fmla="*/ 177 w 688"/>
              <a:gd name="T25" fmla="*/ 545 h 873"/>
              <a:gd name="T26" fmla="*/ 125 w 688"/>
              <a:gd name="T27" fmla="*/ 450 h 873"/>
              <a:gd name="T28" fmla="*/ 44 w 688"/>
              <a:gd name="T29" fmla="*/ 422 h 873"/>
              <a:gd name="T30" fmla="*/ 16 w 688"/>
              <a:gd name="T31" fmla="*/ 504 h 873"/>
              <a:gd name="T32" fmla="*/ 122 w 688"/>
              <a:gd name="T33" fmla="*/ 688 h 873"/>
              <a:gd name="T34" fmla="*/ 270 w 688"/>
              <a:gd name="T35" fmla="*/ 842 h 873"/>
              <a:gd name="T36" fmla="*/ 345 w 688"/>
              <a:gd name="T37" fmla="*/ 873 h 873"/>
              <a:gd name="T38" fmla="*/ 502 w 688"/>
              <a:gd name="T39" fmla="*/ 873 h 873"/>
              <a:gd name="T40" fmla="*/ 571 w 688"/>
              <a:gd name="T41" fmla="*/ 837 h 873"/>
              <a:gd name="T42" fmla="*/ 600 w 688"/>
              <a:gd name="T43" fmla="*/ 795 h 873"/>
              <a:gd name="T44" fmla="*/ 686 w 688"/>
              <a:gd name="T45" fmla="*/ 513 h 873"/>
              <a:gd name="T46" fmla="*/ 686 w 688"/>
              <a:gd name="T47" fmla="*/ 398 h 873"/>
              <a:gd name="T48" fmla="*/ 634 w 688"/>
              <a:gd name="T49" fmla="*/ 33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8" h="873">
                <a:moveTo>
                  <a:pt x="634" y="333"/>
                </a:moveTo>
                <a:cubicBezTo>
                  <a:pt x="597" y="329"/>
                  <a:pt x="563" y="358"/>
                  <a:pt x="563" y="395"/>
                </a:cubicBezTo>
                <a:cubicBezTo>
                  <a:pt x="563" y="364"/>
                  <a:pt x="563" y="364"/>
                  <a:pt x="563" y="364"/>
                </a:cubicBezTo>
                <a:cubicBezTo>
                  <a:pt x="563" y="332"/>
                  <a:pt x="541" y="304"/>
                  <a:pt x="509" y="300"/>
                </a:cubicBezTo>
                <a:cubicBezTo>
                  <a:pt x="472" y="295"/>
                  <a:pt x="438" y="324"/>
                  <a:pt x="438" y="362"/>
                </a:cubicBezTo>
                <a:cubicBezTo>
                  <a:pt x="438" y="330"/>
                  <a:pt x="438" y="330"/>
                  <a:pt x="438" y="330"/>
                </a:cubicBezTo>
                <a:cubicBezTo>
                  <a:pt x="438" y="298"/>
                  <a:pt x="416" y="270"/>
                  <a:pt x="385" y="266"/>
                </a:cubicBezTo>
                <a:cubicBezTo>
                  <a:pt x="347" y="261"/>
                  <a:pt x="313" y="290"/>
                  <a:pt x="313" y="328"/>
                </a:cubicBezTo>
                <a:cubicBezTo>
                  <a:pt x="313" y="62"/>
                  <a:pt x="313" y="62"/>
                  <a:pt x="313" y="62"/>
                </a:cubicBezTo>
                <a:cubicBezTo>
                  <a:pt x="313" y="28"/>
                  <a:pt x="285" y="0"/>
                  <a:pt x="251" y="0"/>
                </a:cubicBezTo>
                <a:cubicBezTo>
                  <a:pt x="218" y="0"/>
                  <a:pt x="190" y="28"/>
                  <a:pt x="190" y="62"/>
                </a:cubicBezTo>
                <a:cubicBezTo>
                  <a:pt x="190" y="541"/>
                  <a:pt x="190" y="541"/>
                  <a:pt x="190" y="541"/>
                </a:cubicBezTo>
                <a:cubicBezTo>
                  <a:pt x="190" y="548"/>
                  <a:pt x="180" y="551"/>
                  <a:pt x="177" y="545"/>
                </a:cubicBezTo>
                <a:cubicBezTo>
                  <a:pt x="153" y="505"/>
                  <a:pt x="127" y="450"/>
                  <a:pt x="125" y="450"/>
                </a:cubicBezTo>
                <a:cubicBezTo>
                  <a:pt x="110" y="420"/>
                  <a:pt x="74" y="407"/>
                  <a:pt x="44" y="422"/>
                </a:cubicBezTo>
                <a:cubicBezTo>
                  <a:pt x="13" y="437"/>
                  <a:pt x="0" y="474"/>
                  <a:pt x="16" y="504"/>
                </a:cubicBezTo>
                <a:cubicBezTo>
                  <a:pt x="18" y="507"/>
                  <a:pt x="72" y="616"/>
                  <a:pt x="122" y="688"/>
                </a:cubicBezTo>
                <a:cubicBezTo>
                  <a:pt x="186" y="779"/>
                  <a:pt x="242" y="824"/>
                  <a:pt x="270" y="842"/>
                </a:cubicBezTo>
                <a:cubicBezTo>
                  <a:pt x="298" y="862"/>
                  <a:pt x="326" y="873"/>
                  <a:pt x="345" y="873"/>
                </a:cubicBezTo>
                <a:cubicBezTo>
                  <a:pt x="364" y="873"/>
                  <a:pt x="502" y="873"/>
                  <a:pt x="502" y="873"/>
                </a:cubicBezTo>
                <a:cubicBezTo>
                  <a:pt x="530" y="873"/>
                  <a:pt x="556" y="859"/>
                  <a:pt x="571" y="837"/>
                </a:cubicBezTo>
                <a:cubicBezTo>
                  <a:pt x="600" y="795"/>
                  <a:pt x="600" y="795"/>
                  <a:pt x="600" y="795"/>
                </a:cubicBezTo>
                <a:cubicBezTo>
                  <a:pt x="657" y="714"/>
                  <a:pt x="686" y="615"/>
                  <a:pt x="686" y="513"/>
                </a:cubicBezTo>
                <a:cubicBezTo>
                  <a:pt x="686" y="398"/>
                  <a:pt x="686" y="398"/>
                  <a:pt x="686" y="398"/>
                </a:cubicBezTo>
                <a:cubicBezTo>
                  <a:pt x="688" y="365"/>
                  <a:pt x="665" y="337"/>
                  <a:pt x="634" y="333"/>
                </a:cubicBezTo>
                <a:close/>
              </a:path>
            </a:pathLst>
          </a:custGeom>
          <a:solidFill>
            <a:srgbClr val="F68C00"/>
          </a:solidFill>
          <a:ln w="6350">
            <a:noFill/>
          </a:ln>
        </p:spPr>
        <p:txBody>
          <a:bodyPr vert="horz" wrap="square" lIns="91440" tIns="45720" rIns="91440" bIns="45720" numCol="1" anchor="t" anchorCtr="0" compatLnSpc="1">
            <a:prstTxWarp prst="textNoShape">
              <a:avLst/>
            </a:prstTxWarp>
          </a:bodyPr>
          <a:lstStyle/>
          <a:p>
            <a:endParaRPr lang="en-US" dirty="0"/>
          </a:p>
        </p:txBody>
      </p:sp>
      <p:grpSp>
        <p:nvGrpSpPr>
          <p:cNvPr id="110" name="Group 109">
            <a:extLst>
              <a:ext uri="{FF2B5EF4-FFF2-40B4-BE49-F238E27FC236}">
                <a16:creationId xmlns:a16="http://schemas.microsoft.com/office/drawing/2014/main" id="{821DC28F-72DC-4DDB-8D7E-82E2F1F53F44}"/>
              </a:ext>
            </a:extLst>
          </p:cNvPr>
          <p:cNvGrpSpPr/>
          <p:nvPr userDrawn="1"/>
        </p:nvGrpSpPr>
        <p:grpSpPr>
          <a:xfrm>
            <a:off x="10125027" y="6175774"/>
            <a:ext cx="1658986" cy="258038"/>
            <a:chOff x="10125027" y="5944867"/>
            <a:chExt cx="1658986" cy="258038"/>
          </a:xfrm>
        </p:grpSpPr>
        <p:grpSp>
          <p:nvGrpSpPr>
            <p:cNvPr id="111" name="Group 110">
              <a:extLst>
                <a:ext uri="{FF2B5EF4-FFF2-40B4-BE49-F238E27FC236}">
                  <a16:creationId xmlns:a16="http://schemas.microsoft.com/office/drawing/2014/main" id="{274C8D5D-2F5C-48DC-81EE-526C39CDB79C}"/>
                </a:ext>
              </a:extLst>
            </p:cNvPr>
            <p:cNvGrpSpPr>
              <a:grpSpLocks/>
            </p:cNvGrpSpPr>
            <p:nvPr/>
          </p:nvGrpSpPr>
          <p:grpSpPr>
            <a:xfrm>
              <a:off x="10125027" y="5951998"/>
              <a:ext cx="1658986" cy="243777"/>
              <a:chOff x="9839621" y="6312870"/>
              <a:chExt cx="1658986" cy="243777"/>
            </a:xfrm>
          </p:grpSpPr>
          <p:sp>
            <p:nvSpPr>
              <p:cNvPr id="113" name="TextBox 112">
                <a:extLst>
                  <a:ext uri="{FF2B5EF4-FFF2-40B4-BE49-F238E27FC236}">
                    <a16:creationId xmlns:a16="http://schemas.microsoft.com/office/drawing/2014/main" id="{C745C1E8-0DE0-4240-A79D-B4054A0A2E02}"/>
                  </a:ext>
                </a:extLst>
              </p:cNvPr>
              <p:cNvSpPr txBox="1"/>
              <p:nvPr/>
            </p:nvSpPr>
            <p:spPr>
              <a:xfrm>
                <a:off x="9839621" y="6312870"/>
                <a:ext cx="1658986" cy="243777"/>
              </a:xfrm>
              <a:prstGeom prst="rect">
                <a:avLst/>
              </a:prstGeom>
              <a:solidFill>
                <a:schemeClr val="accent3"/>
              </a:solidFill>
            </p:spPr>
            <p:txBody>
              <a:bodyPr wrap="none" lIns="54610" tIns="54610" rIns="54610" bIns="54610" rtlCol="0">
                <a:noAutofit/>
              </a:bodyPr>
              <a:lstStyle/>
              <a:p>
                <a:pPr>
                  <a:spcAft>
                    <a:spcPts val="600"/>
                  </a:spcAft>
                </a:pPr>
                <a:r>
                  <a:rPr lang="en-GB" sz="1000" dirty="0">
                    <a:solidFill>
                      <a:schemeClr val="bg1"/>
                    </a:solidFill>
                  </a:rPr>
                  <a:t>Explore further insight</a:t>
                </a:r>
              </a:p>
            </p:txBody>
          </p:sp>
          <p:cxnSp>
            <p:nvCxnSpPr>
              <p:cNvPr id="114" name="Straight Arrow Connector 113">
                <a:extLst>
                  <a:ext uri="{FF2B5EF4-FFF2-40B4-BE49-F238E27FC236}">
                    <a16:creationId xmlns:a16="http://schemas.microsoft.com/office/drawing/2014/main" id="{CE9CA531-A4D7-4D00-844B-ED64460DEC11}"/>
                  </a:ext>
                </a:extLst>
              </p:cNvPr>
              <p:cNvCxnSpPr>
                <a:cxnSpLocks/>
              </p:cNvCxnSpPr>
              <p:nvPr/>
            </p:nvCxnSpPr>
            <p:spPr>
              <a:xfrm>
                <a:off x="11226942" y="6439522"/>
                <a:ext cx="209753"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sp>
          <p:nvSpPr>
            <p:cNvPr id="112" name="Rectangle 111">
              <a:hlinkClick r:id="" action="ppaction://noaction"/>
              <a:extLst>
                <a:ext uri="{FF2B5EF4-FFF2-40B4-BE49-F238E27FC236}">
                  <a16:creationId xmlns:a16="http://schemas.microsoft.com/office/drawing/2014/main" id="{B0106D13-1631-434D-9DF8-95E91487D698}"/>
                </a:ext>
              </a:extLst>
            </p:cNvPr>
            <p:cNvSpPr>
              <a:spLocks/>
            </p:cNvSpPr>
            <p:nvPr/>
          </p:nvSpPr>
          <p:spPr>
            <a:xfrm>
              <a:off x="10125027" y="5944867"/>
              <a:ext cx="1658986" cy="258038"/>
            </a:xfrm>
            <a:prstGeom prst="rect">
              <a:avLst/>
            </a:prstGeom>
            <a:solidFill>
              <a:schemeClr val="tx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grpSp>
      <p:grpSp>
        <p:nvGrpSpPr>
          <p:cNvPr id="123" name="Group 122">
            <a:extLst>
              <a:ext uri="{FF2B5EF4-FFF2-40B4-BE49-F238E27FC236}">
                <a16:creationId xmlns:a16="http://schemas.microsoft.com/office/drawing/2014/main" id="{33C63765-B43F-4F4E-80A3-D528E77C0F0E}"/>
              </a:ext>
            </a:extLst>
          </p:cNvPr>
          <p:cNvGrpSpPr/>
          <p:nvPr userDrawn="1"/>
        </p:nvGrpSpPr>
        <p:grpSpPr>
          <a:xfrm>
            <a:off x="4257626" y="6182905"/>
            <a:ext cx="1658986" cy="243777"/>
            <a:chOff x="3642327" y="6312870"/>
            <a:chExt cx="1658986" cy="243777"/>
          </a:xfrm>
        </p:grpSpPr>
        <p:grpSp>
          <p:nvGrpSpPr>
            <p:cNvPr id="124" name="Group 123">
              <a:extLst>
                <a:ext uri="{FF2B5EF4-FFF2-40B4-BE49-F238E27FC236}">
                  <a16:creationId xmlns:a16="http://schemas.microsoft.com/office/drawing/2014/main" id="{D1B18975-6946-4047-9B27-41BCEED38A32}"/>
                </a:ext>
              </a:extLst>
            </p:cNvPr>
            <p:cNvGrpSpPr>
              <a:grpSpLocks/>
            </p:cNvGrpSpPr>
            <p:nvPr/>
          </p:nvGrpSpPr>
          <p:grpSpPr>
            <a:xfrm>
              <a:off x="3642327" y="6312870"/>
              <a:ext cx="1658986" cy="243777"/>
              <a:chOff x="3642327" y="6312870"/>
              <a:chExt cx="1658986" cy="243777"/>
            </a:xfrm>
          </p:grpSpPr>
          <p:sp>
            <p:nvSpPr>
              <p:cNvPr id="126" name="TextBox 125">
                <a:extLst>
                  <a:ext uri="{FF2B5EF4-FFF2-40B4-BE49-F238E27FC236}">
                    <a16:creationId xmlns:a16="http://schemas.microsoft.com/office/drawing/2014/main" id="{A03B4037-A8EB-4DB5-B1F0-98785CF06E71}"/>
                  </a:ext>
                </a:extLst>
              </p:cNvPr>
              <p:cNvSpPr txBox="1"/>
              <p:nvPr/>
            </p:nvSpPr>
            <p:spPr>
              <a:xfrm>
                <a:off x="3642327" y="6312870"/>
                <a:ext cx="1658986" cy="243777"/>
              </a:xfrm>
              <a:prstGeom prst="rect">
                <a:avLst/>
              </a:prstGeom>
              <a:solidFill>
                <a:schemeClr val="accent3"/>
              </a:solidFill>
              <a:ln>
                <a:noFill/>
              </a:ln>
            </p:spPr>
            <p:txBody>
              <a:bodyPr wrap="none" lIns="54610" tIns="54610" rIns="54610" bIns="54610" rtlCol="0">
                <a:noAutofit/>
              </a:bodyPr>
              <a:lstStyle/>
              <a:p>
                <a:pPr>
                  <a:spcAft>
                    <a:spcPts val="600"/>
                  </a:spcAft>
                </a:pPr>
                <a:r>
                  <a:rPr lang="en-GB" sz="1000" dirty="0">
                    <a:solidFill>
                      <a:schemeClr val="bg1"/>
                    </a:solidFill>
                  </a:rPr>
                  <a:t>Explore further insight</a:t>
                </a:r>
              </a:p>
            </p:txBody>
          </p:sp>
          <p:cxnSp>
            <p:nvCxnSpPr>
              <p:cNvPr id="127" name="Straight Arrow Connector 126">
                <a:extLst>
                  <a:ext uri="{FF2B5EF4-FFF2-40B4-BE49-F238E27FC236}">
                    <a16:creationId xmlns:a16="http://schemas.microsoft.com/office/drawing/2014/main" id="{9CD0FE6A-80B3-4AA3-9808-F6693AE18505}"/>
                  </a:ext>
                </a:extLst>
              </p:cNvPr>
              <p:cNvCxnSpPr>
                <a:cxnSpLocks/>
              </p:cNvCxnSpPr>
              <p:nvPr/>
            </p:nvCxnSpPr>
            <p:spPr>
              <a:xfrm>
                <a:off x="5029648" y="6439522"/>
                <a:ext cx="209753"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sp>
          <p:nvSpPr>
            <p:cNvPr id="125" name="Rectangle 124">
              <a:hlinkClick r:id="" action="ppaction://noaction"/>
              <a:extLst>
                <a:ext uri="{FF2B5EF4-FFF2-40B4-BE49-F238E27FC236}">
                  <a16:creationId xmlns:a16="http://schemas.microsoft.com/office/drawing/2014/main" id="{B6828D0F-D073-4AC2-ABB4-B8A90B494305}"/>
                </a:ext>
              </a:extLst>
            </p:cNvPr>
            <p:cNvSpPr>
              <a:spLocks/>
            </p:cNvSpPr>
            <p:nvPr/>
          </p:nvSpPr>
          <p:spPr>
            <a:xfrm>
              <a:off x="3642327" y="6312870"/>
              <a:ext cx="1658986" cy="243777"/>
            </a:xfrm>
            <a:prstGeom prst="rect">
              <a:avLst/>
            </a:prstGeom>
            <a:solidFill>
              <a:schemeClr val="tx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grpSp>
      <p:sp>
        <p:nvSpPr>
          <p:cNvPr id="128" name="Freeform 150">
            <a:extLst>
              <a:ext uri="{FF2B5EF4-FFF2-40B4-BE49-F238E27FC236}">
                <a16:creationId xmlns:a16="http://schemas.microsoft.com/office/drawing/2014/main" id="{2EE931C1-857E-4FFE-A9B6-3C65624021EB}"/>
              </a:ext>
            </a:extLst>
          </p:cNvPr>
          <p:cNvSpPr>
            <a:spLocks/>
          </p:cNvSpPr>
          <p:nvPr userDrawn="1"/>
        </p:nvSpPr>
        <p:spPr bwMode="auto">
          <a:xfrm>
            <a:off x="4044167" y="6222116"/>
            <a:ext cx="141423" cy="179617"/>
          </a:xfrm>
          <a:custGeom>
            <a:avLst/>
            <a:gdLst>
              <a:gd name="T0" fmla="*/ 634 w 688"/>
              <a:gd name="T1" fmla="*/ 333 h 873"/>
              <a:gd name="T2" fmla="*/ 563 w 688"/>
              <a:gd name="T3" fmla="*/ 395 h 873"/>
              <a:gd name="T4" fmla="*/ 563 w 688"/>
              <a:gd name="T5" fmla="*/ 364 h 873"/>
              <a:gd name="T6" fmla="*/ 509 w 688"/>
              <a:gd name="T7" fmla="*/ 300 h 873"/>
              <a:gd name="T8" fmla="*/ 438 w 688"/>
              <a:gd name="T9" fmla="*/ 362 h 873"/>
              <a:gd name="T10" fmla="*/ 438 w 688"/>
              <a:gd name="T11" fmla="*/ 330 h 873"/>
              <a:gd name="T12" fmla="*/ 385 w 688"/>
              <a:gd name="T13" fmla="*/ 266 h 873"/>
              <a:gd name="T14" fmla="*/ 313 w 688"/>
              <a:gd name="T15" fmla="*/ 328 h 873"/>
              <a:gd name="T16" fmla="*/ 313 w 688"/>
              <a:gd name="T17" fmla="*/ 62 h 873"/>
              <a:gd name="T18" fmla="*/ 251 w 688"/>
              <a:gd name="T19" fmla="*/ 0 h 873"/>
              <a:gd name="T20" fmla="*/ 190 w 688"/>
              <a:gd name="T21" fmla="*/ 62 h 873"/>
              <a:gd name="T22" fmla="*/ 190 w 688"/>
              <a:gd name="T23" fmla="*/ 541 h 873"/>
              <a:gd name="T24" fmla="*/ 177 w 688"/>
              <a:gd name="T25" fmla="*/ 545 h 873"/>
              <a:gd name="T26" fmla="*/ 125 w 688"/>
              <a:gd name="T27" fmla="*/ 450 h 873"/>
              <a:gd name="T28" fmla="*/ 44 w 688"/>
              <a:gd name="T29" fmla="*/ 422 h 873"/>
              <a:gd name="T30" fmla="*/ 16 w 688"/>
              <a:gd name="T31" fmla="*/ 504 h 873"/>
              <a:gd name="T32" fmla="*/ 122 w 688"/>
              <a:gd name="T33" fmla="*/ 688 h 873"/>
              <a:gd name="T34" fmla="*/ 270 w 688"/>
              <a:gd name="T35" fmla="*/ 842 h 873"/>
              <a:gd name="T36" fmla="*/ 345 w 688"/>
              <a:gd name="T37" fmla="*/ 873 h 873"/>
              <a:gd name="T38" fmla="*/ 502 w 688"/>
              <a:gd name="T39" fmla="*/ 873 h 873"/>
              <a:gd name="T40" fmla="*/ 571 w 688"/>
              <a:gd name="T41" fmla="*/ 837 h 873"/>
              <a:gd name="T42" fmla="*/ 600 w 688"/>
              <a:gd name="T43" fmla="*/ 795 h 873"/>
              <a:gd name="T44" fmla="*/ 686 w 688"/>
              <a:gd name="T45" fmla="*/ 513 h 873"/>
              <a:gd name="T46" fmla="*/ 686 w 688"/>
              <a:gd name="T47" fmla="*/ 398 h 873"/>
              <a:gd name="T48" fmla="*/ 634 w 688"/>
              <a:gd name="T49" fmla="*/ 33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8" h="873">
                <a:moveTo>
                  <a:pt x="634" y="333"/>
                </a:moveTo>
                <a:cubicBezTo>
                  <a:pt x="597" y="329"/>
                  <a:pt x="563" y="358"/>
                  <a:pt x="563" y="395"/>
                </a:cubicBezTo>
                <a:cubicBezTo>
                  <a:pt x="563" y="364"/>
                  <a:pt x="563" y="364"/>
                  <a:pt x="563" y="364"/>
                </a:cubicBezTo>
                <a:cubicBezTo>
                  <a:pt x="563" y="332"/>
                  <a:pt x="541" y="304"/>
                  <a:pt x="509" y="300"/>
                </a:cubicBezTo>
                <a:cubicBezTo>
                  <a:pt x="472" y="295"/>
                  <a:pt x="438" y="324"/>
                  <a:pt x="438" y="362"/>
                </a:cubicBezTo>
                <a:cubicBezTo>
                  <a:pt x="438" y="330"/>
                  <a:pt x="438" y="330"/>
                  <a:pt x="438" y="330"/>
                </a:cubicBezTo>
                <a:cubicBezTo>
                  <a:pt x="438" y="298"/>
                  <a:pt x="416" y="270"/>
                  <a:pt x="385" y="266"/>
                </a:cubicBezTo>
                <a:cubicBezTo>
                  <a:pt x="347" y="261"/>
                  <a:pt x="313" y="290"/>
                  <a:pt x="313" y="328"/>
                </a:cubicBezTo>
                <a:cubicBezTo>
                  <a:pt x="313" y="62"/>
                  <a:pt x="313" y="62"/>
                  <a:pt x="313" y="62"/>
                </a:cubicBezTo>
                <a:cubicBezTo>
                  <a:pt x="313" y="28"/>
                  <a:pt x="285" y="0"/>
                  <a:pt x="251" y="0"/>
                </a:cubicBezTo>
                <a:cubicBezTo>
                  <a:pt x="218" y="0"/>
                  <a:pt x="190" y="28"/>
                  <a:pt x="190" y="62"/>
                </a:cubicBezTo>
                <a:cubicBezTo>
                  <a:pt x="190" y="541"/>
                  <a:pt x="190" y="541"/>
                  <a:pt x="190" y="541"/>
                </a:cubicBezTo>
                <a:cubicBezTo>
                  <a:pt x="190" y="548"/>
                  <a:pt x="180" y="551"/>
                  <a:pt x="177" y="545"/>
                </a:cubicBezTo>
                <a:cubicBezTo>
                  <a:pt x="153" y="505"/>
                  <a:pt x="127" y="450"/>
                  <a:pt x="125" y="450"/>
                </a:cubicBezTo>
                <a:cubicBezTo>
                  <a:pt x="110" y="420"/>
                  <a:pt x="74" y="407"/>
                  <a:pt x="44" y="422"/>
                </a:cubicBezTo>
                <a:cubicBezTo>
                  <a:pt x="13" y="437"/>
                  <a:pt x="0" y="474"/>
                  <a:pt x="16" y="504"/>
                </a:cubicBezTo>
                <a:cubicBezTo>
                  <a:pt x="18" y="507"/>
                  <a:pt x="72" y="616"/>
                  <a:pt x="122" y="688"/>
                </a:cubicBezTo>
                <a:cubicBezTo>
                  <a:pt x="186" y="779"/>
                  <a:pt x="242" y="824"/>
                  <a:pt x="270" y="842"/>
                </a:cubicBezTo>
                <a:cubicBezTo>
                  <a:pt x="298" y="862"/>
                  <a:pt x="326" y="873"/>
                  <a:pt x="345" y="873"/>
                </a:cubicBezTo>
                <a:cubicBezTo>
                  <a:pt x="364" y="873"/>
                  <a:pt x="502" y="873"/>
                  <a:pt x="502" y="873"/>
                </a:cubicBezTo>
                <a:cubicBezTo>
                  <a:pt x="530" y="873"/>
                  <a:pt x="556" y="859"/>
                  <a:pt x="571" y="837"/>
                </a:cubicBezTo>
                <a:cubicBezTo>
                  <a:pt x="600" y="795"/>
                  <a:pt x="600" y="795"/>
                  <a:pt x="600" y="795"/>
                </a:cubicBezTo>
                <a:cubicBezTo>
                  <a:pt x="657" y="714"/>
                  <a:pt x="686" y="615"/>
                  <a:pt x="686" y="513"/>
                </a:cubicBezTo>
                <a:cubicBezTo>
                  <a:pt x="686" y="398"/>
                  <a:pt x="686" y="398"/>
                  <a:pt x="686" y="398"/>
                </a:cubicBezTo>
                <a:cubicBezTo>
                  <a:pt x="688" y="365"/>
                  <a:pt x="665" y="337"/>
                  <a:pt x="634" y="333"/>
                </a:cubicBezTo>
                <a:close/>
              </a:path>
            </a:pathLst>
          </a:custGeom>
          <a:solidFill>
            <a:srgbClr val="F68C00"/>
          </a:solidFill>
          <a:ln w="6350">
            <a:noFill/>
          </a:ln>
        </p:spPr>
        <p:txBody>
          <a:bodyPr vert="horz" wrap="square" lIns="91440" tIns="45720" rIns="91440" bIns="45720" numCol="1" anchor="t" anchorCtr="0" compatLnSpc="1">
            <a:prstTxWarp prst="textNoShape">
              <a:avLst/>
            </a:prstTxWarp>
          </a:bodyPr>
          <a:lstStyle/>
          <a:p>
            <a:endParaRPr lang="en-US" dirty="0"/>
          </a:p>
        </p:txBody>
      </p:sp>
      <p:graphicFrame>
        <p:nvGraphicFramePr>
          <p:cNvPr id="129" name="Table 12">
            <a:extLst>
              <a:ext uri="{FF2B5EF4-FFF2-40B4-BE49-F238E27FC236}">
                <a16:creationId xmlns:a16="http://schemas.microsoft.com/office/drawing/2014/main" id="{4496214E-CFA0-4316-83C1-5A4CE080D952}"/>
              </a:ext>
            </a:extLst>
          </p:cNvPr>
          <p:cNvGraphicFramePr>
            <a:graphicFrameLocks noGrp="1"/>
          </p:cNvGraphicFramePr>
          <p:nvPr userDrawn="1">
            <p:extLst>
              <p:ext uri="{D42A27DB-BD31-4B8C-83A1-F6EECF244321}">
                <p14:modId xmlns:p14="http://schemas.microsoft.com/office/powerpoint/2010/main" val="3411183774"/>
              </p:ext>
            </p:extLst>
          </p:nvPr>
        </p:nvGraphicFramePr>
        <p:xfrm>
          <a:off x="407987" y="2797025"/>
          <a:ext cx="5508625" cy="914400"/>
        </p:xfrm>
        <a:graphic>
          <a:graphicData uri="http://schemas.openxmlformats.org/drawingml/2006/table">
            <a:tbl>
              <a:tblPr firstRow="1" bandRow="1">
                <a:tableStyleId>{00A15C55-8517-42AA-B614-E9B94910E393}</a:tableStyleId>
              </a:tblPr>
              <a:tblGrid>
                <a:gridCol w="2890798">
                  <a:extLst>
                    <a:ext uri="{9D8B030D-6E8A-4147-A177-3AD203B41FA5}">
                      <a16:colId xmlns:a16="http://schemas.microsoft.com/office/drawing/2014/main" val="883474078"/>
                    </a:ext>
                  </a:extLst>
                </a:gridCol>
                <a:gridCol w="656471">
                  <a:extLst>
                    <a:ext uri="{9D8B030D-6E8A-4147-A177-3AD203B41FA5}">
                      <a16:colId xmlns:a16="http://schemas.microsoft.com/office/drawing/2014/main" val="3289643437"/>
                    </a:ext>
                  </a:extLst>
                </a:gridCol>
                <a:gridCol w="836327">
                  <a:extLst>
                    <a:ext uri="{9D8B030D-6E8A-4147-A177-3AD203B41FA5}">
                      <a16:colId xmlns:a16="http://schemas.microsoft.com/office/drawing/2014/main" val="2423103314"/>
                    </a:ext>
                  </a:extLst>
                </a:gridCol>
                <a:gridCol w="530573">
                  <a:extLst>
                    <a:ext uri="{9D8B030D-6E8A-4147-A177-3AD203B41FA5}">
                      <a16:colId xmlns:a16="http://schemas.microsoft.com/office/drawing/2014/main" val="949416069"/>
                    </a:ext>
                  </a:extLst>
                </a:gridCol>
                <a:gridCol w="594456">
                  <a:extLst>
                    <a:ext uri="{9D8B030D-6E8A-4147-A177-3AD203B41FA5}">
                      <a16:colId xmlns:a16="http://schemas.microsoft.com/office/drawing/2014/main" val="3844090908"/>
                    </a:ext>
                  </a:extLst>
                </a:gridCol>
              </a:tblGrid>
              <a:tr h="209764">
                <a:tc>
                  <a:txBody>
                    <a:bodyPr/>
                    <a:lstStyle/>
                    <a:p>
                      <a:r>
                        <a:rPr lang="en-GB" sz="900" dirty="0"/>
                        <a:t>Process that the finding relates to</a:t>
                      </a:r>
                    </a:p>
                  </a:txBody>
                  <a:tcPr marL="45720">
                    <a:lnR w="12700" cap="flat" cmpd="sng" algn="ctr">
                      <a:noFill/>
                      <a:prstDash val="solid"/>
                      <a:round/>
                      <a:headEnd type="none" w="med" len="med"/>
                      <a:tailEnd type="none" w="med" len="med"/>
                    </a:lnR>
                    <a:solidFill>
                      <a:schemeClr val="accent3"/>
                    </a:solidFill>
                  </a:tcPr>
                </a:tc>
                <a:tc>
                  <a:txBody>
                    <a:bodyPr/>
                    <a:lstStyle/>
                    <a:p>
                      <a:pPr algn="ctr"/>
                      <a:r>
                        <a:rPr lang="en-GB" sz="900" dirty="0"/>
                        <a:t>High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Medium</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Low</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MLP</a:t>
                      </a:r>
                    </a:p>
                  </a:txBody>
                  <a:tcPr>
                    <a:lnL w="12700" cap="flat" cmpd="sng" algn="ctr">
                      <a:noFill/>
                      <a:prstDash val="solid"/>
                      <a:round/>
                      <a:headEnd type="none" w="med" len="med"/>
                      <a:tailEnd type="none" w="med" len="med"/>
                    </a:lnL>
                    <a:solidFill>
                      <a:schemeClr val="accent3"/>
                    </a:solidFill>
                  </a:tcPr>
                </a:tc>
                <a:extLst>
                  <a:ext uri="{0D108BD9-81ED-4DB2-BD59-A6C34878D82A}">
                    <a16:rowId xmlns:a16="http://schemas.microsoft.com/office/drawing/2014/main" val="2178368400"/>
                  </a:ext>
                </a:extLst>
              </a:tr>
              <a:tr h="209764">
                <a:tc>
                  <a:txBody>
                    <a:bodyPr/>
                    <a:lstStyle/>
                    <a:p>
                      <a:r>
                        <a:rPr lang="en-GB" sz="900" dirty="0"/>
                        <a:t>Completion of Proving tests</a:t>
                      </a:r>
                    </a:p>
                  </a:txBody>
                  <a:tcPr marL="45720">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559695703"/>
                  </a:ext>
                </a:extLst>
              </a:tr>
              <a:tr h="209764">
                <a:tc>
                  <a:txBody>
                    <a:bodyPr/>
                    <a:lstStyle/>
                    <a:p>
                      <a:r>
                        <a:rPr lang="en-GB" sz="900" dirty="0"/>
                        <a:t>Resolution of Faults</a:t>
                      </a:r>
                    </a:p>
                  </a:txBody>
                  <a:tcPr marL="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028597898"/>
                  </a:ext>
                </a:extLst>
              </a:tr>
              <a:tr h="209764">
                <a:tc>
                  <a:txBody>
                    <a:bodyPr/>
                    <a:lstStyle/>
                    <a:p>
                      <a:r>
                        <a:rPr lang="en-GB" sz="900" dirty="0"/>
                        <a:t>Provision of Meter Technical Details</a:t>
                      </a:r>
                    </a:p>
                  </a:txBody>
                  <a:tcPr marL="45720">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2</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3</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3916897030"/>
                  </a:ext>
                </a:extLst>
              </a:tr>
            </a:tbl>
          </a:graphicData>
        </a:graphic>
      </p:graphicFrame>
      <p:graphicFrame>
        <p:nvGraphicFramePr>
          <p:cNvPr id="132" name="Chart 131">
            <a:extLst>
              <a:ext uri="{FF2B5EF4-FFF2-40B4-BE49-F238E27FC236}">
                <a16:creationId xmlns:a16="http://schemas.microsoft.com/office/drawing/2014/main" id="{0913AB29-36A4-445A-B0DF-8815024FA1C4}"/>
              </a:ext>
            </a:extLst>
          </p:cNvPr>
          <p:cNvGraphicFramePr/>
          <p:nvPr userDrawn="1">
            <p:extLst>
              <p:ext uri="{D42A27DB-BD31-4B8C-83A1-F6EECF244321}">
                <p14:modId xmlns:p14="http://schemas.microsoft.com/office/powerpoint/2010/main" val="3895412228"/>
              </p:ext>
            </p:extLst>
          </p:nvPr>
        </p:nvGraphicFramePr>
        <p:xfrm>
          <a:off x="3474129" y="4171726"/>
          <a:ext cx="2188465" cy="1894055"/>
        </p:xfrm>
        <a:graphic>
          <a:graphicData uri="http://schemas.openxmlformats.org/drawingml/2006/chart">
            <c:chart xmlns:c="http://schemas.openxmlformats.org/drawingml/2006/chart" xmlns:r="http://schemas.openxmlformats.org/officeDocument/2006/relationships" r:id="rId2"/>
          </a:graphicData>
        </a:graphic>
      </p:graphicFrame>
      <p:sp>
        <p:nvSpPr>
          <p:cNvPr id="133" name="Rectangle: Rounded Corners 132">
            <a:extLst>
              <a:ext uri="{FF2B5EF4-FFF2-40B4-BE49-F238E27FC236}">
                <a16:creationId xmlns:a16="http://schemas.microsoft.com/office/drawing/2014/main" id="{56092A8D-BDE8-4B38-8CDB-4335FD27596C}"/>
              </a:ext>
            </a:extLst>
          </p:cNvPr>
          <p:cNvSpPr/>
          <p:nvPr userDrawn="1"/>
        </p:nvSpPr>
        <p:spPr>
          <a:xfrm rot="5400000">
            <a:off x="11262913" y="283781"/>
            <a:ext cx="407987" cy="1450177"/>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34" name="TextBox 133">
            <a:extLst>
              <a:ext uri="{FF2B5EF4-FFF2-40B4-BE49-F238E27FC236}">
                <a16:creationId xmlns:a16="http://schemas.microsoft.com/office/drawing/2014/main" id="{CC6E81FD-6EBE-485B-A6D6-8EC5D0EDBBB0}"/>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r>
              <a:rPr lang="en-GB" b="0" dirty="0">
                <a:solidFill>
                  <a:schemeClr val="bg1"/>
                </a:solidFill>
              </a:rPr>
              <a:t>2</a:t>
            </a:r>
          </a:p>
        </p:txBody>
      </p:sp>
      <p:cxnSp>
        <p:nvCxnSpPr>
          <p:cNvPr id="135" name="Straight Connector 134">
            <a:extLst>
              <a:ext uri="{FF2B5EF4-FFF2-40B4-BE49-F238E27FC236}">
                <a16:creationId xmlns:a16="http://schemas.microsoft.com/office/drawing/2014/main" id="{1A4810D5-D08A-4075-9D3A-25545377252A}"/>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6" name="Group 135">
            <a:extLst>
              <a:ext uri="{FF2B5EF4-FFF2-40B4-BE49-F238E27FC236}">
                <a16:creationId xmlns:a16="http://schemas.microsoft.com/office/drawing/2014/main" id="{A7AC4448-57C5-437F-95E8-AA7145325FE5}"/>
              </a:ext>
            </a:extLst>
          </p:cNvPr>
          <p:cNvGrpSpPr/>
          <p:nvPr userDrawn="1"/>
        </p:nvGrpSpPr>
        <p:grpSpPr>
          <a:xfrm>
            <a:off x="10859073" y="900113"/>
            <a:ext cx="808453" cy="228600"/>
            <a:chOff x="10859073" y="900113"/>
            <a:chExt cx="808453" cy="228600"/>
          </a:xfrm>
        </p:grpSpPr>
        <p:sp>
          <p:nvSpPr>
            <p:cNvPr id="137" name="Freeform 5">
              <a:extLst>
                <a:ext uri="{FF2B5EF4-FFF2-40B4-BE49-F238E27FC236}">
                  <a16:creationId xmlns:a16="http://schemas.microsoft.com/office/drawing/2014/main" id="{87E6B538-FF3E-485A-8809-4E164B756498}"/>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Freeform 5">
              <a:extLst>
                <a:ext uri="{FF2B5EF4-FFF2-40B4-BE49-F238E27FC236}">
                  <a16:creationId xmlns:a16="http://schemas.microsoft.com/office/drawing/2014/main" id="{42A92705-B970-4A50-AE4A-8FC90E595C86}"/>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Freeform 9">
              <a:extLst>
                <a:ext uri="{FF2B5EF4-FFF2-40B4-BE49-F238E27FC236}">
                  <a16:creationId xmlns:a16="http://schemas.microsoft.com/office/drawing/2014/main" id="{3C0DA2B2-A838-4EAF-A2F6-1275638F031F}"/>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Oval 139">
              <a:hlinkClick r:id="" action="ppaction://hlinkshowjump?jump=nextslide"/>
              <a:extLst>
                <a:ext uri="{FF2B5EF4-FFF2-40B4-BE49-F238E27FC236}">
                  <a16:creationId xmlns:a16="http://schemas.microsoft.com/office/drawing/2014/main" id="{DC8821A0-3CD0-4FE8-BF3F-4F2BC0AFA40A}"/>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41" name="Oval 140">
              <a:hlinkClick r:id="rId3" action="ppaction://hlinksldjump"/>
              <a:extLst>
                <a:ext uri="{FF2B5EF4-FFF2-40B4-BE49-F238E27FC236}">
                  <a16:creationId xmlns:a16="http://schemas.microsoft.com/office/drawing/2014/main" id="{CE0D3885-4E85-409C-B851-042CEB6C2BDF}"/>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42" name="Oval 141">
              <a:hlinkClick r:id="" action="ppaction://hlinkshowjump?jump=previousslide"/>
              <a:extLst>
                <a:ext uri="{FF2B5EF4-FFF2-40B4-BE49-F238E27FC236}">
                  <a16:creationId xmlns:a16="http://schemas.microsoft.com/office/drawing/2014/main" id="{72F3866F-0BA0-4D27-8EB8-97B15736239F}"/>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graphicFrame>
        <p:nvGraphicFramePr>
          <p:cNvPr id="146" name="Chart 145">
            <a:extLst>
              <a:ext uri="{FF2B5EF4-FFF2-40B4-BE49-F238E27FC236}">
                <a16:creationId xmlns:a16="http://schemas.microsoft.com/office/drawing/2014/main" id="{E8D043B6-B645-4774-AB6C-2F30B69057FC}"/>
              </a:ext>
            </a:extLst>
          </p:cNvPr>
          <p:cNvGraphicFramePr/>
          <p:nvPr userDrawn="1">
            <p:extLst>
              <p:ext uri="{D42A27DB-BD31-4B8C-83A1-F6EECF244321}">
                <p14:modId xmlns:p14="http://schemas.microsoft.com/office/powerpoint/2010/main" val="129529676"/>
              </p:ext>
            </p:extLst>
          </p:nvPr>
        </p:nvGraphicFramePr>
        <p:xfrm>
          <a:off x="-197862" y="4080429"/>
          <a:ext cx="2808487" cy="1872325"/>
        </p:xfrm>
        <a:graphic>
          <a:graphicData uri="http://schemas.openxmlformats.org/drawingml/2006/chart">
            <c:chart xmlns:c="http://schemas.openxmlformats.org/drawingml/2006/chart" xmlns:r="http://schemas.openxmlformats.org/officeDocument/2006/relationships" r:id="rId4"/>
          </a:graphicData>
        </a:graphic>
      </p:graphicFrame>
      <p:sp>
        <p:nvSpPr>
          <p:cNvPr id="95" name="Rectangle 94">
            <a:extLst>
              <a:ext uri="{FF2B5EF4-FFF2-40B4-BE49-F238E27FC236}">
                <a16:creationId xmlns:a16="http://schemas.microsoft.com/office/drawing/2014/main" id="{694B541F-366C-4C6B-B2BF-6935AF5E2D6B}"/>
              </a:ext>
            </a:extLst>
          </p:cNvPr>
          <p:cNvSpPr>
            <a:spLocks/>
          </p:cNvSpPr>
          <p:nvPr userDrawn="1"/>
        </p:nvSpPr>
        <p:spPr>
          <a:xfrm>
            <a:off x="407987" y="2181842"/>
            <a:ext cx="5508625" cy="5539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marL="0" lvl="1">
              <a:spcAft>
                <a:spcPts val="600"/>
              </a:spcAft>
            </a:pPr>
            <a:r>
              <a:rPr lang="en-US" sz="900" dirty="0">
                <a:solidFill>
                  <a:schemeClr val="tx1"/>
                </a:solidFill>
                <a:ea typeface="+mn-lt"/>
                <a:cs typeface="+mn-lt"/>
              </a:rPr>
              <a:t>The number of High and Medium rated findings has significantly increased compared to the prior year, despite the overall number of potentially settlement impacting findings remaining the same.</a:t>
            </a:r>
            <a:r>
              <a:rPr lang="en-GB" sz="900" dirty="0">
                <a:solidFill>
                  <a:schemeClr val="tx1"/>
                </a:solidFill>
                <a:ea typeface="+mn-lt"/>
                <a:cs typeface="+mn-lt"/>
              </a:rPr>
              <a:t> We see findings fall into one of three categories. The below table shows the number of open findings, split by rating and the process in which that finding relates. </a:t>
            </a:r>
            <a:endParaRPr lang="en-GB" sz="900" dirty="0">
              <a:solidFill>
                <a:schemeClr val="tx1"/>
              </a:solidFill>
            </a:endParaRPr>
          </a:p>
        </p:txBody>
      </p:sp>
      <p:sp>
        <p:nvSpPr>
          <p:cNvPr id="97" name="TextBox 96">
            <a:extLst>
              <a:ext uri="{FF2B5EF4-FFF2-40B4-BE49-F238E27FC236}">
                <a16:creationId xmlns:a16="http://schemas.microsoft.com/office/drawing/2014/main" id="{4A2A3730-7647-4CC6-8321-402E88CED6D7}"/>
              </a:ext>
            </a:extLst>
          </p:cNvPr>
          <p:cNvSpPr txBox="1"/>
          <p:nvPr userDrawn="1"/>
        </p:nvSpPr>
        <p:spPr>
          <a:xfrm>
            <a:off x="407988" y="1915005"/>
            <a:ext cx="1681508" cy="230832"/>
          </a:xfrm>
          <a:prstGeom prst="rect">
            <a:avLst/>
          </a:prstGeom>
          <a:noFill/>
        </p:spPr>
        <p:txBody>
          <a:bodyPr wrap="square" lIns="0" tIns="0" rIns="0" bIns="0" rtlCol="0">
            <a:spAutoFit/>
          </a:bodyPr>
          <a:lstStyle/>
          <a:p>
            <a:pPr algn="just">
              <a:spcAft>
                <a:spcPts val="600"/>
              </a:spcAft>
            </a:pPr>
            <a:r>
              <a:rPr lang="en-US" sz="1500" b="1" dirty="0">
                <a:solidFill>
                  <a:schemeClr val="accent3"/>
                </a:solidFill>
              </a:rPr>
              <a:t>CVA MOA</a:t>
            </a:r>
          </a:p>
        </p:txBody>
      </p:sp>
      <p:grpSp>
        <p:nvGrpSpPr>
          <p:cNvPr id="98" name="Group 19">
            <a:extLst>
              <a:ext uri="{FF2B5EF4-FFF2-40B4-BE49-F238E27FC236}">
                <a16:creationId xmlns:a16="http://schemas.microsoft.com/office/drawing/2014/main" id="{6A171A6D-83FC-4904-BC2E-AFDDEE3E804F}"/>
              </a:ext>
            </a:extLst>
          </p:cNvPr>
          <p:cNvGrpSpPr>
            <a:grpSpLocks/>
          </p:cNvGrpSpPr>
          <p:nvPr userDrawn="1"/>
        </p:nvGrpSpPr>
        <p:grpSpPr bwMode="auto">
          <a:xfrm>
            <a:off x="407988" y="1412876"/>
            <a:ext cx="398462" cy="398946"/>
            <a:chOff x="-1424" y="1840"/>
            <a:chExt cx="1646" cy="1648"/>
          </a:xfrm>
        </p:grpSpPr>
        <p:sp>
          <p:nvSpPr>
            <p:cNvPr id="99" name="Oval 20">
              <a:extLst>
                <a:ext uri="{FF2B5EF4-FFF2-40B4-BE49-F238E27FC236}">
                  <a16:creationId xmlns:a16="http://schemas.microsoft.com/office/drawing/2014/main" id="{217B2E7B-E593-4234-A00F-0C1F48748673}"/>
                </a:ext>
              </a:extLst>
            </p:cNvPr>
            <p:cNvSpPr>
              <a:spLocks noChangeArrowheads="1"/>
            </p:cNvSpPr>
            <p:nvPr/>
          </p:nvSpPr>
          <p:spPr bwMode="auto">
            <a:xfrm>
              <a:off x="-1424" y="1840"/>
              <a:ext cx="1646" cy="1648"/>
            </a:xfrm>
            <a:prstGeom prst="ellipse">
              <a:avLst/>
            </a:pr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21">
              <a:extLst>
                <a:ext uri="{FF2B5EF4-FFF2-40B4-BE49-F238E27FC236}">
                  <a16:creationId xmlns:a16="http://schemas.microsoft.com/office/drawing/2014/main" id="{1ACAD1AA-2DE5-4D35-B97B-4B5C440F07EF}"/>
                </a:ext>
              </a:extLst>
            </p:cNvPr>
            <p:cNvSpPr>
              <a:spLocks noChangeShapeType="1"/>
            </p:cNvSpPr>
            <p:nvPr/>
          </p:nvSpPr>
          <p:spPr bwMode="auto">
            <a:xfrm>
              <a:off x="-1424" y="2663"/>
              <a:ext cx="125" cy="0"/>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22">
              <a:extLst>
                <a:ext uri="{FF2B5EF4-FFF2-40B4-BE49-F238E27FC236}">
                  <a16:creationId xmlns:a16="http://schemas.microsoft.com/office/drawing/2014/main" id="{18E25715-DEA2-4186-8420-D195FD4BCBB6}"/>
                </a:ext>
              </a:extLst>
            </p:cNvPr>
            <p:cNvSpPr>
              <a:spLocks noChangeShapeType="1"/>
            </p:cNvSpPr>
            <p:nvPr/>
          </p:nvSpPr>
          <p:spPr bwMode="auto">
            <a:xfrm flipV="1">
              <a:off x="-601" y="3364"/>
              <a:ext cx="0" cy="124"/>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23">
              <a:extLst>
                <a:ext uri="{FF2B5EF4-FFF2-40B4-BE49-F238E27FC236}">
                  <a16:creationId xmlns:a16="http://schemas.microsoft.com/office/drawing/2014/main" id="{01739C14-8751-4B3D-86A1-F2A8D2D88BFC}"/>
                </a:ext>
              </a:extLst>
            </p:cNvPr>
            <p:cNvSpPr>
              <a:spLocks noChangeShapeType="1"/>
            </p:cNvSpPr>
            <p:nvPr/>
          </p:nvSpPr>
          <p:spPr bwMode="auto">
            <a:xfrm flipH="1">
              <a:off x="98" y="2663"/>
              <a:ext cx="124" cy="0"/>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24">
              <a:extLst>
                <a:ext uri="{FF2B5EF4-FFF2-40B4-BE49-F238E27FC236}">
                  <a16:creationId xmlns:a16="http://schemas.microsoft.com/office/drawing/2014/main" id="{8E11EA28-A693-4903-B4E9-DF512DE2AF89}"/>
                </a:ext>
              </a:extLst>
            </p:cNvPr>
            <p:cNvSpPr>
              <a:spLocks noChangeShapeType="1"/>
            </p:cNvSpPr>
            <p:nvPr/>
          </p:nvSpPr>
          <p:spPr bwMode="auto">
            <a:xfrm>
              <a:off x="-601" y="1840"/>
              <a:ext cx="0" cy="124"/>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25">
              <a:extLst>
                <a:ext uri="{FF2B5EF4-FFF2-40B4-BE49-F238E27FC236}">
                  <a16:creationId xmlns:a16="http://schemas.microsoft.com/office/drawing/2014/main" id="{9D6EE9B5-45FF-46A7-9B81-9CB865DE787E}"/>
                </a:ext>
              </a:extLst>
            </p:cNvPr>
            <p:cNvSpPr>
              <a:spLocks/>
            </p:cNvSpPr>
            <p:nvPr/>
          </p:nvSpPr>
          <p:spPr bwMode="auto">
            <a:xfrm>
              <a:off x="-717" y="2548"/>
              <a:ext cx="231" cy="231"/>
            </a:xfrm>
            <a:custGeom>
              <a:avLst/>
              <a:gdLst>
                <a:gd name="T0" fmla="*/ 14 w 150"/>
                <a:gd name="T1" fmla="*/ 51 h 150"/>
                <a:gd name="T2" fmla="*/ 99 w 150"/>
                <a:gd name="T3" fmla="*/ 14 h 150"/>
                <a:gd name="T4" fmla="*/ 137 w 150"/>
                <a:gd name="T5" fmla="*/ 99 h 150"/>
                <a:gd name="T6" fmla="*/ 51 w 150"/>
                <a:gd name="T7" fmla="*/ 137 h 150"/>
                <a:gd name="T8" fmla="*/ 14 w 150"/>
                <a:gd name="T9" fmla="*/ 51 h 150"/>
              </a:gdLst>
              <a:ahLst/>
              <a:cxnLst>
                <a:cxn ang="0">
                  <a:pos x="T0" y="T1"/>
                </a:cxn>
                <a:cxn ang="0">
                  <a:pos x="T2" y="T3"/>
                </a:cxn>
                <a:cxn ang="0">
                  <a:pos x="T4" y="T5"/>
                </a:cxn>
                <a:cxn ang="0">
                  <a:pos x="T6" y="T7"/>
                </a:cxn>
                <a:cxn ang="0">
                  <a:pos x="T8" y="T9"/>
                </a:cxn>
              </a:cxnLst>
              <a:rect l="0" t="0" r="r" b="b"/>
              <a:pathLst>
                <a:path w="150" h="150">
                  <a:moveTo>
                    <a:pt x="14" y="51"/>
                  </a:moveTo>
                  <a:cubicBezTo>
                    <a:pt x="27" y="17"/>
                    <a:pt x="65" y="0"/>
                    <a:pt x="99" y="14"/>
                  </a:cubicBezTo>
                  <a:cubicBezTo>
                    <a:pt x="133" y="27"/>
                    <a:pt x="150" y="65"/>
                    <a:pt x="137" y="99"/>
                  </a:cubicBezTo>
                  <a:cubicBezTo>
                    <a:pt x="124" y="133"/>
                    <a:pt x="85" y="150"/>
                    <a:pt x="51" y="137"/>
                  </a:cubicBezTo>
                  <a:cubicBezTo>
                    <a:pt x="17" y="123"/>
                    <a:pt x="0" y="85"/>
                    <a:pt x="14" y="51"/>
                  </a:cubicBezTo>
                  <a:close/>
                </a:path>
              </a:pathLst>
            </a:cu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26">
              <a:extLst>
                <a:ext uri="{FF2B5EF4-FFF2-40B4-BE49-F238E27FC236}">
                  <a16:creationId xmlns:a16="http://schemas.microsoft.com/office/drawing/2014/main" id="{86A62867-9365-4BBB-B55F-93373F128F14}"/>
                </a:ext>
              </a:extLst>
            </p:cNvPr>
            <p:cNvSpPr>
              <a:spLocks noChangeShapeType="1"/>
            </p:cNvSpPr>
            <p:nvPr/>
          </p:nvSpPr>
          <p:spPr bwMode="auto">
            <a:xfrm flipH="1">
              <a:off x="-1136" y="2702"/>
              <a:ext cx="441" cy="203"/>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6" name="Rectangle 105">
            <a:extLst>
              <a:ext uri="{FF2B5EF4-FFF2-40B4-BE49-F238E27FC236}">
                <a16:creationId xmlns:a16="http://schemas.microsoft.com/office/drawing/2014/main" id="{79718C9A-1F5A-4F72-AF72-EF45A3A8E3D7}"/>
              </a:ext>
            </a:extLst>
          </p:cNvPr>
          <p:cNvSpPr/>
          <p:nvPr userDrawn="1"/>
        </p:nvSpPr>
        <p:spPr>
          <a:xfrm>
            <a:off x="395261" y="3935149"/>
            <a:ext cx="1622239" cy="138499"/>
          </a:xfrm>
          <a:prstGeom prst="rect">
            <a:avLst/>
          </a:prstGeom>
        </p:spPr>
        <p:txBody>
          <a:bodyPr wrap="none" lIns="0" tIns="0" rIns="0" bIns="0">
            <a:spAutoFit/>
          </a:bodyPr>
          <a:lstStyle/>
          <a:p>
            <a:pPr algn="ctr">
              <a:defRPr sz="1400" b="0" i="0" u="none" strike="noStrike" kern="1200" spc="0" baseline="0">
                <a:solidFill>
                  <a:srgbClr val="000000"/>
                </a:solidFill>
                <a:latin typeface="+mn-lt"/>
                <a:ea typeface="+mn-ea"/>
                <a:cs typeface="+mn-cs"/>
              </a:defRPr>
            </a:pPr>
            <a:r>
              <a:rPr lang="en-US" sz="900" b="1" dirty="0">
                <a:ea typeface="+mn-lt"/>
                <a:cs typeface="+mn-lt"/>
              </a:rPr>
              <a:t>CVAMOA 2020/2021 Findings</a:t>
            </a:r>
          </a:p>
        </p:txBody>
      </p:sp>
      <p:sp>
        <p:nvSpPr>
          <p:cNvPr id="107" name="Rectangle 106">
            <a:extLst>
              <a:ext uri="{FF2B5EF4-FFF2-40B4-BE49-F238E27FC236}">
                <a16:creationId xmlns:a16="http://schemas.microsoft.com/office/drawing/2014/main" id="{98A095E8-0D1B-4AE8-8759-1677AA3B26DA}"/>
              </a:ext>
            </a:extLst>
          </p:cNvPr>
          <p:cNvSpPr>
            <a:spLocks/>
          </p:cNvSpPr>
          <p:nvPr userDrawn="1"/>
        </p:nvSpPr>
        <p:spPr>
          <a:xfrm>
            <a:off x="6275389" y="2181842"/>
            <a:ext cx="5508624" cy="34470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fontAlgn="ctr">
              <a:spcAft>
                <a:spcPts val="600"/>
              </a:spcAft>
            </a:pPr>
            <a:r>
              <a:rPr lang="en-US" sz="900" dirty="0">
                <a:solidFill>
                  <a:schemeClr val="tx1"/>
                </a:solidFill>
                <a:ea typeface="+mn-lt"/>
                <a:cs typeface="+mn-lt"/>
              </a:rPr>
              <a:t>There are five potentially settlement impacting findings in current year, an increase compared to four in the prior year. There is one Medium finding which remains open from the prior year and four Low findings. The changes are as a result of the following movements;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Low finding relating to BSCP38 </a:t>
            </a:r>
            <a:r>
              <a:rPr lang="en-US" sz="900" dirty="0" err="1">
                <a:solidFill>
                  <a:schemeClr val="tx1"/>
                </a:solidFill>
                <a:ea typeface="+mn-lt"/>
                <a:cs typeface="+mn-lt"/>
              </a:rPr>
              <a:t>authorisations</a:t>
            </a:r>
            <a:r>
              <a:rPr lang="en-US" sz="900" dirty="0">
                <a:solidFill>
                  <a:schemeClr val="tx1"/>
                </a:solidFill>
                <a:ea typeface="+mn-lt"/>
                <a:cs typeface="+mn-lt"/>
              </a:rPr>
              <a:t> performed by SAA was closed,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new Low finding was raised around bank reconciliation approval,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MLP became a Low finding this year.</a:t>
            </a:r>
          </a:p>
          <a:p>
            <a:pPr fontAlgn="ctr">
              <a:spcAft>
                <a:spcPts val="600"/>
              </a:spcAft>
            </a:pPr>
            <a:r>
              <a:rPr lang="en-US" sz="900" dirty="0">
                <a:solidFill>
                  <a:schemeClr val="tx1"/>
                </a:solidFill>
                <a:ea typeface="+mn-lt"/>
                <a:cs typeface="+mn-lt"/>
              </a:rPr>
              <a:t>The Medium finding relates to Transmission Loss Checks performed by the CDCA. It was opened in 2017 and has remained open as a Medium finding since. The process is operated by IMServ, but the system is provided by CGI. As such the required changes to resolve the finding sit with CGI. Following discussions, we were informed that due to the volume of industry changes currently taking place, the system change required to resolve this finding continues to be postponed. IMServ have raised this on their service improvement tracker to ensure that if future system development activities relate to the transmission loss graph, appropriate changes are made as part of that wider development. </a:t>
            </a:r>
          </a:p>
          <a:p>
            <a:pPr fontAlgn="ctr">
              <a:spcAft>
                <a:spcPts val="600"/>
              </a:spcAft>
            </a:pPr>
            <a:r>
              <a:rPr lang="en-US" sz="900" dirty="0">
                <a:solidFill>
                  <a:schemeClr val="tx1"/>
                </a:solidFill>
                <a:ea typeface="+mn-lt"/>
                <a:cs typeface="+mn-lt"/>
              </a:rPr>
              <a:t>In addition to this long standing Medium finding, we have identified four MLPs where the BSC must be reviewed to ensure it is up to date and remains relevant, before a potential BSC change would allow the closure of these findings.</a:t>
            </a:r>
          </a:p>
          <a:p>
            <a:pPr fontAlgn="ctr">
              <a:spcAft>
                <a:spcPts val="600"/>
              </a:spcAft>
            </a:pPr>
            <a:r>
              <a:rPr lang="en-US" sz="900" dirty="0">
                <a:solidFill>
                  <a:schemeClr val="tx1"/>
                </a:solidFill>
                <a:ea typeface="+mn-lt"/>
                <a:cs typeface="+mn-lt"/>
              </a:rPr>
              <a:t>Use the pop out page to explore these MLPs in further detail. </a:t>
            </a:r>
          </a:p>
          <a:p>
            <a:pPr fontAlgn="ctr">
              <a:spcAft>
                <a:spcPts val="600"/>
              </a:spcAft>
            </a:pPr>
            <a:r>
              <a:rPr lang="en-US" sz="900" dirty="0">
                <a:solidFill>
                  <a:schemeClr val="tx1"/>
                </a:solidFill>
                <a:ea typeface="+mn-lt"/>
                <a:cs typeface="+mn-lt"/>
              </a:rPr>
              <a:t>It is important to note that the expected changes resulting from </a:t>
            </a:r>
            <a:r>
              <a:rPr lang="en-US" sz="900" dirty="0" err="1">
                <a:solidFill>
                  <a:schemeClr val="tx1"/>
                </a:solidFill>
                <a:ea typeface="+mn-lt"/>
                <a:cs typeface="+mn-lt"/>
              </a:rPr>
              <a:t>Elexon’s</a:t>
            </a:r>
            <a:r>
              <a:rPr lang="en-US" sz="900" dirty="0">
                <a:solidFill>
                  <a:schemeClr val="tx1"/>
                </a:solidFill>
                <a:ea typeface="+mn-lt"/>
                <a:cs typeface="+mn-lt"/>
              </a:rPr>
              <a:t> Foundation program have been delayed due to COVID-19, and as such our approach for the current year has not been impacted. However, as in the prior year, we will continue to monitor changes to the operation of Central Systems and amend our approach as necessary. </a:t>
            </a:r>
          </a:p>
        </p:txBody>
      </p:sp>
      <p:sp>
        <p:nvSpPr>
          <p:cNvPr id="108" name="TextBox 107">
            <a:extLst>
              <a:ext uri="{FF2B5EF4-FFF2-40B4-BE49-F238E27FC236}">
                <a16:creationId xmlns:a16="http://schemas.microsoft.com/office/drawing/2014/main" id="{7877F98C-6F75-4279-AEEB-C7C6F3A5BA96}"/>
              </a:ext>
            </a:extLst>
          </p:cNvPr>
          <p:cNvSpPr txBox="1"/>
          <p:nvPr userDrawn="1"/>
        </p:nvSpPr>
        <p:spPr>
          <a:xfrm>
            <a:off x="6275389" y="1915005"/>
            <a:ext cx="1681508" cy="230832"/>
          </a:xfrm>
          <a:prstGeom prst="rect">
            <a:avLst/>
          </a:prstGeom>
          <a:noFill/>
        </p:spPr>
        <p:txBody>
          <a:bodyPr wrap="square" lIns="0" tIns="0" rIns="0" bIns="0" rtlCol="0">
            <a:spAutoFit/>
          </a:bodyPr>
          <a:lstStyle/>
          <a:p>
            <a:pPr algn="just">
              <a:spcAft>
                <a:spcPts val="600"/>
              </a:spcAft>
            </a:pPr>
            <a:r>
              <a:rPr lang="en-US" sz="1500" b="1">
                <a:solidFill>
                  <a:schemeClr val="accent3"/>
                </a:solidFill>
              </a:rPr>
              <a:t>Central Systems</a:t>
            </a:r>
          </a:p>
        </p:txBody>
      </p:sp>
      <p:grpSp>
        <p:nvGrpSpPr>
          <p:cNvPr id="115" name="Group 114">
            <a:extLst>
              <a:ext uri="{FF2B5EF4-FFF2-40B4-BE49-F238E27FC236}">
                <a16:creationId xmlns:a16="http://schemas.microsoft.com/office/drawing/2014/main" id="{ABB6BD37-6985-4896-9C1D-22EF8E3303AB}"/>
              </a:ext>
            </a:extLst>
          </p:cNvPr>
          <p:cNvGrpSpPr/>
          <p:nvPr userDrawn="1"/>
        </p:nvGrpSpPr>
        <p:grpSpPr>
          <a:xfrm>
            <a:off x="6275389" y="1412876"/>
            <a:ext cx="398462" cy="398946"/>
            <a:chOff x="6275389" y="-653569"/>
            <a:chExt cx="398462" cy="398946"/>
          </a:xfrm>
        </p:grpSpPr>
        <p:sp>
          <p:nvSpPr>
            <p:cNvPr id="116" name="Freeform 32">
              <a:extLst>
                <a:ext uri="{FF2B5EF4-FFF2-40B4-BE49-F238E27FC236}">
                  <a16:creationId xmlns:a16="http://schemas.microsoft.com/office/drawing/2014/main" id="{765BB31D-609D-4924-9482-433B33323768}"/>
                </a:ext>
              </a:extLst>
            </p:cNvPr>
            <p:cNvSpPr>
              <a:spLocks/>
            </p:cNvSpPr>
            <p:nvPr/>
          </p:nvSpPr>
          <p:spPr bwMode="auto">
            <a:xfrm>
              <a:off x="6275389" y="-653569"/>
              <a:ext cx="398462" cy="398946"/>
            </a:xfrm>
            <a:custGeom>
              <a:avLst/>
              <a:gdLst>
                <a:gd name="T0" fmla="*/ 2084 w 2171"/>
                <a:gd name="T1" fmla="*/ 1440 h 1440"/>
                <a:gd name="T2" fmla="*/ 87 w 2171"/>
                <a:gd name="T3" fmla="*/ 1440 h 1440"/>
                <a:gd name="T4" fmla="*/ 0 w 2171"/>
                <a:gd name="T5" fmla="*/ 1353 h 1440"/>
                <a:gd name="T6" fmla="*/ 0 w 2171"/>
                <a:gd name="T7" fmla="*/ 87 h 1440"/>
                <a:gd name="T8" fmla="*/ 87 w 2171"/>
                <a:gd name="T9" fmla="*/ 0 h 1440"/>
                <a:gd name="T10" fmla="*/ 2084 w 2171"/>
                <a:gd name="T11" fmla="*/ 0 h 1440"/>
                <a:gd name="T12" fmla="*/ 2171 w 2171"/>
                <a:gd name="T13" fmla="*/ 87 h 1440"/>
                <a:gd name="T14" fmla="*/ 2171 w 2171"/>
                <a:gd name="T15" fmla="*/ 1353 h 1440"/>
                <a:gd name="T16" fmla="*/ 2084 w 2171"/>
                <a:gd name="T17" fmla="*/ 144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1" h="1440">
                  <a:moveTo>
                    <a:pt x="2084" y="1440"/>
                  </a:moveTo>
                  <a:cubicBezTo>
                    <a:pt x="87" y="1440"/>
                    <a:pt x="87" y="1440"/>
                    <a:pt x="87" y="1440"/>
                  </a:cubicBezTo>
                  <a:cubicBezTo>
                    <a:pt x="39" y="1440"/>
                    <a:pt x="0" y="1401"/>
                    <a:pt x="0" y="1353"/>
                  </a:cubicBezTo>
                  <a:cubicBezTo>
                    <a:pt x="0" y="87"/>
                    <a:pt x="0" y="87"/>
                    <a:pt x="0" y="87"/>
                  </a:cubicBezTo>
                  <a:cubicBezTo>
                    <a:pt x="0" y="39"/>
                    <a:pt x="39" y="0"/>
                    <a:pt x="87" y="0"/>
                  </a:cubicBezTo>
                  <a:cubicBezTo>
                    <a:pt x="2084" y="0"/>
                    <a:pt x="2084" y="0"/>
                    <a:pt x="2084" y="0"/>
                  </a:cubicBezTo>
                  <a:cubicBezTo>
                    <a:pt x="2132" y="0"/>
                    <a:pt x="2171" y="39"/>
                    <a:pt x="2171" y="87"/>
                  </a:cubicBezTo>
                  <a:cubicBezTo>
                    <a:pt x="2171" y="1353"/>
                    <a:pt x="2171" y="1353"/>
                    <a:pt x="2171" y="1353"/>
                  </a:cubicBezTo>
                  <a:cubicBezTo>
                    <a:pt x="2171" y="1401"/>
                    <a:pt x="2132" y="1440"/>
                    <a:pt x="2084" y="1440"/>
                  </a:cubicBezTo>
                  <a:close/>
                </a:path>
              </a:pathLst>
            </a:custGeom>
            <a:noFill/>
            <a:ln w="12700"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17" name="Group 116">
              <a:extLst>
                <a:ext uri="{FF2B5EF4-FFF2-40B4-BE49-F238E27FC236}">
                  <a16:creationId xmlns:a16="http://schemas.microsoft.com/office/drawing/2014/main" id="{9F973E0B-F6D8-4A9B-A611-C0C0CB025887}"/>
                </a:ext>
              </a:extLst>
            </p:cNvPr>
            <p:cNvGrpSpPr/>
            <p:nvPr/>
          </p:nvGrpSpPr>
          <p:grpSpPr>
            <a:xfrm>
              <a:off x="6335819" y="-588819"/>
              <a:ext cx="277603" cy="269447"/>
              <a:chOff x="6370847" y="-599356"/>
              <a:chExt cx="414073" cy="269447"/>
            </a:xfrm>
          </p:grpSpPr>
          <p:sp>
            <p:nvSpPr>
              <p:cNvPr id="118" name="Freeform 33">
                <a:extLst>
                  <a:ext uri="{FF2B5EF4-FFF2-40B4-BE49-F238E27FC236}">
                    <a16:creationId xmlns:a16="http://schemas.microsoft.com/office/drawing/2014/main" id="{D7538C71-AB1B-45EA-935D-46C3FC61ADFF}"/>
                  </a:ext>
                </a:extLst>
              </p:cNvPr>
              <p:cNvSpPr>
                <a:spLocks/>
              </p:cNvSpPr>
              <p:nvPr/>
            </p:nvSpPr>
            <p:spPr bwMode="auto">
              <a:xfrm>
                <a:off x="6370847" y="-599356"/>
                <a:ext cx="414073" cy="111669"/>
              </a:xfrm>
              <a:custGeom>
                <a:avLst/>
                <a:gdLst>
                  <a:gd name="T0" fmla="*/ 0 w 2299"/>
                  <a:gd name="T1" fmla="*/ 620 h 620"/>
                  <a:gd name="T2" fmla="*/ 819 w 2299"/>
                  <a:gd name="T3" fmla="*/ 339 h 620"/>
                  <a:gd name="T4" fmla="*/ 1470 w 2299"/>
                  <a:gd name="T5" fmla="*/ 565 h 620"/>
                  <a:gd name="T6" fmla="*/ 2299 w 2299"/>
                  <a:gd name="T7" fmla="*/ 0 h 620"/>
                </a:gdLst>
                <a:ahLst/>
                <a:cxnLst>
                  <a:cxn ang="0">
                    <a:pos x="T0" y="T1"/>
                  </a:cxn>
                  <a:cxn ang="0">
                    <a:pos x="T2" y="T3"/>
                  </a:cxn>
                  <a:cxn ang="0">
                    <a:pos x="T4" y="T5"/>
                  </a:cxn>
                  <a:cxn ang="0">
                    <a:pos x="T6" y="T7"/>
                  </a:cxn>
                </a:cxnLst>
                <a:rect l="0" t="0" r="r" b="b"/>
                <a:pathLst>
                  <a:path w="2299" h="620">
                    <a:moveTo>
                      <a:pt x="0" y="620"/>
                    </a:moveTo>
                    <a:lnTo>
                      <a:pt x="819" y="339"/>
                    </a:lnTo>
                    <a:lnTo>
                      <a:pt x="1470" y="565"/>
                    </a:lnTo>
                    <a:lnTo>
                      <a:pt x="2299" y="0"/>
                    </a:lnTo>
                  </a:path>
                </a:pathLst>
              </a:custGeom>
              <a:noFill/>
              <a:ln w="12700"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34">
                <a:extLst>
                  <a:ext uri="{FF2B5EF4-FFF2-40B4-BE49-F238E27FC236}">
                    <a16:creationId xmlns:a16="http://schemas.microsoft.com/office/drawing/2014/main" id="{380A66CC-0DB1-4C6A-A2B9-23C7275A7718}"/>
                  </a:ext>
                </a:extLst>
              </p:cNvPr>
              <p:cNvSpPr>
                <a:spLocks noChangeShapeType="1"/>
              </p:cNvSpPr>
              <p:nvPr/>
            </p:nvSpPr>
            <p:spPr bwMode="auto">
              <a:xfrm>
                <a:off x="6406509" y="-429691"/>
                <a:ext cx="0" cy="99782"/>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35">
                <a:extLst>
                  <a:ext uri="{FF2B5EF4-FFF2-40B4-BE49-F238E27FC236}">
                    <a16:creationId xmlns:a16="http://schemas.microsoft.com/office/drawing/2014/main" id="{1C7DC1A3-611D-4872-9EF8-672E8473FD7C}"/>
                  </a:ext>
                </a:extLst>
              </p:cNvPr>
              <p:cNvSpPr>
                <a:spLocks noChangeShapeType="1"/>
              </p:cNvSpPr>
              <p:nvPr/>
            </p:nvSpPr>
            <p:spPr bwMode="auto">
              <a:xfrm>
                <a:off x="6630206" y="-429691"/>
                <a:ext cx="0" cy="99782"/>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36">
                <a:extLst>
                  <a:ext uri="{FF2B5EF4-FFF2-40B4-BE49-F238E27FC236}">
                    <a16:creationId xmlns:a16="http://schemas.microsoft.com/office/drawing/2014/main" id="{BB7E7013-F40F-4A47-B5F5-543275D89281}"/>
                  </a:ext>
                </a:extLst>
              </p:cNvPr>
              <p:cNvSpPr>
                <a:spLocks noChangeShapeType="1"/>
              </p:cNvSpPr>
              <p:nvPr/>
            </p:nvSpPr>
            <p:spPr bwMode="auto">
              <a:xfrm>
                <a:off x="6518358" y="-471657"/>
                <a:ext cx="0" cy="141747"/>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37">
                <a:extLst>
                  <a:ext uri="{FF2B5EF4-FFF2-40B4-BE49-F238E27FC236}">
                    <a16:creationId xmlns:a16="http://schemas.microsoft.com/office/drawing/2014/main" id="{2A719C7F-6D27-4EEC-82B6-FBC1E91E7CB1}"/>
                  </a:ext>
                </a:extLst>
              </p:cNvPr>
              <p:cNvSpPr>
                <a:spLocks noChangeShapeType="1"/>
              </p:cNvSpPr>
              <p:nvPr/>
            </p:nvSpPr>
            <p:spPr bwMode="auto">
              <a:xfrm>
                <a:off x="6746197" y="-504797"/>
                <a:ext cx="0" cy="17488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147" name="TextBox 146">
            <a:extLst>
              <a:ext uri="{FF2B5EF4-FFF2-40B4-BE49-F238E27FC236}">
                <a16:creationId xmlns:a16="http://schemas.microsoft.com/office/drawing/2014/main" id="{137366F3-BA93-400B-92DC-E2B36E7BE871}"/>
              </a:ext>
            </a:extLst>
          </p:cNvPr>
          <p:cNvSpPr txBox="1"/>
          <p:nvPr userDrawn="1"/>
        </p:nvSpPr>
        <p:spPr>
          <a:xfrm>
            <a:off x="1237312" y="4825864"/>
            <a:ext cx="657978" cy="492443"/>
          </a:xfrm>
          <a:prstGeom prst="rect">
            <a:avLst/>
          </a:prstGeom>
          <a:noFill/>
        </p:spPr>
        <p:txBody>
          <a:bodyPr wrap="square" lIns="0" tIns="0" rIns="0" bIns="0" rtlCol="0">
            <a:spAutoFit/>
          </a:bodyPr>
          <a:lstStyle/>
          <a:p>
            <a:pPr algn="ctr">
              <a:spcAft>
                <a:spcPts val="600"/>
              </a:spcAft>
            </a:pPr>
            <a:r>
              <a:rPr lang="en-US" sz="800" b="1"/>
              <a:t>Potentially</a:t>
            </a:r>
            <a:br>
              <a:rPr lang="en-US" sz="800" b="1"/>
            </a:br>
            <a:r>
              <a:rPr lang="en-US" sz="800" b="1"/>
              <a:t>Settlement</a:t>
            </a:r>
            <a:br>
              <a:rPr lang="en-US" sz="800" b="1"/>
            </a:br>
            <a:r>
              <a:rPr lang="en-US" sz="800" b="1"/>
              <a:t>Impacting</a:t>
            </a:r>
            <a:br>
              <a:rPr lang="en-US" sz="800" b="1"/>
            </a:br>
            <a:r>
              <a:rPr lang="en-US" sz="800" b="1"/>
              <a:t>Findings, 8</a:t>
            </a:r>
          </a:p>
        </p:txBody>
      </p:sp>
      <p:sp>
        <p:nvSpPr>
          <p:cNvPr id="148" name="TextBox 147">
            <a:extLst>
              <a:ext uri="{FF2B5EF4-FFF2-40B4-BE49-F238E27FC236}">
                <a16:creationId xmlns:a16="http://schemas.microsoft.com/office/drawing/2014/main" id="{AEAA59D5-C1AC-48A5-A346-CEA008E71B79}"/>
              </a:ext>
            </a:extLst>
          </p:cNvPr>
          <p:cNvSpPr txBox="1"/>
          <p:nvPr userDrawn="1"/>
        </p:nvSpPr>
        <p:spPr>
          <a:xfrm>
            <a:off x="498235" y="4754261"/>
            <a:ext cx="657978" cy="246221"/>
          </a:xfrm>
          <a:prstGeom prst="rect">
            <a:avLst/>
          </a:prstGeom>
          <a:noFill/>
        </p:spPr>
        <p:txBody>
          <a:bodyPr wrap="square" lIns="0" tIns="0" rIns="0" bIns="0" rtlCol="0">
            <a:spAutoFit/>
          </a:bodyPr>
          <a:lstStyle/>
          <a:p>
            <a:pPr algn="ctr">
              <a:spcAft>
                <a:spcPts val="600"/>
              </a:spcAft>
            </a:pPr>
            <a:r>
              <a:rPr lang="en-US" sz="800" b="1"/>
              <a:t>Immaterial</a:t>
            </a:r>
            <a:br>
              <a:rPr lang="en-US" sz="800" b="1"/>
            </a:br>
            <a:r>
              <a:rPr lang="en-US" sz="800" b="1"/>
              <a:t>Findings, 5</a:t>
            </a:r>
          </a:p>
        </p:txBody>
      </p:sp>
      <p:sp>
        <p:nvSpPr>
          <p:cNvPr id="54" name="Rectangle 53">
            <a:extLst>
              <a:ext uri="{FF2B5EF4-FFF2-40B4-BE49-F238E27FC236}">
                <a16:creationId xmlns:a16="http://schemas.microsoft.com/office/drawing/2014/main" id="{D35331BD-8E43-4C51-96BB-DAACE842C466}"/>
              </a:ext>
            </a:extLst>
          </p:cNvPr>
          <p:cNvSpPr/>
          <p:nvPr userDrawn="1"/>
        </p:nvSpPr>
        <p:spPr>
          <a:xfrm>
            <a:off x="0" y="0"/>
            <a:ext cx="12293600" cy="6858000"/>
          </a:xfrm>
          <a:prstGeom prst="rect">
            <a:avLst/>
          </a:prstGeom>
          <a:solidFill>
            <a:schemeClr val="accent2">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a:solidFill>
                <a:srgbClr val="FF0000"/>
              </a:solidFill>
            </a:endParaRPr>
          </a:p>
        </p:txBody>
      </p:sp>
    </p:spTree>
    <p:extLst>
      <p:ext uri="{BB962C8B-B14F-4D97-AF65-F5344CB8AC3E}">
        <p14:creationId xmlns:p14="http://schemas.microsoft.com/office/powerpoint/2010/main" val="2055781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one col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11376024"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reeform 5">
            <a:extLst>
              <a:ext uri="{FF2B5EF4-FFF2-40B4-BE49-F238E27FC236}">
                <a16:creationId xmlns:a16="http://schemas.microsoft.com/office/drawing/2014/main" id="{16A77600-0244-4DE1-8E97-455E34EBBDB0}"/>
              </a:ext>
            </a:extLst>
          </p:cNvPr>
          <p:cNvSpPr>
            <a:spLocks noEditPoints="1"/>
          </p:cNvSpPr>
          <p:nvPr userDrawn="1"/>
        </p:nvSpPr>
        <p:spPr bwMode="auto">
          <a:xfrm>
            <a:off x="410532" y="6405800"/>
            <a:ext cx="424800" cy="172800"/>
          </a:xfrm>
          <a:custGeom>
            <a:avLst/>
            <a:gdLst>
              <a:gd name="T0" fmla="*/ 1076 w 1134"/>
              <a:gd name="T1" fmla="*/ 308 h 455"/>
              <a:gd name="T2" fmla="*/ 891 w 1134"/>
              <a:gd name="T3" fmla="*/ 347 h 455"/>
              <a:gd name="T4" fmla="*/ 980 w 1134"/>
              <a:gd name="T5" fmla="*/ 241 h 455"/>
              <a:gd name="T6" fmla="*/ 1079 w 1134"/>
              <a:gd name="T7" fmla="*/ 223 h 455"/>
              <a:gd name="T8" fmla="*/ 891 w 1134"/>
              <a:gd name="T9" fmla="*/ 9 h 455"/>
              <a:gd name="T10" fmla="*/ 987 w 1134"/>
              <a:gd name="T11" fmla="*/ 404 h 455"/>
              <a:gd name="T12" fmla="*/ 999 w 1134"/>
              <a:gd name="T13" fmla="*/ 356 h 455"/>
              <a:gd name="T14" fmla="*/ 852 w 1134"/>
              <a:gd name="T15" fmla="*/ 259 h 455"/>
              <a:gd name="T16" fmla="*/ 783 w 1134"/>
              <a:gd name="T17" fmla="*/ 347 h 455"/>
              <a:gd name="T18" fmla="*/ 625 w 1134"/>
              <a:gd name="T19" fmla="*/ 347 h 455"/>
              <a:gd name="T20" fmla="*/ 852 w 1134"/>
              <a:gd name="T21" fmla="*/ 9 h 455"/>
              <a:gd name="T22" fmla="*/ 687 w 1134"/>
              <a:gd name="T23" fmla="*/ 347 h 455"/>
              <a:gd name="T24" fmla="*/ 580 w 1134"/>
              <a:gd name="T25" fmla="*/ 207 h 455"/>
              <a:gd name="T26" fmla="*/ 419 w 1134"/>
              <a:gd name="T27" fmla="*/ 347 h 455"/>
              <a:gd name="T28" fmla="*/ 393 w 1134"/>
              <a:gd name="T29" fmla="*/ 207 h 455"/>
              <a:gd name="T30" fmla="*/ 580 w 1134"/>
              <a:gd name="T31" fmla="*/ 9 h 455"/>
              <a:gd name="T32" fmla="*/ 567 w 1134"/>
              <a:gd name="T33" fmla="*/ 259 h 455"/>
              <a:gd name="T34" fmla="*/ 372 w 1134"/>
              <a:gd name="T35" fmla="*/ 313 h 455"/>
              <a:gd name="T36" fmla="*/ 356 w 1134"/>
              <a:gd name="T37" fmla="*/ 314 h 455"/>
              <a:gd name="T38" fmla="*/ 352 w 1134"/>
              <a:gd name="T39" fmla="*/ 275 h 455"/>
              <a:gd name="T40" fmla="*/ 381 w 1134"/>
              <a:gd name="T41" fmla="*/ 246 h 455"/>
              <a:gd name="T42" fmla="*/ 372 w 1134"/>
              <a:gd name="T43" fmla="*/ 313 h 455"/>
              <a:gd name="T44" fmla="*/ 270 w 1134"/>
              <a:gd name="T45" fmla="*/ 343 h 455"/>
              <a:gd name="T46" fmla="*/ 150 w 1134"/>
              <a:gd name="T47" fmla="*/ 329 h 455"/>
              <a:gd name="T48" fmla="*/ 100 w 1134"/>
              <a:gd name="T49" fmla="*/ 307 h 455"/>
              <a:gd name="T50" fmla="*/ 74 w 1134"/>
              <a:gd name="T51" fmla="*/ 9 h 455"/>
              <a:gd name="T52" fmla="*/ 882 w 1134"/>
              <a:gd name="T53" fmla="*/ 0 h 455"/>
              <a:gd name="T54" fmla="*/ 861 w 1134"/>
              <a:gd name="T55" fmla="*/ 0 h 455"/>
              <a:gd name="T56" fmla="*/ 589 w 1134"/>
              <a:gd name="T57" fmla="*/ 207 h 455"/>
              <a:gd name="T58" fmla="*/ 337 w 1134"/>
              <a:gd name="T59" fmla="*/ 207 h 455"/>
              <a:gd name="T60" fmla="*/ 65 w 1134"/>
              <a:gd name="T61" fmla="*/ 0 h 455"/>
              <a:gd name="T62" fmla="*/ 57 w 1134"/>
              <a:gd name="T63" fmla="*/ 450 h 455"/>
              <a:gd name="T64" fmla="*/ 140 w 1134"/>
              <a:gd name="T65" fmla="*/ 450 h 455"/>
              <a:gd name="T66" fmla="*/ 266 w 1134"/>
              <a:gd name="T67" fmla="*/ 356 h 455"/>
              <a:gd name="T68" fmla="*/ 327 w 1134"/>
              <a:gd name="T69" fmla="*/ 356 h 455"/>
              <a:gd name="T70" fmla="*/ 360 w 1134"/>
              <a:gd name="T71" fmla="*/ 356 h 455"/>
              <a:gd name="T72" fmla="*/ 451 w 1134"/>
              <a:gd name="T73" fmla="*/ 450 h 455"/>
              <a:gd name="T74" fmla="*/ 568 w 1134"/>
              <a:gd name="T75" fmla="*/ 356 h 455"/>
              <a:gd name="T76" fmla="*/ 681 w 1134"/>
              <a:gd name="T77" fmla="*/ 356 h 455"/>
              <a:gd name="T78" fmla="*/ 761 w 1134"/>
              <a:gd name="T79" fmla="*/ 450 h 455"/>
              <a:gd name="T80" fmla="*/ 842 w 1134"/>
              <a:gd name="T81" fmla="*/ 429 h 455"/>
              <a:gd name="T82" fmla="*/ 1064 w 1134"/>
              <a:gd name="T83" fmla="*/ 356 h 455"/>
              <a:gd name="T84" fmla="*/ 882 w 1134"/>
              <a:gd name="T85"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4" h="455">
                <a:moveTo>
                  <a:pt x="1125" y="347"/>
                </a:moveTo>
                <a:cubicBezTo>
                  <a:pt x="1066" y="347"/>
                  <a:pt x="1066" y="347"/>
                  <a:pt x="1066" y="347"/>
                </a:cubicBezTo>
                <a:cubicBezTo>
                  <a:pt x="1076" y="308"/>
                  <a:pt x="1076" y="308"/>
                  <a:pt x="1076" y="308"/>
                </a:cubicBezTo>
                <a:cubicBezTo>
                  <a:pt x="958" y="308"/>
                  <a:pt x="958" y="308"/>
                  <a:pt x="958" y="308"/>
                </a:cubicBezTo>
                <a:cubicBezTo>
                  <a:pt x="948" y="347"/>
                  <a:pt x="948" y="347"/>
                  <a:pt x="948" y="347"/>
                </a:cubicBezTo>
                <a:cubicBezTo>
                  <a:pt x="891" y="347"/>
                  <a:pt x="891" y="347"/>
                  <a:pt x="891" y="347"/>
                </a:cubicBezTo>
                <a:cubicBezTo>
                  <a:pt x="891" y="339"/>
                  <a:pt x="891" y="339"/>
                  <a:pt x="891" y="339"/>
                </a:cubicBezTo>
                <a:cubicBezTo>
                  <a:pt x="892" y="334"/>
                  <a:pt x="893" y="330"/>
                  <a:pt x="894" y="325"/>
                </a:cubicBezTo>
                <a:cubicBezTo>
                  <a:pt x="904" y="283"/>
                  <a:pt x="932" y="241"/>
                  <a:pt x="980" y="241"/>
                </a:cubicBezTo>
                <a:cubicBezTo>
                  <a:pt x="998" y="241"/>
                  <a:pt x="1017" y="248"/>
                  <a:pt x="1015" y="275"/>
                </a:cubicBezTo>
                <a:cubicBezTo>
                  <a:pt x="1085" y="275"/>
                  <a:pt x="1085" y="275"/>
                  <a:pt x="1085" y="275"/>
                </a:cubicBezTo>
                <a:cubicBezTo>
                  <a:pt x="1088" y="262"/>
                  <a:pt x="1092" y="242"/>
                  <a:pt x="1079" y="223"/>
                </a:cubicBezTo>
                <a:cubicBezTo>
                  <a:pt x="1064" y="202"/>
                  <a:pt x="1034" y="194"/>
                  <a:pt x="995" y="194"/>
                </a:cubicBezTo>
                <a:cubicBezTo>
                  <a:pt x="967" y="194"/>
                  <a:pt x="926" y="198"/>
                  <a:pt x="891" y="221"/>
                </a:cubicBezTo>
                <a:cubicBezTo>
                  <a:pt x="891" y="9"/>
                  <a:pt x="891" y="9"/>
                  <a:pt x="891" y="9"/>
                </a:cubicBezTo>
                <a:cubicBezTo>
                  <a:pt x="1125" y="9"/>
                  <a:pt x="1125" y="9"/>
                  <a:pt x="1125" y="9"/>
                </a:cubicBezTo>
                <a:lnTo>
                  <a:pt x="1125" y="347"/>
                </a:lnTo>
                <a:close/>
                <a:moveTo>
                  <a:pt x="987" y="404"/>
                </a:moveTo>
                <a:cubicBezTo>
                  <a:pt x="974" y="406"/>
                  <a:pt x="960" y="408"/>
                  <a:pt x="948" y="408"/>
                </a:cubicBezTo>
                <a:cubicBezTo>
                  <a:pt x="914" y="408"/>
                  <a:pt x="891" y="392"/>
                  <a:pt x="890" y="356"/>
                </a:cubicBezTo>
                <a:cubicBezTo>
                  <a:pt x="999" y="356"/>
                  <a:pt x="999" y="356"/>
                  <a:pt x="999" y="356"/>
                </a:cubicBezTo>
                <a:lnTo>
                  <a:pt x="987" y="404"/>
                </a:lnTo>
                <a:close/>
                <a:moveTo>
                  <a:pt x="852" y="211"/>
                </a:moveTo>
                <a:cubicBezTo>
                  <a:pt x="852" y="259"/>
                  <a:pt x="852" y="259"/>
                  <a:pt x="852" y="259"/>
                </a:cubicBezTo>
                <a:cubicBezTo>
                  <a:pt x="836" y="282"/>
                  <a:pt x="826" y="306"/>
                  <a:pt x="821" y="326"/>
                </a:cubicBezTo>
                <a:cubicBezTo>
                  <a:pt x="819" y="333"/>
                  <a:pt x="818" y="340"/>
                  <a:pt x="817" y="347"/>
                </a:cubicBezTo>
                <a:cubicBezTo>
                  <a:pt x="783" y="347"/>
                  <a:pt x="783" y="347"/>
                  <a:pt x="783" y="347"/>
                </a:cubicBezTo>
                <a:cubicBezTo>
                  <a:pt x="812" y="207"/>
                  <a:pt x="812" y="207"/>
                  <a:pt x="812" y="207"/>
                </a:cubicBezTo>
                <a:cubicBezTo>
                  <a:pt x="713" y="207"/>
                  <a:pt x="713" y="207"/>
                  <a:pt x="713" y="207"/>
                </a:cubicBezTo>
                <a:cubicBezTo>
                  <a:pt x="625" y="347"/>
                  <a:pt x="625" y="347"/>
                  <a:pt x="625" y="347"/>
                </a:cubicBezTo>
                <a:cubicBezTo>
                  <a:pt x="618" y="347"/>
                  <a:pt x="618" y="347"/>
                  <a:pt x="618" y="347"/>
                </a:cubicBezTo>
                <a:cubicBezTo>
                  <a:pt x="618" y="9"/>
                  <a:pt x="618" y="9"/>
                  <a:pt x="618" y="9"/>
                </a:cubicBezTo>
                <a:cubicBezTo>
                  <a:pt x="852" y="9"/>
                  <a:pt x="852" y="9"/>
                  <a:pt x="852" y="9"/>
                </a:cubicBezTo>
                <a:lnTo>
                  <a:pt x="852" y="211"/>
                </a:lnTo>
                <a:close/>
                <a:moveTo>
                  <a:pt x="722" y="347"/>
                </a:moveTo>
                <a:cubicBezTo>
                  <a:pt x="687" y="347"/>
                  <a:pt x="687" y="347"/>
                  <a:pt x="687" y="347"/>
                </a:cubicBezTo>
                <a:cubicBezTo>
                  <a:pt x="740" y="263"/>
                  <a:pt x="740" y="263"/>
                  <a:pt x="740" y="263"/>
                </a:cubicBezTo>
                <a:lnTo>
                  <a:pt x="722" y="347"/>
                </a:lnTo>
                <a:close/>
                <a:moveTo>
                  <a:pt x="580" y="207"/>
                </a:moveTo>
                <a:cubicBezTo>
                  <a:pt x="521" y="207"/>
                  <a:pt x="521" y="207"/>
                  <a:pt x="521" y="207"/>
                </a:cubicBezTo>
                <a:cubicBezTo>
                  <a:pt x="481" y="347"/>
                  <a:pt x="481" y="347"/>
                  <a:pt x="481" y="347"/>
                </a:cubicBezTo>
                <a:cubicBezTo>
                  <a:pt x="419" y="347"/>
                  <a:pt x="419" y="347"/>
                  <a:pt x="419" y="347"/>
                </a:cubicBezTo>
                <a:cubicBezTo>
                  <a:pt x="451" y="335"/>
                  <a:pt x="470" y="313"/>
                  <a:pt x="476" y="280"/>
                </a:cubicBezTo>
                <a:cubicBezTo>
                  <a:pt x="481" y="254"/>
                  <a:pt x="478" y="237"/>
                  <a:pt x="468" y="224"/>
                </a:cubicBezTo>
                <a:cubicBezTo>
                  <a:pt x="452" y="205"/>
                  <a:pt x="421" y="207"/>
                  <a:pt x="393" y="207"/>
                </a:cubicBezTo>
                <a:cubicBezTo>
                  <a:pt x="388" y="207"/>
                  <a:pt x="346" y="207"/>
                  <a:pt x="346" y="207"/>
                </a:cubicBezTo>
                <a:cubicBezTo>
                  <a:pt x="346" y="9"/>
                  <a:pt x="346" y="9"/>
                  <a:pt x="346" y="9"/>
                </a:cubicBezTo>
                <a:cubicBezTo>
                  <a:pt x="580" y="9"/>
                  <a:pt x="580" y="9"/>
                  <a:pt x="580" y="9"/>
                </a:cubicBezTo>
                <a:lnTo>
                  <a:pt x="580" y="207"/>
                </a:lnTo>
                <a:close/>
                <a:moveTo>
                  <a:pt x="542" y="347"/>
                </a:moveTo>
                <a:cubicBezTo>
                  <a:pt x="567" y="259"/>
                  <a:pt x="567" y="259"/>
                  <a:pt x="567" y="259"/>
                </a:cubicBezTo>
                <a:cubicBezTo>
                  <a:pt x="568" y="347"/>
                  <a:pt x="568" y="347"/>
                  <a:pt x="568" y="347"/>
                </a:cubicBezTo>
                <a:lnTo>
                  <a:pt x="542" y="347"/>
                </a:lnTo>
                <a:close/>
                <a:moveTo>
                  <a:pt x="372" y="313"/>
                </a:moveTo>
                <a:cubicBezTo>
                  <a:pt x="372" y="313"/>
                  <a:pt x="372" y="313"/>
                  <a:pt x="372" y="313"/>
                </a:cubicBezTo>
                <a:cubicBezTo>
                  <a:pt x="370" y="314"/>
                  <a:pt x="368" y="314"/>
                  <a:pt x="365" y="314"/>
                </a:cubicBezTo>
                <a:cubicBezTo>
                  <a:pt x="362" y="314"/>
                  <a:pt x="359" y="314"/>
                  <a:pt x="356" y="314"/>
                </a:cubicBezTo>
                <a:cubicBezTo>
                  <a:pt x="341" y="314"/>
                  <a:pt x="341" y="314"/>
                  <a:pt x="341" y="314"/>
                </a:cubicBezTo>
                <a:cubicBezTo>
                  <a:pt x="348" y="288"/>
                  <a:pt x="348" y="288"/>
                  <a:pt x="348" y="288"/>
                </a:cubicBezTo>
                <a:cubicBezTo>
                  <a:pt x="352" y="275"/>
                  <a:pt x="352" y="275"/>
                  <a:pt x="352" y="275"/>
                </a:cubicBezTo>
                <a:cubicBezTo>
                  <a:pt x="359" y="246"/>
                  <a:pt x="359" y="246"/>
                  <a:pt x="359" y="246"/>
                </a:cubicBezTo>
                <a:cubicBezTo>
                  <a:pt x="363" y="246"/>
                  <a:pt x="366" y="246"/>
                  <a:pt x="370" y="246"/>
                </a:cubicBezTo>
                <a:cubicBezTo>
                  <a:pt x="373" y="246"/>
                  <a:pt x="377" y="246"/>
                  <a:pt x="381" y="246"/>
                </a:cubicBezTo>
                <a:cubicBezTo>
                  <a:pt x="401" y="246"/>
                  <a:pt x="413" y="247"/>
                  <a:pt x="418" y="253"/>
                </a:cubicBezTo>
                <a:cubicBezTo>
                  <a:pt x="421" y="258"/>
                  <a:pt x="421" y="266"/>
                  <a:pt x="417" y="279"/>
                </a:cubicBezTo>
                <a:cubicBezTo>
                  <a:pt x="410" y="300"/>
                  <a:pt x="401" y="311"/>
                  <a:pt x="372" y="313"/>
                </a:cubicBezTo>
                <a:moveTo>
                  <a:pt x="307" y="219"/>
                </a:moveTo>
                <a:cubicBezTo>
                  <a:pt x="304" y="231"/>
                  <a:pt x="304" y="231"/>
                  <a:pt x="304" y="231"/>
                </a:cubicBezTo>
                <a:cubicBezTo>
                  <a:pt x="270" y="343"/>
                  <a:pt x="270" y="343"/>
                  <a:pt x="270" y="343"/>
                </a:cubicBezTo>
                <a:cubicBezTo>
                  <a:pt x="269" y="347"/>
                  <a:pt x="269" y="347"/>
                  <a:pt x="269" y="347"/>
                </a:cubicBezTo>
                <a:cubicBezTo>
                  <a:pt x="159" y="347"/>
                  <a:pt x="159" y="347"/>
                  <a:pt x="159" y="347"/>
                </a:cubicBezTo>
                <a:cubicBezTo>
                  <a:pt x="150" y="329"/>
                  <a:pt x="150" y="329"/>
                  <a:pt x="150" y="329"/>
                </a:cubicBezTo>
                <a:cubicBezTo>
                  <a:pt x="269" y="207"/>
                  <a:pt x="269" y="207"/>
                  <a:pt x="269" y="207"/>
                </a:cubicBezTo>
                <a:cubicBezTo>
                  <a:pt x="192" y="207"/>
                  <a:pt x="192" y="207"/>
                  <a:pt x="192" y="207"/>
                </a:cubicBezTo>
                <a:cubicBezTo>
                  <a:pt x="100" y="307"/>
                  <a:pt x="100" y="307"/>
                  <a:pt x="100" y="307"/>
                </a:cubicBezTo>
                <a:cubicBezTo>
                  <a:pt x="130" y="207"/>
                  <a:pt x="130" y="207"/>
                  <a:pt x="130" y="207"/>
                </a:cubicBezTo>
                <a:cubicBezTo>
                  <a:pt x="74" y="207"/>
                  <a:pt x="74" y="207"/>
                  <a:pt x="74" y="207"/>
                </a:cubicBezTo>
                <a:cubicBezTo>
                  <a:pt x="74" y="9"/>
                  <a:pt x="74" y="9"/>
                  <a:pt x="74" y="9"/>
                </a:cubicBezTo>
                <a:cubicBezTo>
                  <a:pt x="307" y="9"/>
                  <a:pt x="307" y="9"/>
                  <a:pt x="307" y="9"/>
                </a:cubicBezTo>
                <a:lnTo>
                  <a:pt x="307" y="219"/>
                </a:lnTo>
                <a:close/>
                <a:moveTo>
                  <a:pt x="882" y="0"/>
                </a:moveTo>
                <a:cubicBezTo>
                  <a:pt x="882" y="227"/>
                  <a:pt x="882" y="227"/>
                  <a:pt x="882" y="227"/>
                </a:cubicBezTo>
                <a:cubicBezTo>
                  <a:pt x="874" y="234"/>
                  <a:pt x="868" y="240"/>
                  <a:pt x="861" y="247"/>
                </a:cubicBezTo>
                <a:cubicBezTo>
                  <a:pt x="861" y="0"/>
                  <a:pt x="861" y="0"/>
                  <a:pt x="861" y="0"/>
                </a:cubicBezTo>
                <a:cubicBezTo>
                  <a:pt x="610" y="0"/>
                  <a:pt x="610" y="0"/>
                  <a:pt x="610" y="0"/>
                </a:cubicBezTo>
                <a:cubicBezTo>
                  <a:pt x="610" y="207"/>
                  <a:pt x="610" y="207"/>
                  <a:pt x="610" y="207"/>
                </a:cubicBezTo>
                <a:cubicBezTo>
                  <a:pt x="589" y="207"/>
                  <a:pt x="589" y="207"/>
                  <a:pt x="589" y="207"/>
                </a:cubicBezTo>
                <a:cubicBezTo>
                  <a:pt x="589" y="0"/>
                  <a:pt x="589" y="0"/>
                  <a:pt x="589" y="0"/>
                </a:cubicBezTo>
                <a:cubicBezTo>
                  <a:pt x="337" y="0"/>
                  <a:pt x="337" y="0"/>
                  <a:pt x="337" y="0"/>
                </a:cubicBezTo>
                <a:cubicBezTo>
                  <a:pt x="337" y="207"/>
                  <a:pt x="337" y="207"/>
                  <a:pt x="337" y="207"/>
                </a:cubicBezTo>
                <a:cubicBezTo>
                  <a:pt x="316" y="207"/>
                  <a:pt x="316" y="207"/>
                  <a:pt x="316" y="207"/>
                </a:cubicBezTo>
                <a:cubicBezTo>
                  <a:pt x="316" y="0"/>
                  <a:pt x="316" y="0"/>
                  <a:pt x="316" y="0"/>
                </a:cubicBezTo>
                <a:cubicBezTo>
                  <a:pt x="65" y="0"/>
                  <a:pt x="65" y="0"/>
                  <a:pt x="65" y="0"/>
                </a:cubicBezTo>
                <a:cubicBezTo>
                  <a:pt x="65" y="236"/>
                  <a:pt x="65" y="236"/>
                  <a:pt x="65" y="236"/>
                </a:cubicBezTo>
                <a:cubicBezTo>
                  <a:pt x="0" y="450"/>
                  <a:pt x="0" y="450"/>
                  <a:pt x="0" y="450"/>
                </a:cubicBezTo>
                <a:cubicBezTo>
                  <a:pt x="57" y="450"/>
                  <a:pt x="57" y="450"/>
                  <a:pt x="57" y="450"/>
                </a:cubicBezTo>
                <a:cubicBezTo>
                  <a:pt x="85" y="356"/>
                  <a:pt x="85" y="356"/>
                  <a:pt x="85" y="356"/>
                </a:cubicBezTo>
                <a:cubicBezTo>
                  <a:pt x="93" y="356"/>
                  <a:pt x="93" y="356"/>
                  <a:pt x="93" y="356"/>
                </a:cubicBezTo>
                <a:cubicBezTo>
                  <a:pt x="140" y="450"/>
                  <a:pt x="140" y="450"/>
                  <a:pt x="140" y="450"/>
                </a:cubicBezTo>
                <a:cubicBezTo>
                  <a:pt x="208" y="450"/>
                  <a:pt x="208" y="450"/>
                  <a:pt x="208" y="450"/>
                </a:cubicBezTo>
                <a:cubicBezTo>
                  <a:pt x="163" y="356"/>
                  <a:pt x="163" y="356"/>
                  <a:pt x="163" y="356"/>
                </a:cubicBezTo>
                <a:cubicBezTo>
                  <a:pt x="266" y="356"/>
                  <a:pt x="266" y="356"/>
                  <a:pt x="266" y="356"/>
                </a:cubicBezTo>
                <a:cubicBezTo>
                  <a:pt x="237" y="450"/>
                  <a:pt x="237" y="450"/>
                  <a:pt x="237" y="450"/>
                </a:cubicBezTo>
                <a:cubicBezTo>
                  <a:pt x="299" y="450"/>
                  <a:pt x="299" y="450"/>
                  <a:pt x="299" y="450"/>
                </a:cubicBezTo>
                <a:cubicBezTo>
                  <a:pt x="327" y="356"/>
                  <a:pt x="327" y="356"/>
                  <a:pt x="327" y="356"/>
                </a:cubicBezTo>
                <a:cubicBezTo>
                  <a:pt x="341" y="356"/>
                  <a:pt x="341" y="356"/>
                  <a:pt x="341" y="356"/>
                </a:cubicBezTo>
                <a:cubicBezTo>
                  <a:pt x="341" y="356"/>
                  <a:pt x="341" y="356"/>
                  <a:pt x="341" y="356"/>
                </a:cubicBezTo>
                <a:cubicBezTo>
                  <a:pt x="360" y="356"/>
                  <a:pt x="360" y="356"/>
                  <a:pt x="360" y="356"/>
                </a:cubicBezTo>
                <a:cubicBezTo>
                  <a:pt x="362" y="356"/>
                  <a:pt x="362" y="356"/>
                  <a:pt x="362" y="356"/>
                </a:cubicBezTo>
                <a:cubicBezTo>
                  <a:pt x="478" y="356"/>
                  <a:pt x="478" y="356"/>
                  <a:pt x="478" y="356"/>
                </a:cubicBezTo>
                <a:cubicBezTo>
                  <a:pt x="451" y="450"/>
                  <a:pt x="451" y="450"/>
                  <a:pt x="451" y="450"/>
                </a:cubicBezTo>
                <a:cubicBezTo>
                  <a:pt x="513" y="450"/>
                  <a:pt x="513" y="450"/>
                  <a:pt x="513" y="450"/>
                </a:cubicBezTo>
                <a:cubicBezTo>
                  <a:pt x="540" y="356"/>
                  <a:pt x="540" y="356"/>
                  <a:pt x="540" y="356"/>
                </a:cubicBezTo>
                <a:cubicBezTo>
                  <a:pt x="568" y="356"/>
                  <a:pt x="568" y="356"/>
                  <a:pt x="568" y="356"/>
                </a:cubicBezTo>
                <a:cubicBezTo>
                  <a:pt x="569" y="450"/>
                  <a:pt x="569" y="450"/>
                  <a:pt x="569" y="450"/>
                </a:cubicBezTo>
                <a:cubicBezTo>
                  <a:pt x="621" y="450"/>
                  <a:pt x="621" y="450"/>
                  <a:pt x="621" y="450"/>
                </a:cubicBezTo>
                <a:cubicBezTo>
                  <a:pt x="681" y="356"/>
                  <a:pt x="681" y="356"/>
                  <a:pt x="681" y="356"/>
                </a:cubicBezTo>
                <a:cubicBezTo>
                  <a:pt x="720" y="356"/>
                  <a:pt x="720" y="356"/>
                  <a:pt x="720" y="356"/>
                </a:cubicBezTo>
                <a:cubicBezTo>
                  <a:pt x="700" y="450"/>
                  <a:pt x="700" y="450"/>
                  <a:pt x="700" y="450"/>
                </a:cubicBezTo>
                <a:cubicBezTo>
                  <a:pt x="761" y="450"/>
                  <a:pt x="761" y="450"/>
                  <a:pt x="761" y="450"/>
                </a:cubicBezTo>
                <a:cubicBezTo>
                  <a:pt x="781" y="356"/>
                  <a:pt x="781" y="356"/>
                  <a:pt x="781" y="356"/>
                </a:cubicBezTo>
                <a:cubicBezTo>
                  <a:pt x="816" y="356"/>
                  <a:pt x="816" y="356"/>
                  <a:pt x="816" y="356"/>
                </a:cubicBezTo>
                <a:cubicBezTo>
                  <a:pt x="815" y="385"/>
                  <a:pt x="822" y="411"/>
                  <a:pt x="842" y="429"/>
                </a:cubicBezTo>
                <a:cubicBezTo>
                  <a:pt x="866" y="451"/>
                  <a:pt x="902" y="455"/>
                  <a:pt x="929" y="455"/>
                </a:cubicBezTo>
                <a:cubicBezTo>
                  <a:pt x="966" y="455"/>
                  <a:pt x="1004" y="450"/>
                  <a:pt x="1043" y="441"/>
                </a:cubicBezTo>
                <a:cubicBezTo>
                  <a:pt x="1064" y="356"/>
                  <a:pt x="1064" y="356"/>
                  <a:pt x="1064" y="356"/>
                </a:cubicBezTo>
                <a:cubicBezTo>
                  <a:pt x="1134" y="356"/>
                  <a:pt x="1134" y="356"/>
                  <a:pt x="1134" y="356"/>
                </a:cubicBezTo>
                <a:cubicBezTo>
                  <a:pt x="1134" y="0"/>
                  <a:pt x="1134" y="0"/>
                  <a:pt x="1134" y="0"/>
                </a:cubicBezTo>
                <a:lnTo>
                  <a:pt x="882" y="0"/>
                </a:lnTo>
                <a:close/>
              </a:path>
            </a:pathLst>
          </a:custGeom>
          <a:solidFill>
            <a:srgbClr val="00338D"/>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456944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wo clo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5543550"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704CE88C-1CB2-4493-9660-DB1E57CD5CA1}"/>
              </a:ext>
            </a:extLst>
          </p:cNvPr>
          <p:cNvSpPr>
            <a:spLocks noGrp="1"/>
          </p:cNvSpPr>
          <p:nvPr>
            <p:ph type="body" sz="quarter" idx="14"/>
          </p:nvPr>
        </p:nvSpPr>
        <p:spPr>
          <a:xfrm>
            <a:off x="6240464" y="1412875"/>
            <a:ext cx="5543550"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29024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590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B4F92A-9A3E-4B88-A2C3-59BB3845E7F5}"/>
              </a:ext>
            </a:extLst>
          </p:cNvPr>
          <p:cNvSpPr>
            <a:spLocks/>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err="1">
              <a:solidFill>
                <a:schemeClr val="bg1"/>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360328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4" name="Picture 43" descr="A row of wind turbines&#10;&#10;Description automatically generated with low confidence">
            <a:extLst>
              <a:ext uri="{FF2B5EF4-FFF2-40B4-BE49-F238E27FC236}">
                <a16:creationId xmlns:a16="http://schemas.microsoft.com/office/drawing/2014/main" id="{DF2E37AB-50F5-4534-9BAF-5A6C5200462B}"/>
              </a:ext>
            </a:extLst>
          </p:cNvPr>
          <p:cNvPicPr>
            <a:picLocks noChangeAspect="1"/>
          </p:cNvPicPr>
          <p:nvPr userDrawn="1"/>
        </p:nvPicPr>
        <p:blipFill rotWithShape="1">
          <a:blip r:embed="rId15" cstate="screen">
            <a:extLst>
              <a:ext uri="{28A0092B-C50C-407E-A947-70E740481C1C}">
                <a14:useLocalDpi xmlns:a14="http://schemas.microsoft.com/office/drawing/2010/main"/>
              </a:ext>
            </a:extLst>
          </a:blip>
          <a:srcRect l="3424" t="22045" r="25905" b="67420"/>
          <a:stretch/>
        </p:blipFill>
        <p:spPr>
          <a:xfrm>
            <a:off x="0" y="1"/>
            <a:ext cx="12192000" cy="1212862"/>
          </a:xfrm>
          <a:prstGeom prst="rect">
            <a:avLst/>
          </a:prstGeom>
        </p:spPr>
      </p:pic>
      <p:sp>
        <p:nvSpPr>
          <p:cNvPr id="46" name="Rectangle 45">
            <a:extLst>
              <a:ext uri="{FF2B5EF4-FFF2-40B4-BE49-F238E27FC236}">
                <a16:creationId xmlns:a16="http://schemas.microsoft.com/office/drawing/2014/main" id="{95EB5371-DB99-4245-AB4A-E5B89F734F35}"/>
              </a:ext>
            </a:extLst>
          </p:cNvPr>
          <p:cNvSpPr/>
          <p:nvPr userDrawn="1"/>
        </p:nvSpPr>
        <p:spPr>
          <a:xfrm>
            <a:off x="0" y="0"/>
            <a:ext cx="12192000" cy="1215342"/>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2" name="Title Placeholder 1"/>
          <p:cNvSpPr>
            <a:spLocks noGrp="1"/>
          </p:cNvSpPr>
          <p:nvPr>
            <p:ph type="title"/>
          </p:nvPr>
        </p:nvSpPr>
        <p:spPr>
          <a:xfrm>
            <a:off x="407988" y="534769"/>
            <a:ext cx="11376024" cy="468000"/>
          </a:xfrm>
          <a:prstGeom prst="rect">
            <a:avLst/>
          </a:prstGeom>
        </p:spPr>
        <p:txBody>
          <a:bodyPr vert="horz" lIns="0" tIns="0" rIns="0" bIns="0" rtlCol="0" anchor="t" anchorCtr="0">
            <a:noAutofit/>
          </a:bodyPr>
          <a:lstStyle/>
          <a:p>
            <a:r>
              <a:rPr lang="en-GB"/>
              <a:t>Click to edit Master title style</a:t>
            </a:r>
          </a:p>
        </p:txBody>
      </p:sp>
      <p:sp>
        <p:nvSpPr>
          <p:cNvPr id="3" name="Text Placeholder 2"/>
          <p:cNvSpPr>
            <a:spLocks noGrp="1"/>
          </p:cNvSpPr>
          <p:nvPr>
            <p:ph type="body" idx="1"/>
          </p:nvPr>
        </p:nvSpPr>
        <p:spPr>
          <a:xfrm>
            <a:off x="407988" y="1412875"/>
            <a:ext cx="11376025" cy="4783137"/>
          </a:xfrm>
          <a:prstGeom prst="rect">
            <a:avLst/>
          </a:prstGeom>
        </p:spPr>
        <p:txBody>
          <a:bodyPr vert="horz" lIns="0" tIns="0" rIns="0" bIns="0" rtlCol="0" anchor="t" anchorCtr="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1" name="TextBox 30"/>
          <p:cNvSpPr txBox="1"/>
          <p:nvPr userDrawn="1"/>
        </p:nvSpPr>
        <p:spPr>
          <a:xfrm>
            <a:off x="11340609" y="6238654"/>
            <a:ext cx="266230" cy="115737"/>
          </a:xfrm>
          <a:prstGeom prst="rect">
            <a:avLst/>
          </a:prstGeom>
          <a:noFill/>
        </p:spPr>
        <p:txBody>
          <a:bodyPr wrap="square" lIns="0" tIns="0" rIns="0" bIns="0" rtlCol="0">
            <a:spAutoFit/>
          </a:bodyPr>
          <a:lstStyle/>
          <a:p>
            <a:pPr algn="ctr"/>
            <a:fld id="{B5A4AD36-7676-477D-831B-B100FF2FA061}" type="slidenum">
              <a:rPr lang="en-GB" sz="752" b="1" dirty="0" smtClean="0">
                <a:solidFill>
                  <a:schemeClr val="bg1"/>
                </a:solidFill>
                <a:latin typeface="+mn-lt"/>
                <a:cs typeface="Arial" pitchFamily="34" charset="0"/>
              </a:rPr>
              <a:pPr algn="ctr"/>
              <a:t>‹#›</a:t>
            </a:fld>
            <a:endParaRPr lang="en-GB" sz="752" b="1" dirty="0">
              <a:solidFill>
                <a:schemeClr val="bg1"/>
              </a:solidFill>
              <a:latin typeface="+mn-lt"/>
              <a:cs typeface="Arial" pitchFamily="34" charset="0"/>
            </a:endParaRPr>
          </a:p>
        </p:txBody>
      </p:sp>
      <p:sp>
        <p:nvSpPr>
          <p:cNvPr id="4" name="TextBox 3"/>
          <p:cNvSpPr txBox="1"/>
          <p:nvPr userDrawn="1"/>
        </p:nvSpPr>
        <p:spPr>
          <a:xfrm>
            <a:off x="407988" y="337921"/>
            <a:ext cx="4430769" cy="152995"/>
          </a:xfrm>
          <a:prstGeom prst="rect">
            <a:avLst/>
          </a:prstGeom>
          <a:noFill/>
        </p:spPr>
        <p:txBody>
          <a:bodyPr wrap="square" lIns="0" tIns="0" rIns="0" bIns="0" rtlCol="0">
            <a:noAutofit/>
          </a:bodyPr>
          <a:lstStyle/>
          <a:p>
            <a:pPr>
              <a:spcAft>
                <a:spcPts val="501"/>
              </a:spcAft>
            </a:pPr>
            <a:r>
              <a:rPr lang="nl-NL" sz="1000" spc="100" baseline="0" dirty="0">
                <a:solidFill>
                  <a:schemeClr val="bg1"/>
                </a:solidFill>
              </a:rPr>
              <a:t>ISAE (UK) 3000 Opinion Audit</a:t>
            </a:r>
            <a:endParaRPr lang="en-GB" sz="1000" spc="100" baseline="0" dirty="0">
              <a:solidFill>
                <a:schemeClr val="bg1"/>
              </a:solidFill>
            </a:endParaRPr>
          </a:p>
        </p:txBody>
      </p:sp>
      <p:sp>
        <p:nvSpPr>
          <p:cNvPr id="22" name="Rectangle: Rounded Corners 21">
            <a:extLst>
              <a:ext uri="{FF2B5EF4-FFF2-40B4-BE49-F238E27FC236}">
                <a16:creationId xmlns:a16="http://schemas.microsoft.com/office/drawing/2014/main" id="{A035B17E-3DF0-4BBD-AA87-E7AE34B7D3EB}"/>
              </a:ext>
            </a:extLst>
          </p:cNvPr>
          <p:cNvSpPr/>
          <p:nvPr userDrawn="1"/>
        </p:nvSpPr>
        <p:spPr>
          <a:xfrm rot="5400000">
            <a:off x="11262913" y="283781"/>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23" name="TextBox 22">
            <a:extLst>
              <a:ext uri="{FF2B5EF4-FFF2-40B4-BE49-F238E27FC236}">
                <a16:creationId xmlns:a16="http://schemas.microsoft.com/office/drawing/2014/main" id="{0E2662FC-628A-4A01-97A2-73DDCFDF2C75}"/>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24" name="Straight Connector 23">
            <a:extLst>
              <a:ext uri="{FF2B5EF4-FFF2-40B4-BE49-F238E27FC236}">
                <a16:creationId xmlns:a16="http://schemas.microsoft.com/office/drawing/2014/main" id="{01AF1207-AE3E-4671-82C4-F048F2C36265}"/>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A58B8DD9-260B-4BED-9243-36C488637740}"/>
              </a:ext>
            </a:extLst>
          </p:cNvPr>
          <p:cNvGrpSpPr/>
          <p:nvPr userDrawn="1"/>
        </p:nvGrpSpPr>
        <p:grpSpPr>
          <a:xfrm>
            <a:off x="10859073" y="900113"/>
            <a:ext cx="808453" cy="228600"/>
            <a:chOff x="10859073" y="900113"/>
            <a:chExt cx="808453" cy="228600"/>
          </a:xfrm>
        </p:grpSpPr>
        <p:sp>
          <p:nvSpPr>
            <p:cNvPr id="26" name="Freeform 5">
              <a:extLst>
                <a:ext uri="{FF2B5EF4-FFF2-40B4-BE49-F238E27FC236}">
                  <a16:creationId xmlns:a16="http://schemas.microsoft.com/office/drawing/2014/main" id="{B8E0675C-D194-4A7D-B5A8-93F0EDA301BC}"/>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5">
              <a:extLst>
                <a:ext uri="{FF2B5EF4-FFF2-40B4-BE49-F238E27FC236}">
                  <a16:creationId xmlns:a16="http://schemas.microsoft.com/office/drawing/2014/main" id="{5DDD79ED-CEC9-44E9-837F-EECF2F833CDF}"/>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9">
              <a:extLst>
                <a:ext uri="{FF2B5EF4-FFF2-40B4-BE49-F238E27FC236}">
                  <a16:creationId xmlns:a16="http://schemas.microsoft.com/office/drawing/2014/main" id="{6740259C-D54A-4A31-9510-38C6BBBFD272}"/>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8">
              <a:hlinkClick r:id="" action="ppaction://hlinkshowjump?jump=nextslide"/>
              <a:extLst>
                <a:ext uri="{FF2B5EF4-FFF2-40B4-BE49-F238E27FC236}">
                  <a16:creationId xmlns:a16="http://schemas.microsoft.com/office/drawing/2014/main" id="{FA61F4DA-FBAA-4956-AA7D-992B04F3EEA5}"/>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7" name="Oval 36">
              <a:hlinkClick r:id="rId16" action="ppaction://hlinksldjump"/>
              <a:extLst>
                <a:ext uri="{FF2B5EF4-FFF2-40B4-BE49-F238E27FC236}">
                  <a16:creationId xmlns:a16="http://schemas.microsoft.com/office/drawing/2014/main" id="{CBE7EDA9-803E-4D6A-A029-5CA9CECF70B9}"/>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8" name="Oval 37">
              <a:hlinkClick r:id="" action="ppaction://hlinkshowjump?jump=previousslide"/>
              <a:extLst>
                <a:ext uri="{FF2B5EF4-FFF2-40B4-BE49-F238E27FC236}">
                  <a16:creationId xmlns:a16="http://schemas.microsoft.com/office/drawing/2014/main" id="{564E1851-15DC-4722-ABDF-615F94CF6F51}"/>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Tree>
    <p:extLst>
      <p:ext uri="{BB962C8B-B14F-4D97-AF65-F5344CB8AC3E}">
        <p14:creationId xmlns:p14="http://schemas.microsoft.com/office/powerpoint/2010/main" val="758464582"/>
      </p:ext>
    </p:extLst>
  </p:cSld>
  <p:clrMap bg1="lt1" tx1="dk1" bg2="lt2" tx2="dk2" accent1="accent1" accent2="accent2" accent3="accent3" accent4="accent4" accent5="accent5" accent6="accent6" hlink="hlink" folHlink="folHlink"/>
  <p:sldLayoutIdLst>
    <p:sldLayoutId id="2147484039" r:id="rId1"/>
    <p:sldLayoutId id="2147484042" r:id="rId2"/>
    <p:sldLayoutId id="2147484047" r:id="rId3"/>
    <p:sldLayoutId id="2147484022" r:id="rId4"/>
    <p:sldLayoutId id="2147484049" r:id="rId5"/>
    <p:sldLayoutId id="2147484032" r:id="rId6"/>
    <p:sldLayoutId id="2147484043" r:id="rId7"/>
    <p:sldLayoutId id="2147484044" r:id="rId8"/>
    <p:sldLayoutId id="2147484041" r:id="rId9"/>
    <p:sldLayoutId id="2147484053" r:id="rId10"/>
    <p:sldLayoutId id="2147484054" r:id="rId11"/>
    <p:sldLayoutId id="2147484055" r:id="rId12"/>
    <p:sldLayoutId id="2147484057" r:id="rId13"/>
  </p:sldLayoutIdLst>
  <p:hf hdr="0" ftr="0" dt="0"/>
  <p:txStyles>
    <p:titleStyle>
      <a:lvl1pPr algn="l" defTabSz="914376" rtl="0" eaLnBrk="1" latinLnBrk="0" hangingPunct="1">
        <a:lnSpc>
          <a:spcPct val="100000"/>
        </a:lnSpc>
        <a:spcBef>
          <a:spcPct val="0"/>
        </a:spcBef>
        <a:buNone/>
        <a:defRPr lang="en-US" sz="3200" b="1" kern="1200" cap="none" spc="100" baseline="0" dirty="0">
          <a:solidFill>
            <a:schemeClr val="bg1"/>
          </a:solidFill>
          <a:latin typeface="+mj-lt"/>
          <a:ea typeface="+mn-ea"/>
          <a:cs typeface="+mn-cs"/>
        </a:defRPr>
      </a:lvl1pPr>
    </p:titleStyle>
    <p:bodyStyle>
      <a:lvl1pPr marL="0" indent="0" algn="l" defTabSz="914376" rtl="0" eaLnBrk="1" latinLnBrk="0" hangingPunct="1">
        <a:lnSpc>
          <a:spcPct val="100000"/>
        </a:lnSpc>
        <a:spcBef>
          <a:spcPts val="0"/>
        </a:spcBef>
        <a:spcAft>
          <a:spcPts val="501"/>
        </a:spcAft>
        <a:buFontTx/>
        <a:buNone/>
        <a:defRPr sz="12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257" userDrawn="1">
          <p15:clr>
            <a:srgbClr val="F26B43"/>
          </p15:clr>
        </p15:guide>
        <p15:guide id="1" orient="horz" pos="4144" userDrawn="1">
          <p15:clr>
            <a:srgbClr val="F26B43"/>
          </p15:clr>
        </p15:guide>
        <p15:guide id="2" pos="7423" userDrawn="1">
          <p15:clr>
            <a:srgbClr val="F26B43"/>
          </p15:clr>
        </p15:guide>
        <p15:guide id="4" orient="horz" pos="709" userDrawn="1">
          <p15:clr>
            <a:srgbClr val="F26B43"/>
          </p15:clr>
        </p15:guide>
        <p15:guide id="7" orient="horz" pos="180" userDrawn="1">
          <p15:clr>
            <a:srgbClr val="F26B43"/>
          </p15:clr>
        </p15:guide>
        <p15:guide id="8" orient="horz" pos="890" userDrawn="1">
          <p15:clr>
            <a:srgbClr val="F26B43"/>
          </p15:clr>
        </p15:guide>
        <p15:guide id="11" pos="3727" userDrawn="1">
          <p15:clr>
            <a:srgbClr val="F26B43"/>
          </p15:clr>
        </p15:guide>
        <p15:guide id="13" pos="3953" userDrawn="1">
          <p15:clr>
            <a:srgbClr val="F26B43"/>
          </p15:clr>
        </p15:guide>
        <p15:guide id="14" orient="horz" pos="390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4.xml"/><Relationship Id="rId5" Type="http://schemas.openxmlformats.org/officeDocument/2006/relationships/image" Target="../media/image13.sv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hyperlink" Target="mailto:nathan.cain@kpmg.co.uk" TargetMode="External"/><Relationship Id="rId7"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alex.peart@kpmg.co.uk" TargetMode="External"/><Relationship Id="rId5" Type="http://schemas.openxmlformats.org/officeDocument/2006/relationships/image" Target="../media/image7.jpg"/><Relationship Id="rId4" Type="http://schemas.openxmlformats.org/officeDocument/2006/relationships/image" Target="../media/image6.png"/><Relationship Id="rId9"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9.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16.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slide" Target="slide14.xml"/><Relationship Id="rId5" Type="http://schemas.openxmlformats.org/officeDocument/2006/relationships/slide" Target="slide12.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3.svg"/><Relationship Id="rId5" Type="http://schemas.openxmlformats.org/officeDocument/2006/relationships/image" Target="../media/image11.png"/><Relationship Id="rId4" Type="http://schemas.openxmlformats.org/officeDocument/2006/relationships/image" Target="../media/image1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AB71842-C918-4C5A-B084-2FEE9B42C6D9}"/>
              </a:ext>
            </a:extLst>
          </p:cNvPr>
          <p:cNvSpPr/>
          <p:nvPr/>
        </p:nvSpPr>
        <p:spPr>
          <a:xfrm>
            <a:off x="0" y="1426851"/>
            <a:ext cx="4965539" cy="5471196"/>
          </a:xfrm>
          <a:prstGeom prst="rect">
            <a:avLst/>
          </a:prstGeom>
          <a:solidFill>
            <a:schemeClr val="tx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algn="ctr"/>
            <a:endParaRPr lang="en-US" sz="1500" dirty="0">
              <a:solidFill>
                <a:srgbClr val="FF0000"/>
              </a:solidFill>
            </a:endParaRPr>
          </a:p>
        </p:txBody>
      </p:sp>
      <p:sp>
        <p:nvSpPr>
          <p:cNvPr id="2" name="Title 1">
            <a:extLst>
              <a:ext uri="{FF2B5EF4-FFF2-40B4-BE49-F238E27FC236}">
                <a16:creationId xmlns:a16="http://schemas.microsoft.com/office/drawing/2014/main" id="{DD5D6AEB-F6EB-4C07-B009-973A484E68A1}"/>
              </a:ext>
            </a:extLst>
          </p:cNvPr>
          <p:cNvSpPr>
            <a:spLocks noGrp="1"/>
          </p:cNvSpPr>
          <p:nvPr>
            <p:ph type="title"/>
          </p:nvPr>
        </p:nvSpPr>
        <p:spPr>
          <a:xfrm>
            <a:off x="430854" y="2020933"/>
            <a:ext cx="4177236" cy="553998"/>
          </a:xfrm>
          <a:noFill/>
        </p:spPr>
        <p:txBody>
          <a:bodyPr wrap="square" lIns="0" tIns="0" rIns="0" bIns="0">
            <a:spAutoFit/>
          </a:bodyPr>
          <a:lstStyle/>
          <a:p>
            <a:r>
              <a:rPr lang="en-GB" sz="1800" dirty="0">
                <a:solidFill>
                  <a:schemeClr val="bg1"/>
                </a:solidFill>
              </a:rPr>
              <a:t>The BSC Audit Approach </a:t>
            </a:r>
            <a:br>
              <a:rPr lang="en-GB" sz="1800" dirty="0">
                <a:solidFill>
                  <a:schemeClr val="bg1"/>
                </a:solidFill>
              </a:rPr>
            </a:br>
            <a:r>
              <a:rPr lang="en-GB" sz="1800" dirty="0">
                <a:solidFill>
                  <a:schemeClr val="bg1"/>
                </a:solidFill>
              </a:rPr>
              <a:t>2024/2025</a:t>
            </a:r>
          </a:p>
        </p:txBody>
      </p:sp>
      <p:sp>
        <p:nvSpPr>
          <p:cNvPr id="8" name="Text Placeholder 7">
            <a:extLst>
              <a:ext uri="{FF2B5EF4-FFF2-40B4-BE49-F238E27FC236}">
                <a16:creationId xmlns:a16="http://schemas.microsoft.com/office/drawing/2014/main" id="{A485BEE2-B18A-4AC3-BDD8-E9D2351BA00E}"/>
              </a:ext>
            </a:extLst>
          </p:cNvPr>
          <p:cNvSpPr>
            <a:spLocks noGrp="1"/>
          </p:cNvSpPr>
          <p:nvPr>
            <p:ph type="body" sz="quarter" idx="13"/>
          </p:nvPr>
        </p:nvSpPr>
        <p:spPr>
          <a:xfrm>
            <a:off x="430854" y="2808232"/>
            <a:ext cx="4272493" cy="1354217"/>
          </a:xfrm>
          <a:noFill/>
        </p:spPr>
        <p:txBody>
          <a:bodyPr wrap="square" lIns="0" tIns="0" rIns="0" bIns="0">
            <a:spAutoFit/>
          </a:bodyPr>
          <a:lstStyle/>
          <a:p>
            <a:r>
              <a:rPr lang="nl-NL" sz="4400" dirty="0">
                <a:solidFill>
                  <a:schemeClr val="bg1"/>
                </a:solidFill>
              </a:rPr>
              <a:t>ISAE (UK) 3000 Opinion</a:t>
            </a:r>
            <a:endParaRPr lang="en-US" sz="4400" dirty="0">
              <a:solidFill>
                <a:schemeClr val="bg1"/>
              </a:solidFill>
              <a:cs typeface="Arial"/>
            </a:endParaRPr>
          </a:p>
        </p:txBody>
      </p:sp>
      <p:sp>
        <p:nvSpPr>
          <p:cNvPr id="6" name="Rectangle 5">
            <a:extLst>
              <a:ext uri="{FF2B5EF4-FFF2-40B4-BE49-F238E27FC236}">
                <a16:creationId xmlns:a16="http://schemas.microsoft.com/office/drawing/2014/main" id="{4701DA9C-D1BE-4398-AC01-D9C5EB4B9BE8}"/>
              </a:ext>
            </a:extLst>
          </p:cNvPr>
          <p:cNvSpPr>
            <a:spLocks/>
          </p:cNvSpPr>
          <p:nvPr/>
        </p:nvSpPr>
        <p:spPr>
          <a:xfrm>
            <a:off x="430855" y="4619095"/>
            <a:ext cx="1564478" cy="294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spAutoFit/>
          </a:bodyPr>
          <a:lstStyle/>
          <a:p>
            <a:r>
              <a:rPr lang="en-US" sz="1200" spc="100" baseline="0" dirty="0">
                <a:solidFill>
                  <a:schemeClr val="accent6"/>
                </a:solidFill>
              </a:rPr>
              <a:t> </a:t>
            </a:r>
            <a:r>
              <a:rPr lang="en-US" sz="1200" spc="100" dirty="0">
                <a:solidFill>
                  <a:schemeClr val="accent6"/>
                </a:solidFill>
              </a:rPr>
              <a:t>25 April 2024</a:t>
            </a:r>
            <a:endParaRPr lang="en-GB" sz="1200" spc="100" baseline="0" dirty="0">
              <a:solidFill>
                <a:schemeClr val="accent6"/>
              </a:solidFill>
            </a:endParaRPr>
          </a:p>
        </p:txBody>
      </p:sp>
      <p:grpSp>
        <p:nvGrpSpPr>
          <p:cNvPr id="7" name="Group 6">
            <a:extLst>
              <a:ext uri="{FF2B5EF4-FFF2-40B4-BE49-F238E27FC236}">
                <a16:creationId xmlns:a16="http://schemas.microsoft.com/office/drawing/2014/main" id="{0A060E75-5F20-4DDB-8AD4-3263067B207E}"/>
              </a:ext>
            </a:extLst>
          </p:cNvPr>
          <p:cNvGrpSpPr/>
          <p:nvPr/>
        </p:nvGrpSpPr>
        <p:grpSpPr>
          <a:xfrm>
            <a:off x="419249" y="5193867"/>
            <a:ext cx="432806" cy="454766"/>
            <a:chOff x="5893964" y="3952152"/>
            <a:chExt cx="432806" cy="454766"/>
          </a:xfrm>
        </p:grpSpPr>
        <p:grpSp>
          <p:nvGrpSpPr>
            <p:cNvPr id="9" name="Group 8">
              <a:extLst>
                <a:ext uri="{FF2B5EF4-FFF2-40B4-BE49-F238E27FC236}">
                  <a16:creationId xmlns:a16="http://schemas.microsoft.com/office/drawing/2014/main" id="{101C6846-D52C-40B7-A0A4-3F6371018498}"/>
                </a:ext>
              </a:extLst>
            </p:cNvPr>
            <p:cNvGrpSpPr/>
            <p:nvPr userDrawn="1"/>
          </p:nvGrpSpPr>
          <p:grpSpPr>
            <a:xfrm>
              <a:off x="5893964" y="3976282"/>
              <a:ext cx="430636" cy="430636"/>
              <a:chOff x="5893964" y="6134104"/>
              <a:chExt cx="430636" cy="430636"/>
            </a:xfrm>
          </p:grpSpPr>
          <p:sp>
            <p:nvSpPr>
              <p:cNvPr id="11" name="Oval 10">
                <a:extLst>
                  <a:ext uri="{FF2B5EF4-FFF2-40B4-BE49-F238E27FC236}">
                    <a16:creationId xmlns:a16="http://schemas.microsoft.com/office/drawing/2014/main" id="{22628837-808F-400D-A70E-1ABC3445C898}"/>
                  </a:ext>
                </a:extLst>
              </p:cNvPr>
              <p:cNvSpPr/>
              <p:nvPr userDrawn="1"/>
            </p:nvSpPr>
            <p:spPr>
              <a:xfrm>
                <a:off x="5893964" y="6134104"/>
                <a:ext cx="430636" cy="4306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lvl="0" algn="ctr"/>
                <a:endParaRPr lang="en-US" sz="1500" dirty="0">
                  <a:solidFill>
                    <a:srgbClr val="FF0000"/>
                  </a:solidFill>
                </a:endParaRPr>
              </a:p>
            </p:txBody>
          </p:sp>
          <p:sp>
            <p:nvSpPr>
              <p:cNvPr id="12" name="Freeform 5">
                <a:extLst>
                  <a:ext uri="{FF2B5EF4-FFF2-40B4-BE49-F238E27FC236}">
                    <a16:creationId xmlns:a16="http://schemas.microsoft.com/office/drawing/2014/main" id="{5073C49B-89A4-45AA-B36C-4F18D64C75C2}"/>
                  </a:ext>
                </a:extLst>
              </p:cNvPr>
              <p:cNvSpPr>
                <a:spLocks/>
              </p:cNvSpPr>
              <p:nvPr userDrawn="1"/>
            </p:nvSpPr>
            <p:spPr bwMode="auto">
              <a:xfrm>
                <a:off x="6039721" y="6233751"/>
                <a:ext cx="139124" cy="231344"/>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2540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 name="Oval 9">
              <a:hlinkClick r:id="" action="ppaction://hlinkshowjump?jump=nextslide"/>
              <a:extLst>
                <a:ext uri="{FF2B5EF4-FFF2-40B4-BE49-F238E27FC236}">
                  <a16:creationId xmlns:a16="http://schemas.microsoft.com/office/drawing/2014/main" id="{914D6C75-2919-4E1A-A7D6-04322F453EE7}"/>
                </a:ext>
              </a:extLst>
            </p:cNvPr>
            <p:cNvSpPr/>
            <p:nvPr userDrawn="1"/>
          </p:nvSpPr>
          <p:spPr>
            <a:xfrm>
              <a:off x="5896134" y="3952152"/>
              <a:ext cx="430636" cy="430636"/>
            </a:xfrm>
            <a:prstGeom prst="ellipse">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lvl="0" algn="ctr"/>
              <a:endParaRPr lang="en-US" sz="1500" dirty="0">
                <a:solidFill>
                  <a:srgbClr val="FF0000"/>
                </a:solidFill>
              </a:endParaRPr>
            </a:p>
          </p:txBody>
        </p:sp>
      </p:grpSp>
      <p:sp>
        <p:nvSpPr>
          <p:cNvPr id="16" name="Rectangle 15">
            <a:extLst>
              <a:ext uri="{FF2B5EF4-FFF2-40B4-BE49-F238E27FC236}">
                <a16:creationId xmlns:a16="http://schemas.microsoft.com/office/drawing/2014/main" id="{AF49F3EB-91F6-4016-8E57-58CC45530198}"/>
              </a:ext>
            </a:extLst>
          </p:cNvPr>
          <p:cNvSpPr/>
          <p:nvPr/>
        </p:nvSpPr>
        <p:spPr>
          <a:xfrm>
            <a:off x="4965539" y="764692"/>
            <a:ext cx="648183" cy="648183"/>
          </a:xfrm>
          <a:prstGeom prst="rect">
            <a:avLst/>
          </a:prstGeom>
          <a:solidFill>
            <a:schemeClr val="accent3">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7" name="Rectangle 16">
            <a:extLst>
              <a:ext uri="{FF2B5EF4-FFF2-40B4-BE49-F238E27FC236}">
                <a16:creationId xmlns:a16="http://schemas.microsoft.com/office/drawing/2014/main" id="{B8F3E3A9-8E58-47FD-8762-8D57E6331B27}"/>
              </a:ext>
            </a:extLst>
          </p:cNvPr>
          <p:cNvSpPr/>
          <p:nvPr/>
        </p:nvSpPr>
        <p:spPr>
          <a:xfrm>
            <a:off x="5715984" y="1523222"/>
            <a:ext cx="324092" cy="324092"/>
          </a:xfrm>
          <a:prstGeom prst="rect">
            <a:avLst/>
          </a:prstGeom>
          <a:solidFill>
            <a:schemeClr val="tx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8" name="Rectangle 17">
            <a:extLst>
              <a:ext uri="{FF2B5EF4-FFF2-40B4-BE49-F238E27FC236}">
                <a16:creationId xmlns:a16="http://schemas.microsoft.com/office/drawing/2014/main" id="{275684F6-5988-4A2C-9E3E-8FEC6F829AF5}"/>
              </a:ext>
            </a:extLst>
          </p:cNvPr>
          <p:cNvSpPr/>
          <p:nvPr/>
        </p:nvSpPr>
        <p:spPr>
          <a:xfrm>
            <a:off x="4965539" y="6533908"/>
            <a:ext cx="324092" cy="324092"/>
          </a:xfrm>
          <a:prstGeom prst="rect">
            <a:avLst/>
          </a:prstGeom>
          <a:solidFill>
            <a:srgbClr val="D4CDC1">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pic>
        <p:nvPicPr>
          <p:cNvPr id="1026" name="Picture 2" descr="image">
            <a:extLst>
              <a:ext uri="{FF2B5EF4-FFF2-40B4-BE49-F238E27FC236}">
                <a16:creationId xmlns:a16="http://schemas.microsoft.com/office/drawing/2014/main" id="{F9ECF1EC-BDBD-44A6-A0CF-F49C565E5B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249" y="455578"/>
            <a:ext cx="1228725" cy="49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23057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50"/>
                                        <p:tgtEl>
                                          <p:spTgt spid="2"/>
                                        </p:tgtEl>
                                      </p:cBhvr>
                                    </p:animEffect>
                                  </p:childTnLst>
                                </p:cTn>
                              </p:par>
                              <p:par>
                                <p:cTn id="12" presetID="42" presetClass="path" presetSubtype="0" decel="100000" fill="hold" grpId="1" nodeType="withEffect">
                                  <p:stCondLst>
                                    <p:cond delay="1250"/>
                                  </p:stCondLst>
                                  <p:childTnLst>
                                    <p:animMotion origin="layout" path="M 2.08333E-7 -1.85185E-6 L 2.08333E-7 0.07199 " pathEditMode="relative" rAng="0" ptsTypes="AA">
                                      <p:cBhvr>
                                        <p:cTn id="13" dur="500" spd="-100000" fill="hold"/>
                                        <p:tgtEl>
                                          <p:spTgt spid="2"/>
                                        </p:tgtEl>
                                        <p:attrNameLst>
                                          <p:attrName>ppt_x</p:attrName>
                                          <p:attrName>ppt_y</p:attrName>
                                        </p:attrNameLst>
                                      </p:cBhvr>
                                      <p:rCtr x="0" y="3588"/>
                                    </p:animMotion>
                                  </p:childTnLst>
                                </p:cTn>
                              </p:par>
                              <p:par>
                                <p:cTn id="14" presetID="10" presetClass="entr" presetSubtype="0" fill="hold" grpId="0" nodeType="withEffect">
                                  <p:stCondLst>
                                    <p:cond delay="1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50"/>
                                        <p:tgtEl>
                                          <p:spTgt spid="8"/>
                                        </p:tgtEl>
                                      </p:cBhvr>
                                    </p:animEffect>
                                  </p:childTnLst>
                                </p:cTn>
                              </p:par>
                              <p:par>
                                <p:cTn id="17" presetID="42" presetClass="path" presetSubtype="0" decel="100000" fill="hold" grpId="1" nodeType="withEffect">
                                  <p:stCondLst>
                                    <p:cond delay="1500"/>
                                  </p:stCondLst>
                                  <p:childTnLst>
                                    <p:animMotion origin="layout" path="M 3.54167E-6 -1.48148E-6 L 3.54167E-6 0.07199 " pathEditMode="relative" rAng="0" ptsTypes="AA">
                                      <p:cBhvr>
                                        <p:cTn id="18" dur="500" spd="-100000" fill="hold"/>
                                        <p:tgtEl>
                                          <p:spTgt spid="8"/>
                                        </p:tgtEl>
                                        <p:attrNameLst>
                                          <p:attrName>ppt_x</p:attrName>
                                          <p:attrName>ppt_y</p:attrName>
                                        </p:attrNameLst>
                                      </p:cBhvr>
                                      <p:rCtr x="0" y="3588"/>
                                    </p:animMotion>
                                  </p:childTnLst>
                                </p:cTn>
                              </p:par>
                              <p:par>
                                <p:cTn id="19" presetID="10" presetClass="entr" presetSubtype="0" fill="hold" grpId="0" nodeType="withEffect">
                                  <p:stCondLst>
                                    <p:cond delay="17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50"/>
                                        <p:tgtEl>
                                          <p:spTgt spid="6"/>
                                        </p:tgtEl>
                                      </p:cBhvr>
                                    </p:animEffect>
                                  </p:childTnLst>
                                </p:cTn>
                              </p:par>
                              <p:par>
                                <p:cTn id="22" presetID="42" presetClass="path" presetSubtype="0" decel="100000" fill="hold" grpId="1" nodeType="withEffect">
                                  <p:stCondLst>
                                    <p:cond delay="1750"/>
                                  </p:stCondLst>
                                  <p:childTnLst>
                                    <p:animMotion origin="layout" path="M -3.95833E-6 2.59259E-6 L -3.95833E-6 0.07199 " pathEditMode="relative" rAng="0" ptsTypes="AA">
                                      <p:cBhvr>
                                        <p:cTn id="23" dur="500" spd="-100000" fill="hold"/>
                                        <p:tgtEl>
                                          <p:spTgt spid="6"/>
                                        </p:tgtEl>
                                        <p:attrNameLst>
                                          <p:attrName>ppt_x</p:attrName>
                                          <p:attrName>ppt_y</p:attrName>
                                        </p:attrNameLst>
                                      </p:cBhvr>
                                      <p:rCtr x="0" y="3588"/>
                                    </p:animMotion>
                                  </p:childTnLst>
                                </p:cTn>
                              </p:par>
                              <p:par>
                                <p:cTn id="24" presetID="10" presetClass="entr" presetSubtype="0" fill="hold" nodeType="withEffect">
                                  <p:stCondLst>
                                    <p:cond delay="22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childTnLst>
                                </p:cTn>
                              </p:par>
                              <p:par>
                                <p:cTn id="27" presetID="42" presetClass="path" presetSubtype="0" decel="100000" fill="hold" nodeType="withEffect">
                                  <p:stCondLst>
                                    <p:cond delay="2250"/>
                                  </p:stCondLst>
                                  <p:childTnLst>
                                    <p:animMotion origin="layout" path="M -2.08333E-7 -3.7037E-7 L -2.08333E-7 0.07199 " pathEditMode="relative" rAng="0" ptsTypes="AA">
                                      <p:cBhvr>
                                        <p:cTn id="28" dur="500" spd="-100000" fill="hold"/>
                                        <p:tgtEl>
                                          <p:spTgt spid="7"/>
                                        </p:tgtEl>
                                        <p:attrNameLst>
                                          <p:attrName>ppt_x</p:attrName>
                                          <p:attrName>ppt_y</p:attrName>
                                        </p:attrNameLst>
                                      </p:cBhvr>
                                      <p:rCtr x="0" y="3588"/>
                                    </p:animMotion>
                                  </p:childTnLst>
                                </p:cTn>
                              </p:par>
                              <p:par>
                                <p:cTn id="29" presetID="53" presetClass="entr" presetSubtype="16" fill="hold" grpId="0" nodeType="withEffect">
                                  <p:stCondLst>
                                    <p:cond delay="225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225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225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2" grpId="1"/>
      <p:bldP spid="8" grpId="0"/>
      <p:bldP spid="8" grpId="1"/>
      <p:bldP spid="6" grpId="0" animBg="1"/>
      <p:bldP spid="6" grpId="1" animBg="1"/>
      <p:bldP spid="16" grpId="0" animBg="1"/>
      <p:bldP spid="17" grpId="0" animBg="1"/>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BD5F85-A18E-4108-A91A-337DB9B4B61F}"/>
              </a:ext>
            </a:extLst>
          </p:cNvPr>
          <p:cNvSpPr>
            <a:spLocks/>
          </p:cNvSpPr>
          <p:nvPr/>
        </p:nvSpPr>
        <p:spPr>
          <a:xfrm>
            <a:off x="469408" y="1816493"/>
            <a:ext cx="11253181"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endParaRPr lang="en-US" sz="900" dirty="0">
              <a:solidFill>
                <a:schemeClr val="tx1"/>
              </a:solidFill>
            </a:endParaRPr>
          </a:p>
        </p:txBody>
      </p:sp>
      <p:sp>
        <p:nvSpPr>
          <p:cNvPr id="9" name="Text Placeholder 7">
            <a:extLst>
              <a:ext uri="{FF2B5EF4-FFF2-40B4-BE49-F238E27FC236}">
                <a16:creationId xmlns:a16="http://schemas.microsoft.com/office/drawing/2014/main" id="{93544B14-8061-4701-A0A8-B26FA763578C}"/>
              </a:ext>
            </a:extLst>
          </p:cNvPr>
          <p:cNvSpPr txBox="1">
            <a:spLocks/>
          </p:cNvSpPr>
          <p:nvPr/>
        </p:nvSpPr>
        <p:spPr bwMode="gray">
          <a:xfrm>
            <a:off x="1019076" y="2099371"/>
            <a:ext cx="11376023" cy="1399317"/>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200" dirty="0">
              <a:solidFill>
                <a:srgbClr val="E8308A"/>
              </a:solidFill>
            </a:endParaRPr>
          </a:p>
          <a:p>
            <a:r>
              <a:rPr lang="en-GB" sz="1200" dirty="0">
                <a:solidFill>
                  <a:srgbClr val="E8308A"/>
                </a:solidFill>
              </a:rPr>
              <a:t>           ISAE (UK) 3000 Assurance Conclusion Materiality</a:t>
            </a:r>
          </a:p>
          <a:p>
            <a:pPr lvl="2"/>
            <a:r>
              <a:rPr lang="en-GB" sz="1000" dirty="0">
                <a:solidFill>
                  <a:schemeClr val="tx1"/>
                </a:solidFill>
              </a:rPr>
              <a:t>Materiality for the BSC Audit year ending 31 March 2025 will be 1.1 </a:t>
            </a:r>
            <a:r>
              <a:rPr lang="en-GB" sz="1000" dirty="0" err="1">
                <a:solidFill>
                  <a:schemeClr val="tx1"/>
                </a:solidFill>
              </a:rPr>
              <a:t>TWh</a:t>
            </a:r>
            <a:r>
              <a:rPr lang="en-GB" sz="1000" dirty="0">
                <a:solidFill>
                  <a:schemeClr val="tx1"/>
                </a:solidFill>
              </a:rPr>
              <a:t> as set out in the BSC Audit Scope for 2024/2025.</a:t>
            </a:r>
          </a:p>
          <a:p>
            <a:pPr lvl="2"/>
            <a:r>
              <a:rPr lang="en-GB" sz="1000" dirty="0">
                <a:solidFill>
                  <a:schemeClr val="tx1"/>
                </a:solidFill>
              </a:rPr>
              <a:t>The assessment of what is material is a matter of professional judgement and will be discussed between the BSC Auditor and Elexon prior to publication of the BSC Audit Report.</a:t>
            </a:r>
          </a:p>
          <a:p>
            <a:pPr lvl="2"/>
            <a:endParaRPr lang="en-GB" sz="1000" b="1" dirty="0">
              <a:solidFill>
                <a:schemeClr val="tx1"/>
              </a:solidFill>
            </a:endParaRPr>
          </a:p>
        </p:txBody>
      </p:sp>
      <p:sp>
        <p:nvSpPr>
          <p:cNvPr id="10" name="Title 38">
            <a:extLst>
              <a:ext uri="{FF2B5EF4-FFF2-40B4-BE49-F238E27FC236}">
                <a16:creationId xmlns:a16="http://schemas.microsoft.com/office/drawing/2014/main" id="{11C1D6BF-69DA-444A-A4FB-3A61A632B006}"/>
              </a:ext>
            </a:extLst>
          </p:cNvPr>
          <p:cNvSpPr>
            <a:spLocks noGrp="1"/>
          </p:cNvSpPr>
          <p:nvPr>
            <p:ph type="title"/>
          </p:nvPr>
        </p:nvSpPr>
        <p:spPr bwMode="gray">
          <a:xfrm>
            <a:off x="424800" y="571435"/>
            <a:ext cx="11253181" cy="468000"/>
          </a:xfrm>
        </p:spPr>
        <p:txBody>
          <a:bodyPr/>
          <a:lstStyle/>
          <a:p>
            <a:r>
              <a:rPr lang="en-GB" sz="2800" dirty="0"/>
              <a:t>Appendix 1 - Risk approach: Scoping Detail 2024/2025</a:t>
            </a:r>
          </a:p>
        </p:txBody>
      </p:sp>
      <p:sp>
        <p:nvSpPr>
          <p:cNvPr id="12" name="Text Placeholder 7">
            <a:extLst>
              <a:ext uri="{FF2B5EF4-FFF2-40B4-BE49-F238E27FC236}">
                <a16:creationId xmlns:a16="http://schemas.microsoft.com/office/drawing/2014/main" id="{8E7BA545-A620-425F-8840-71912071B2B1}"/>
              </a:ext>
            </a:extLst>
          </p:cNvPr>
          <p:cNvSpPr txBox="1">
            <a:spLocks/>
          </p:cNvSpPr>
          <p:nvPr/>
        </p:nvSpPr>
        <p:spPr bwMode="gray">
          <a:xfrm>
            <a:off x="1019076" y="3429000"/>
            <a:ext cx="10153847" cy="1993605"/>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200" dirty="0">
                <a:solidFill>
                  <a:srgbClr val="E8308A"/>
                </a:solidFill>
              </a:rPr>
              <a:t>           </a:t>
            </a:r>
          </a:p>
          <a:p>
            <a:r>
              <a:rPr lang="en-GB" sz="1200" dirty="0">
                <a:solidFill>
                  <a:srgbClr val="E8308A"/>
                </a:solidFill>
              </a:rPr>
              <a:t>           Consideration of other work in our Assurance Conclusion</a:t>
            </a:r>
          </a:p>
          <a:p>
            <a:pPr marL="219456" lvl="2" indent="-219456">
              <a:buFontTx/>
              <a:buChar char="—"/>
            </a:pPr>
            <a:r>
              <a:rPr lang="en-GB" sz="1000" dirty="0">
                <a:solidFill>
                  <a:schemeClr val="tx1"/>
                </a:solidFill>
              </a:rPr>
              <a:t>The Balancing Mechanism (‘BM’) Audit is conducted by the BM Auditor who is appointed by the NETSO pursuant to Section H paragraph 5.1.6 of the BSC.</a:t>
            </a:r>
          </a:p>
          <a:p>
            <a:pPr marL="219456" lvl="2" indent="-219456">
              <a:buFontTx/>
              <a:buChar char="—"/>
            </a:pPr>
            <a:r>
              <a:rPr lang="en-GB" sz="1000" dirty="0">
                <a:solidFill>
                  <a:schemeClr val="tx1"/>
                </a:solidFill>
              </a:rPr>
              <a:t>Section L of the Code requires that the TAA monitors compliance by Parties in relation to Half Hourly Metering System through spot visits at a representative selection of sites where Metering Equipment is installed. Instances of non-compliances should be provided to the BSC Auditor.</a:t>
            </a:r>
          </a:p>
          <a:p>
            <a:pPr lvl="2"/>
            <a:endParaRPr lang="en-GB" sz="1000" dirty="0">
              <a:solidFill>
                <a:schemeClr val="tx1"/>
              </a:solidFill>
            </a:endParaRPr>
          </a:p>
          <a:p>
            <a:pPr lvl="2"/>
            <a:r>
              <a:rPr lang="en-GB" sz="1000" dirty="0">
                <a:solidFill>
                  <a:schemeClr val="tx1"/>
                </a:solidFill>
              </a:rPr>
              <a:t>BSC Assurance Conclusion considers the work of the Process Assessment which feeds into Elexon </a:t>
            </a:r>
            <a:r>
              <a:rPr lang="en-GB" sz="1000" b="0" i="0" u="none" strike="noStrike" dirty="0">
                <a:solidFill>
                  <a:schemeClr val="tx1"/>
                </a:solidFill>
                <a:latin typeface="+mn-lt"/>
              </a:rPr>
              <a:t>Performance Assurance Framework (</a:t>
            </a:r>
            <a:r>
              <a:rPr lang="en-GB" sz="1000" dirty="0">
                <a:solidFill>
                  <a:schemeClr val="tx1"/>
                </a:solidFill>
              </a:rPr>
              <a:t>PAF), TAA and BM Auditor and will take into account issues which may have a material impact on the conclusion of the assurance work performed under the BSC Audit engagement as part of its ongoing risk assessment.</a:t>
            </a:r>
          </a:p>
          <a:p>
            <a:pPr lvl="2"/>
            <a:endParaRPr lang="en-GB" sz="1000" dirty="0">
              <a:solidFill>
                <a:schemeClr val="tx1"/>
              </a:solidFill>
            </a:endParaRPr>
          </a:p>
        </p:txBody>
      </p:sp>
      <p:pic>
        <p:nvPicPr>
          <p:cNvPr id="6" name="Graphic 5">
            <a:extLst>
              <a:ext uri="{FF2B5EF4-FFF2-40B4-BE49-F238E27FC236}">
                <a16:creationId xmlns:a16="http://schemas.microsoft.com/office/drawing/2014/main" id="{3F3138F8-A910-4658-AA6B-F4F26C32FC85}"/>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19075" y="2268627"/>
            <a:ext cx="412016" cy="316533"/>
          </a:xfrm>
          <a:prstGeom prst="rect">
            <a:avLst/>
          </a:prstGeom>
        </p:spPr>
      </p:pic>
      <p:pic>
        <p:nvPicPr>
          <p:cNvPr id="7" name="Graphic 6">
            <a:extLst>
              <a:ext uri="{FF2B5EF4-FFF2-40B4-BE49-F238E27FC236}">
                <a16:creationId xmlns:a16="http://schemas.microsoft.com/office/drawing/2014/main" id="{5437F33E-BDE5-4C31-8668-D825756B52C3}"/>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19075" y="3638918"/>
            <a:ext cx="412016" cy="316533"/>
          </a:xfrm>
          <a:prstGeom prst="rect">
            <a:avLst/>
          </a:prstGeom>
        </p:spPr>
      </p:pic>
    </p:spTree>
    <p:extLst>
      <p:ext uri="{BB962C8B-B14F-4D97-AF65-F5344CB8AC3E}">
        <p14:creationId xmlns:p14="http://schemas.microsoft.com/office/powerpoint/2010/main" val="1155764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bwMode="gray">
          <a:xfrm>
            <a:off x="269295" y="1371822"/>
            <a:ext cx="8732367" cy="5320914"/>
          </a:xfrm>
          <a:ln w="6350">
            <a:noFill/>
          </a:ln>
        </p:spPr>
        <p:txBody>
          <a:bodyPr vert="horz" lIns="54610" tIns="54610" rIns="54610" bIns="54610" rtlCol="0" anchor="t" anchorCtr="0">
            <a:noAutofit/>
          </a:bodyPr>
          <a:lstStyle/>
          <a:p>
            <a:pPr lvl="2"/>
            <a:r>
              <a:rPr lang="en-GB" dirty="0">
                <a:solidFill>
                  <a:srgbClr val="E8308A"/>
                </a:solidFill>
              </a:rPr>
              <a:t>Section H paragraphs 5.1.2 to 5.1.4 of the Code sets out the objective and scope of the BSC Audit as follows:</a:t>
            </a:r>
          </a:p>
          <a:p>
            <a:pPr lvl="2"/>
            <a:r>
              <a:rPr lang="en-GB" b="0" dirty="0">
                <a:solidFill>
                  <a:schemeClr val="tx1"/>
                </a:solidFill>
              </a:rPr>
              <a:t>‘The objective of the BSC Audit is to provide assurance (to such levels as the Panel considers appropriate) that the provisions of the Code and Code Subsidiary Documents in relation to Settlement and in relation to the calculation of Funding Shares have been complied with in the BSC Audit Year.’</a:t>
            </a:r>
          </a:p>
          <a:p>
            <a:pPr lvl="2"/>
            <a:r>
              <a:rPr lang="en-GB" b="0" dirty="0">
                <a:solidFill>
                  <a:schemeClr val="tx1"/>
                </a:solidFill>
              </a:rPr>
              <a:t>The scope of the BSC Audit (save to the extent covered by the scope of the BSC Audit to be carried out by the BM Auditor under paragraph 5.1.6) shall include:</a:t>
            </a:r>
          </a:p>
          <a:p>
            <a:pPr lvl="3">
              <a:buFont typeface="+mj-lt"/>
              <a:buAutoNum type="alphaLcPeriod"/>
            </a:pPr>
            <a:r>
              <a:rPr lang="en-GB" dirty="0"/>
              <a:t>The submission and application of standing and periodic data, used in connection with Settlement, by Parties and Party Agents;</a:t>
            </a:r>
          </a:p>
          <a:p>
            <a:pPr lvl="3">
              <a:buFont typeface="+mj-lt"/>
              <a:buAutoNum type="alphaLcPeriod"/>
            </a:pPr>
            <a:r>
              <a:rPr lang="en-GB" dirty="0"/>
              <a:t>The processes applied to such data pursuant to the Code and Code Subsidiary Documents;</a:t>
            </a:r>
          </a:p>
          <a:p>
            <a:pPr lvl="3">
              <a:buFont typeface="+mj-lt"/>
              <a:buAutoNum type="alphaLcPeriod"/>
            </a:pPr>
            <a:r>
              <a:rPr lang="en-GB" dirty="0"/>
              <a:t>The determinations and calculations made by Market Index Data Providers in the provisions of Market Index Data (but only to the extent provided in the relevant Market Index Data Provider Contract);</a:t>
            </a:r>
          </a:p>
          <a:p>
            <a:pPr lvl="3">
              <a:buFont typeface="+mj-lt"/>
              <a:buAutoNum type="alphaLcPeriod"/>
            </a:pPr>
            <a:r>
              <a:rPr lang="en-GB" dirty="0"/>
              <a:t>The determinations and calculations made by BSC Agents and BSCCo where it provides the Profile Administration Services for the purposes of Settlement; and</a:t>
            </a:r>
          </a:p>
          <a:p>
            <a:pPr lvl="3">
              <a:buFont typeface="+mj-lt"/>
              <a:buAutoNum type="alphaLcPeriod"/>
            </a:pPr>
            <a:r>
              <a:rPr lang="en-GB" dirty="0"/>
              <a:t>The systems processes and procedures used and applied (by BSC Agents and BSCCo) for the purposes of or in connection with the foregoing. </a:t>
            </a:r>
          </a:p>
          <a:p>
            <a:pPr lvl="2"/>
            <a:r>
              <a:rPr lang="en-GB" b="0" dirty="0">
                <a:solidFill>
                  <a:schemeClr val="tx1"/>
                </a:solidFill>
              </a:rPr>
              <a:t>The scope of the BSC Audit shall not include:</a:t>
            </a:r>
          </a:p>
          <a:p>
            <a:pPr lvl="3">
              <a:buFont typeface="+mj-lt"/>
              <a:buAutoNum type="alphaLcPeriod"/>
            </a:pPr>
            <a:r>
              <a:rPr lang="en-GB" dirty="0"/>
              <a:t>The registration of Metering Systems in accordance with the Retail Energy Code; and</a:t>
            </a:r>
          </a:p>
          <a:p>
            <a:pPr lvl="3">
              <a:buFont typeface="+mj-lt"/>
              <a:buAutoNum type="alphaLcPeriod"/>
            </a:pPr>
            <a:r>
              <a:rPr lang="en-GB" dirty="0"/>
              <a:t>The application by BSCCo of the compensation provisions under Section M4.</a:t>
            </a:r>
          </a:p>
          <a:p>
            <a:pPr lvl="2">
              <a:spcAft>
                <a:spcPts val="0"/>
              </a:spcAft>
            </a:pPr>
            <a:r>
              <a:rPr lang="en-GB" b="0" dirty="0">
                <a:solidFill>
                  <a:schemeClr val="tx1"/>
                </a:solidFill>
              </a:rPr>
              <a:t>The Scope of the BSC Audit is designed to meet the requirements of the Code and the Code Subsidiary Documents, subject to those areas specifically excluded in the ‘BSC Auditor Agreement’. </a:t>
            </a:r>
          </a:p>
          <a:p>
            <a:pPr lvl="2">
              <a:spcAft>
                <a:spcPts val="0"/>
              </a:spcAft>
            </a:pPr>
            <a:endParaRPr lang="en-GB" b="0" dirty="0">
              <a:solidFill>
                <a:schemeClr val="tx1"/>
              </a:solidFill>
            </a:endParaRPr>
          </a:p>
          <a:p>
            <a:pPr lvl="2">
              <a:spcAft>
                <a:spcPts val="0"/>
              </a:spcAft>
            </a:pPr>
            <a:r>
              <a:rPr lang="en-GB" dirty="0">
                <a:solidFill>
                  <a:srgbClr val="E8308A"/>
                </a:solidFill>
              </a:rPr>
              <a:t>In determining the Scope, KPMG made a number of assumptions regarding the meaning of Section H, paragraphs 5.1.2 to 5.1.4. These assumptions are set out below:</a:t>
            </a:r>
          </a:p>
          <a:p>
            <a:pPr lvl="3"/>
            <a:r>
              <a:rPr lang="en-GB" dirty="0"/>
              <a:t>‘Settlement’ – means the determination and Settlement of amounts payable in respect of Trading Charges (including Reconciliation Charges) in accordance with the Code (including where the context admits Volume Allocation);</a:t>
            </a:r>
          </a:p>
          <a:p>
            <a:pPr lvl="3"/>
            <a:r>
              <a:rPr lang="en-GB" dirty="0"/>
              <a:t>‘The submission and application of standing data and periodic data’ – submission arises from the point of capture by the relevant Party Agent, unless otherwise indicated, and the data relates only to data used in or required by Settlement;</a:t>
            </a:r>
          </a:p>
          <a:p>
            <a:pPr lvl="3"/>
            <a:r>
              <a:rPr lang="en-GB" dirty="0"/>
              <a:t>‘The processes applied to such data’ – validation, calculation and allocation performed on Settlement data by Party Agents; and</a:t>
            </a:r>
          </a:p>
          <a:p>
            <a:pPr lvl="3"/>
            <a:r>
              <a:rPr lang="en-GB" dirty="0"/>
              <a:t>‘BSC Agents for the purposes of Settlement’ – the Technical Assurance Agent, the </a:t>
            </a:r>
            <a:r>
              <a:rPr lang="en-GB" dirty="0" err="1"/>
              <a:t>Teleswitch</a:t>
            </a:r>
            <a:r>
              <a:rPr lang="en-GB" dirty="0"/>
              <a:t> Agent and the Profile Administrator have been specifically excluded from the scope of the BSC Audit due to the technical nature of their activities.</a:t>
            </a:r>
          </a:p>
          <a:p>
            <a:pPr lvl="2"/>
            <a:r>
              <a:rPr lang="en-GB" b="0" dirty="0">
                <a:solidFill>
                  <a:schemeClr val="tx1"/>
                </a:solidFill>
              </a:rPr>
              <a:t>The coverage of the fieldwork for the period for those Metering Systems physically located in England, Wales and Scotland.</a:t>
            </a:r>
          </a:p>
          <a:p>
            <a:pPr lvl="2"/>
            <a:endParaRPr lang="en-GB" b="0" dirty="0">
              <a:solidFill>
                <a:schemeClr val="tx1"/>
              </a:solidFill>
            </a:endParaRPr>
          </a:p>
        </p:txBody>
      </p:sp>
      <p:sp>
        <p:nvSpPr>
          <p:cNvPr id="3" name="Title 2"/>
          <p:cNvSpPr>
            <a:spLocks noGrp="1"/>
          </p:cNvSpPr>
          <p:nvPr>
            <p:ph type="title"/>
          </p:nvPr>
        </p:nvSpPr>
        <p:spPr bwMode="gray">
          <a:xfrm>
            <a:off x="424800" y="543600"/>
            <a:ext cx="8928100" cy="723600"/>
          </a:xfrm>
        </p:spPr>
        <p:txBody>
          <a:bodyPr/>
          <a:lstStyle/>
          <a:p>
            <a:r>
              <a:rPr lang="en-GB" sz="2800" dirty="0"/>
              <a:t>Appendix 2 - BSC Audit Requirements</a:t>
            </a:r>
          </a:p>
        </p:txBody>
      </p:sp>
      <p:sp>
        <p:nvSpPr>
          <p:cNvPr id="6" name="Rectangle 5">
            <a:extLst>
              <a:ext uri="{FF2B5EF4-FFF2-40B4-BE49-F238E27FC236}">
                <a16:creationId xmlns:a16="http://schemas.microsoft.com/office/drawing/2014/main" id="{B8B7E47E-FAF2-4B07-BE36-FB3F5E8D92A9}"/>
              </a:ext>
            </a:extLst>
          </p:cNvPr>
          <p:cNvSpPr>
            <a:spLocks/>
          </p:cNvSpPr>
          <p:nvPr/>
        </p:nvSpPr>
        <p:spPr>
          <a:xfrm>
            <a:off x="9166387" y="1298805"/>
            <a:ext cx="2800970" cy="53209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365760" rIns="91440" bIns="54610" rtlCol="0" anchor="ctr"/>
          <a:lstStyle/>
          <a:p>
            <a:pPr>
              <a:spcAft>
                <a:spcPts val="450"/>
              </a:spcAft>
            </a:pPr>
            <a:r>
              <a:rPr lang="en-GB" sz="1200" b="1" dirty="0">
                <a:solidFill>
                  <a:schemeClr val="bg1"/>
                </a:solidFill>
              </a:rPr>
              <a:t>ISAE (UK) 3000 Opinion (Assurance Conclusion)</a:t>
            </a:r>
          </a:p>
          <a:p>
            <a:pPr defTabSz="914376">
              <a:spcAft>
                <a:spcPts val="600"/>
              </a:spcAft>
            </a:pPr>
            <a:r>
              <a:rPr lang="en-GB" sz="1000" dirty="0">
                <a:solidFill>
                  <a:schemeClr val="bg1"/>
                </a:solidFill>
              </a:rPr>
              <a:t>Our scope for metering systems will encompass:</a:t>
            </a:r>
          </a:p>
          <a:p>
            <a:pPr defTabSz="914376">
              <a:spcAft>
                <a:spcPts val="600"/>
              </a:spcAft>
            </a:pPr>
            <a:r>
              <a:rPr lang="en-GB" sz="1000" dirty="0">
                <a:solidFill>
                  <a:schemeClr val="bg1"/>
                </a:solidFill>
              </a:rPr>
              <a:t>All Settlement Runs performed by the SAA in respect of Settlement Days from 1 April 2024 to 31 March 2025 in BSC Assurance Opinion;</a:t>
            </a:r>
          </a:p>
          <a:p>
            <a:pPr defTabSz="914376">
              <a:spcAft>
                <a:spcPts val="600"/>
              </a:spcAft>
            </a:pPr>
            <a:r>
              <a:rPr lang="en-GB" sz="1000" dirty="0">
                <a:solidFill>
                  <a:schemeClr val="bg1"/>
                </a:solidFill>
              </a:rPr>
              <a:t>As a result the Settlement Days that will be considered as part of the assurance period will approximately span a 26 month period.</a:t>
            </a:r>
          </a:p>
          <a:p>
            <a:pPr defTabSz="914376">
              <a:spcAft>
                <a:spcPts val="600"/>
              </a:spcAft>
            </a:pPr>
            <a:r>
              <a:rPr lang="en-GB" sz="1000" dirty="0">
                <a:solidFill>
                  <a:schemeClr val="bg1"/>
                </a:solidFill>
              </a:rPr>
              <a:t>For avoidance of doubt, coverage will exclude Post Final Settlement Reconciliation (‘DF’) Runs which will be considered as a corrective technique only.</a:t>
            </a:r>
          </a:p>
          <a:p>
            <a:pPr defTabSz="914376">
              <a:spcAft>
                <a:spcPts val="600"/>
              </a:spcAft>
            </a:pPr>
            <a:r>
              <a:rPr lang="en-GB" sz="1000" dirty="0">
                <a:solidFill>
                  <a:schemeClr val="bg1"/>
                </a:solidFill>
              </a:rPr>
              <a:t>Where a Settlement impacting error is detected, either by the BSC Auditor or by a BSC management process that will not be corrected through RF an assessment will be undertaken as to whether that error has been, or will be subject to correction via the BSC Trading Disputes procedure and the effectiveness of these processes assessed by the BSC Auditor. The Trading Disputes process is considered to be a corrective technique that includes both Extra Settlement Determinations (‘ESD’) and DF Runs.</a:t>
            </a:r>
          </a:p>
          <a:p>
            <a:pPr defTabSz="914376">
              <a:spcAft>
                <a:spcPts val="600"/>
              </a:spcAft>
            </a:pPr>
            <a:endParaRPr lang="en-GB" sz="1000" dirty="0">
              <a:solidFill>
                <a:schemeClr val="bg1"/>
              </a:solidFill>
            </a:endParaRPr>
          </a:p>
          <a:p>
            <a:pPr defTabSz="914376">
              <a:spcAft>
                <a:spcPts val="600"/>
              </a:spcAft>
            </a:pPr>
            <a:endParaRPr lang="en-US" sz="1000" dirty="0">
              <a:solidFill>
                <a:schemeClr val="bg1"/>
              </a:solidFill>
            </a:endParaRPr>
          </a:p>
        </p:txBody>
      </p:sp>
      <p:sp>
        <p:nvSpPr>
          <p:cNvPr id="7" name="Rectangle 6">
            <a:extLst>
              <a:ext uri="{FF2B5EF4-FFF2-40B4-BE49-F238E27FC236}">
                <a16:creationId xmlns:a16="http://schemas.microsoft.com/office/drawing/2014/main" id="{67E3C2F5-5A6C-4EEF-9E6B-557E6A51E15F}"/>
              </a:ext>
            </a:extLst>
          </p:cNvPr>
          <p:cNvSpPr>
            <a:spLocks/>
          </p:cNvSpPr>
          <p:nvPr/>
        </p:nvSpPr>
        <p:spPr>
          <a:xfrm flipH="1">
            <a:off x="9100303" y="1298805"/>
            <a:ext cx="49429" cy="5320914"/>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algn="l"/>
            <a:endParaRPr lang="en-GB" sz="1125">
              <a:solidFill>
                <a:schemeClr val="bg1"/>
              </a:solidFill>
            </a:endParaRPr>
          </a:p>
        </p:txBody>
      </p:sp>
      <p:sp>
        <p:nvSpPr>
          <p:cNvPr id="8" name="Rectangle 7">
            <a:extLst>
              <a:ext uri="{FF2B5EF4-FFF2-40B4-BE49-F238E27FC236}">
                <a16:creationId xmlns:a16="http://schemas.microsoft.com/office/drawing/2014/main" id="{7C4FC542-ACC3-4BA6-90AF-DA77E91F2F64}"/>
              </a:ext>
            </a:extLst>
          </p:cNvPr>
          <p:cNvSpPr>
            <a:spLocks/>
          </p:cNvSpPr>
          <p:nvPr/>
        </p:nvSpPr>
        <p:spPr>
          <a:xfrm flipH="1">
            <a:off x="9144955" y="1298804"/>
            <a:ext cx="49429" cy="5320914"/>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algn="l"/>
            <a:endParaRPr lang="en-GB" sz="1125">
              <a:solidFill>
                <a:schemeClr val="bg1"/>
              </a:solidFill>
            </a:endParaRPr>
          </a:p>
        </p:txBody>
      </p:sp>
    </p:spTree>
    <p:extLst>
      <p:ext uri="{BB962C8B-B14F-4D97-AF65-F5344CB8AC3E}">
        <p14:creationId xmlns:p14="http://schemas.microsoft.com/office/powerpoint/2010/main" val="2530651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6A72EF93-15FC-44D3-BE2C-F699252AB864}"/>
              </a:ext>
            </a:extLst>
          </p:cNvPr>
          <p:cNvSpPr>
            <a:spLocks noGrp="1"/>
          </p:cNvSpPr>
          <p:nvPr>
            <p:ph type="title"/>
          </p:nvPr>
        </p:nvSpPr>
        <p:spPr bwMode="gray">
          <a:xfrm>
            <a:off x="424800" y="543600"/>
            <a:ext cx="11376024" cy="468000"/>
          </a:xfrm>
        </p:spPr>
        <p:txBody>
          <a:bodyPr/>
          <a:lstStyle/>
          <a:p>
            <a:r>
              <a:rPr lang="en-GB" sz="2800" dirty="0"/>
              <a:t>Appendix 3 - Risk Assessment (industry specific)</a:t>
            </a:r>
          </a:p>
        </p:txBody>
      </p:sp>
      <p:grpSp>
        <p:nvGrpSpPr>
          <p:cNvPr id="2" name="Group 1">
            <a:extLst>
              <a:ext uri="{FF2B5EF4-FFF2-40B4-BE49-F238E27FC236}">
                <a16:creationId xmlns:a16="http://schemas.microsoft.com/office/drawing/2014/main" id="{40AF1883-F542-9AFB-A7F9-355557632E66}"/>
              </a:ext>
            </a:extLst>
          </p:cNvPr>
          <p:cNvGrpSpPr/>
          <p:nvPr/>
        </p:nvGrpSpPr>
        <p:grpSpPr>
          <a:xfrm>
            <a:off x="336558" y="1984250"/>
            <a:ext cx="1723532" cy="3611138"/>
            <a:chOff x="403060" y="1792558"/>
            <a:chExt cx="1723532" cy="3611138"/>
          </a:xfrm>
        </p:grpSpPr>
        <p:sp>
          <p:nvSpPr>
            <p:cNvPr id="3" name="Rectangle 2">
              <a:extLst>
                <a:ext uri="{FF2B5EF4-FFF2-40B4-BE49-F238E27FC236}">
                  <a16:creationId xmlns:a16="http://schemas.microsoft.com/office/drawing/2014/main" id="{749F42BD-A5DB-B75F-9BC2-EB0DE970F902}"/>
                </a:ext>
              </a:extLst>
            </p:cNvPr>
            <p:cNvSpPr>
              <a:spLocks/>
            </p:cNvSpPr>
            <p:nvPr/>
          </p:nvSpPr>
          <p:spPr>
            <a:xfrm>
              <a:off x="403060" y="1792558"/>
              <a:ext cx="1723532" cy="36111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endParaRPr lang="en-US" sz="1000" dirty="0">
                <a:solidFill>
                  <a:schemeClr val="tx1"/>
                </a:solidFill>
              </a:endParaRPr>
            </a:p>
          </p:txBody>
        </p:sp>
        <p:sp>
          <p:nvSpPr>
            <p:cNvPr id="4" name="Rectangle 3">
              <a:extLst>
                <a:ext uri="{FF2B5EF4-FFF2-40B4-BE49-F238E27FC236}">
                  <a16:creationId xmlns:a16="http://schemas.microsoft.com/office/drawing/2014/main" id="{E2EB56A5-C50D-D572-3A3E-C636F79E4FCC}"/>
                </a:ext>
              </a:extLst>
            </p:cNvPr>
            <p:cNvSpPr/>
            <p:nvPr/>
          </p:nvSpPr>
          <p:spPr>
            <a:xfrm>
              <a:off x="536545" y="1854959"/>
              <a:ext cx="1456562" cy="3486336"/>
            </a:xfrm>
            <a:prstGeom prst="rect">
              <a:avLst/>
            </a:prstGeom>
            <a:ln>
              <a:noFill/>
            </a:ln>
          </p:spPr>
          <p:txBody>
            <a:bodyPr vert="horz" lIns="0" tIns="0" rIns="0" bIns="0" rtlCol="0" anchor="t" anchorCtr="0">
              <a:noAutofit/>
            </a:bodyPr>
            <a:lstStyle/>
            <a:p>
              <a:pPr marL="0" lvl="2">
                <a:spcAft>
                  <a:spcPts val="600"/>
                </a:spcAft>
                <a:buClr>
                  <a:schemeClr val="tx2"/>
                </a:buClr>
              </a:pPr>
              <a:r>
                <a:rPr lang="en-GB" sz="1000" dirty="0"/>
                <a:t>Using the top Risks from the 2024/2025 Risk Evaluation Register, we have set out the extent to which these will be considered by the Assurance Conclusion over CVA MOA and Central Systems. We have outlined five risks with the highest impact banding, but have also considered RER and other appropriate risks in completion.</a:t>
              </a:r>
            </a:p>
            <a:p>
              <a:pPr marL="0" lvl="2">
                <a:spcAft>
                  <a:spcPts val="600"/>
                </a:spcAft>
                <a:buClr>
                  <a:schemeClr val="tx2"/>
                </a:buClr>
              </a:pPr>
              <a:endParaRPr lang="en-GB" sz="1000" b="1" dirty="0"/>
            </a:p>
            <a:p>
              <a:pPr marL="0" lvl="2">
                <a:spcAft>
                  <a:spcPts val="600"/>
                </a:spcAft>
                <a:buClr>
                  <a:schemeClr val="tx2"/>
                </a:buClr>
              </a:pPr>
              <a:r>
                <a:rPr lang="en-GB" sz="1000" b="1" dirty="0">
                  <a:solidFill>
                    <a:srgbClr val="E8308A"/>
                  </a:solidFill>
                </a:rPr>
                <a:t>Table on the right shows the CVA market and Central Systems risks ordered by impact band. </a:t>
              </a:r>
            </a:p>
            <a:p>
              <a:pPr marL="0" lvl="2">
                <a:spcAft>
                  <a:spcPts val="600"/>
                </a:spcAft>
                <a:buClr>
                  <a:schemeClr val="tx2"/>
                </a:buClr>
              </a:pPr>
              <a:endParaRPr lang="en-GB" sz="1000" b="1" dirty="0"/>
            </a:p>
            <a:p>
              <a:pPr marL="0" lvl="2">
                <a:spcAft>
                  <a:spcPts val="600"/>
                </a:spcAft>
                <a:buClr>
                  <a:schemeClr val="tx2"/>
                </a:buClr>
              </a:pPr>
              <a:endParaRPr lang="en-GB" sz="1000" b="1" dirty="0"/>
            </a:p>
          </p:txBody>
        </p:sp>
      </p:grpSp>
      <p:graphicFrame>
        <p:nvGraphicFramePr>
          <p:cNvPr id="5" name="Table 4">
            <a:extLst>
              <a:ext uri="{FF2B5EF4-FFF2-40B4-BE49-F238E27FC236}">
                <a16:creationId xmlns:a16="http://schemas.microsoft.com/office/drawing/2014/main" id="{6BDD5897-74C9-1930-BACC-21746D8C1F11}"/>
              </a:ext>
            </a:extLst>
          </p:cNvPr>
          <p:cNvGraphicFramePr>
            <a:graphicFrameLocks noGrp="1"/>
          </p:cNvGraphicFramePr>
          <p:nvPr>
            <p:extLst>
              <p:ext uri="{D42A27DB-BD31-4B8C-83A1-F6EECF244321}">
                <p14:modId xmlns:p14="http://schemas.microsoft.com/office/powerpoint/2010/main" val="575812319"/>
              </p:ext>
            </p:extLst>
          </p:nvPr>
        </p:nvGraphicFramePr>
        <p:xfrm>
          <a:off x="2562166" y="1830844"/>
          <a:ext cx="8496001" cy="4042243"/>
        </p:xfrm>
        <a:graphic>
          <a:graphicData uri="http://schemas.openxmlformats.org/drawingml/2006/table">
            <a:tbl>
              <a:tblPr>
                <a:tableStyleId>{10A1B5D5-9B99-4C35-A422-299274C87663}</a:tableStyleId>
              </a:tblPr>
              <a:tblGrid>
                <a:gridCol w="1006251">
                  <a:extLst>
                    <a:ext uri="{9D8B030D-6E8A-4147-A177-3AD203B41FA5}">
                      <a16:colId xmlns:a16="http://schemas.microsoft.com/office/drawing/2014/main" val="1585635470"/>
                    </a:ext>
                  </a:extLst>
                </a:gridCol>
                <a:gridCol w="4764288">
                  <a:extLst>
                    <a:ext uri="{9D8B030D-6E8A-4147-A177-3AD203B41FA5}">
                      <a16:colId xmlns:a16="http://schemas.microsoft.com/office/drawing/2014/main" val="3752472814"/>
                    </a:ext>
                  </a:extLst>
                </a:gridCol>
                <a:gridCol w="2725462">
                  <a:extLst>
                    <a:ext uri="{9D8B030D-6E8A-4147-A177-3AD203B41FA5}">
                      <a16:colId xmlns:a16="http://schemas.microsoft.com/office/drawing/2014/main" val="1851174224"/>
                    </a:ext>
                  </a:extLst>
                </a:gridCol>
              </a:tblGrid>
              <a:tr h="489600">
                <a:tc>
                  <a:txBody>
                    <a:bodyPr/>
                    <a:lstStyle/>
                    <a:p>
                      <a:pPr algn="ctr" fontAlgn="t"/>
                      <a:r>
                        <a:rPr lang="en-GB" sz="1000" b="1" u="none" strike="noStrike" dirty="0">
                          <a:solidFill>
                            <a:schemeClr val="bg1"/>
                          </a:solidFill>
                          <a:effectLst/>
                        </a:rPr>
                        <a:t>Industry </a:t>
                      </a:r>
                      <a:r>
                        <a:rPr lang="en-GB" sz="1000" b="1" u="none" strike="noStrike" kern="1200" dirty="0">
                          <a:solidFill>
                            <a:schemeClr val="bg1"/>
                          </a:solidFill>
                          <a:effectLst/>
                          <a:latin typeface="+mn-lt"/>
                          <a:ea typeface="+mn-ea"/>
                          <a:cs typeface="+mn-cs"/>
                        </a:rPr>
                        <a:t>Risk</a:t>
                      </a:r>
                      <a:r>
                        <a:rPr lang="en-GB" sz="1000" b="1" u="none" strike="noStrike" dirty="0">
                          <a:solidFill>
                            <a:schemeClr val="bg1"/>
                          </a:solidFill>
                          <a:effectLst/>
                        </a:rPr>
                        <a:t> Reference</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Industry Risk Description</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BSC Parties Impacted</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extLst>
                  <a:ext uri="{0D108BD9-81ED-4DB2-BD59-A6C34878D82A}">
                    <a16:rowId xmlns:a16="http://schemas.microsoft.com/office/drawing/2014/main" val="1669505975"/>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019</a:t>
                      </a:r>
                    </a:p>
                  </a:txBody>
                  <a:tcPr marL="5443" marR="5443" marT="5443" marB="0" anchor="ctr"/>
                </a:tc>
                <a:tc>
                  <a:txBody>
                    <a:bodyPr/>
                    <a:lstStyle/>
                    <a:p>
                      <a:pPr algn="l" fontAlgn="b"/>
                      <a:r>
                        <a:rPr lang="en-GB" sz="1000" b="0" i="0" u="none" strike="noStrike" dirty="0">
                          <a:solidFill>
                            <a:srgbClr val="000000"/>
                          </a:solidFill>
                          <a:effectLst/>
                          <a:latin typeface="+mn-lt"/>
                        </a:rPr>
                        <a:t>A Volume Allocation Unit is registered incorrectly or not at all, such that the CDCA does not collect any or the relevant data</a:t>
                      </a:r>
                    </a:p>
                  </a:txBody>
                  <a:tcPr marL="5443" marR="5443" marT="5443" marB="0" anchor="ctr"/>
                </a:tc>
                <a:tc>
                  <a:txBody>
                    <a:bodyPr/>
                    <a:lstStyle/>
                    <a:p>
                      <a:pPr algn="l" fontAlgn="b"/>
                      <a:r>
                        <a:rPr lang="en-GB" sz="1000" b="0" i="0" u="none" strike="noStrike" dirty="0">
                          <a:solidFill>
                            <a:srgbClr val="000000"/>
                          </a:solidFill>
                          <a:effectLst/>
                          <a:latin typeface="+mn-lt"/>
                        </a:rPr>
                        <a:t>Registrant,</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Licensed Distribution System Operator,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CVA Meter Operator Agent   </a:t>
                      </a:r>
                    </a:p>
                  </a:txBody>
                  <a:tcPr marL="5443" marR="5443" marT="5443" marB="0" anchor="ctr"/>
                </a:tc>
                <a:extLst>
                  <a:ext uri="{0D108BD9-81ED-4DB2-BD59-A6C34878D82A}">
                    <a16:rowId xmlns:a16="http://schemas.microsoft.com/office/drawing/2014/main" val="1880811650"/>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020</a:t>
                      </a:r>
                    </a:p>
                  </a:txBody>
                  <a:tcPr marL="5443" marR="5443" marT="5443" marB="0" anchor="ctr"/>
                </a:tc>
                <a:tc>
                  <a:txBody>
                    <a:bodyPr/>
                    <a:lstStyle/>
                    <a:p>
                      <a:pPr algn="l" fontAlgn="b"/>
                      <a:r>
                        <a:rPr lang="en-GB" sz="1000" b="0" i="0" u="none" strike="noStrike" dirty="0">
                          <a:solidFill>
                            <a:srgbClr val="000000"/>
                          </a:solidFill>
                          <a:effectLst/>
                          <a:latin typeface="+mn-lt"/>
                        </a:rPr>
                        <a:t>CVA Metering Equipment is installed,  programmed or maintained incorrectly including where Commissioning is performed incorrectly or not at all</a:t>
                      </a:r>
                    </a:p>
                  </a:txBody>
                  <a:tcPr marL="5443" marR="5443" marT="5443" marB="0" anchor="ctr"/>
                </a:tc>
                <a:tc>
                  <a:txBody>
                    <a:bodyPr/>
                    <a:lstStyle/>
                    <a:p>
                      <a:pPr algn="l" fontAlgn="b"/>
                      <a:r>
                        <a:rPr lang="en-GB" sz="1000" b="0" i="0" u="none" strike="noStrike" dirty="0">
                          <a:solidFill>
                            <a:srgbClr val="000000"/>
                          </a:solidFill>
                          <a:effectLst/>
                          <a:latin typeface="+mn-lt"/>
                        </a:rPr>
                        <a:t>Licensed Distribution System Operator,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CVA Meter Operator Agent,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Non-Performance Assurance Parties   </a:t>
                      </a:r>
                    </a:p>
                  </a:txBody>
                  <a:tcPr marL="5443" marR="5443" marT="5443" marB="0" anchor="ctr"/>
                </a:tc>
                <a:extLst>
                  <a:ext uri="{0D108BD9-81ED-4DB2-BD59-A6C34878D82A}">
                    <a16:rowId xmlns:a16="http://schemas.microsoft.com/office/drawing/2014/main" val="2990518098"/>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021</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CVA Metered Data is not retrieved, or processed correctly, or at all, by the CDCA</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CVA Meter Operator Agent,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3099518005"/>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022</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Changes to CVA Metering Equipment are not notified to CDCA</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236545474"/>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023</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A fault with CVA Metering Equipment is not resolved, such that Metered Data is recorded incorrectly or cannot be retrieved</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Registrant</a:t>
                      </a:r>
                    </a:p>
                  </a:txBody>
                  <a:tcPr marL="5443" marR="5443" marT="5443" marB="0" anchor="ctr"/>
                </a:tc>
                <a:extLst>
                  <a:ext uri="{0D108BD9-81ED-4DB2-BD59-A6C34878D82A}">
                    <a16:rowId xmlns:a16="http://schemas.microsoft.com/office/drawing/2014/main" val="439240749"/>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024</a:t>
                      </a:r>
                    </a:p>
                  </a:txBody>
                  <a:tcPr marL="5443" marR="5443" marT="5443" marB="0" anchor="ctr"/>
                </a:tc>
                <a:tc>
                  <a:txBody>
                    <a:bodyPr/>
                    <a:lstStyle/>
                    <a:p>
                      <a:pPr algn="l" fontAlgn="b"/>
                      <a:r>
                        <a:rPr lang="en-GB" sz="1000" b="0" i="0" u="none" strike="noStrike" dirty="0">
                          <a:solidFill>
                            <a:srgbClr val="000000"/>
                          </a:solidFill>
                          <a:effectLst/>
                          <a:latin typeface="+mn-lt"/>
                        </a:rPr>
                        <a:t>CVA reference data is not created or transferred correctly, or at all</a:t>
                      </a:r>
                    </a:p>
                  </a:txBody>
                  <a:tcPr marL="5443" marR="5443" marT="5443" marB="0" anchor="ctr"/>
                </a:tc>
                <a:tc>
                  <a:txBody>
                    <a:bodyPr/>
                    <a:lstStyle/>
                    <a:p>
                      <a:pPr algn="l" fontAlgn="b"/>
                      <a:r>
                        <a:rPr lang="en-GB" sz="1000" b="0" i="0" u="none" strike="noStrike" dirty="0">
                          <a:solidFill>
                            <a:srgbClr val="000000"/>
                          </a:solidFill>
                          <a:effectLst/>
                          <a:latin typeface="+mn-lt"/>
                        </a:rPr>
                        <a:t>Registrant,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Licensed Distribution System Operator,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Non-Performance Assurance Parties   </a:t>
                      </a:r>
                    </a:p>
                  </a:txBody>
                  <a:tcPr marL="5443" marR="5443" marT="5443" marB="0" anchor="ctr"/>
                </a:tc>
                <a:extLst>
                  <a:ext uri="{0D108BD9-81ED-4DB2-BD59-A6C34878D82A}">
                    <a16:rowId xmlns:a16="http://schemas.microsoft.com/office/drawing/2014/main" val="147364427"/>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026</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Aggregation Rules in CDCA are incorrect such that CVA Metered Data is not </a:t>
                      </a:r>
                    </a:p>
                    <a:p>
                      <a:pPr marL="0" algn="l" defTabSz="914376" rtl="0" eaLnBrk="1" fontAlgn="b" latinLnBrk="0" hangingPunct="1"/>
                      <a:r>
                        <a:rPr lang="en-GB" sz="1000" u="none" strike="noStrike" kern="1200" dirty="0">
                          <a:solidFill>
                            <a:schemeClr val="dk1"/>
                          </a:solidFill>
                          <a:effectLst/>
                          <a:latin typeface="+mn-lt"/>
                          <a:ea typeface="+mn-ea"/>
                          <a:cs typeface="+mn-cs"/>
                        </a:rPr>
                        <a:t>correctly aggregated and the energy volumes required for Settlement are incorrect </a:t>
                      </a:r>
                    </a:p>
                    <a:p>
                      <a:pPr marL="0" algn="l" defTabSz="914376" rtl="0" eaLnBrk="1" fontAlgn="b" latinLnBrk="0" hangingPunct="1"/>
                      <a:r>
                        <a:rPr lang="en-GB" sz="1000" u="none" strike="noStrike" kern="1200" dirty="0">
                          <a:solidFill>
                            <a:schemeClr val="dk1"/>
                          </a:solidFill>
                          <a:effectLst/>
                          <a:latin typeface="+mn-lt"/>
                          <a:ea typeface="+mn-ea"/>
                          <a:cs typeface="+mn-cs"/>
                        </a:rPr>
                        <a:t>or missing</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p>
                  </a:txBody>
                  <a:tcPr marL="5443" marR="5443" marT="5443" marB="0" anchor="ctr"/>
                </a:tc>
                <a:extLst>
                  <a:ext uri="{0D108BD9-81ED-4DB2-BD59-A6C34878D82A}">
                    <a16:rowId xmlns:a16="http://schemas.microsoft.com/office/drawing/2014/main" val="3581175093"/>
                  </a:ext>
                </a:extLst>
              </a:tr>
            </a:tbl>
          </a:graphicData>
        </a:graphic>
      </p:graphicFrame>
    </p:spTree>
    <p:extLst>
      <p:ext uri="{BB962C8B-B14F-4D97-AF65-F5344CB8AC3E}">
        <p14:creationId xmlns:p14="http://schemas.microsoft.com/office/powerpoint/2010/main" val="3271386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6A72EF93-15FC-44D3-BE2C-F699252AB864}"/>
              </a:ext>
            </a:extLst>
          </p:cNvPr>
          <p:cNvSpPr>
            <a:spLocks noGrp="1"/>
          </p:cNvSpPr>
          <p:nvPr>
            <p:ph type="title"/>
          </p:nvPr>
        </p:nvSpPr>
        <p:spPr bwMode="gray">
          <a:xfrm>
            <a:off x="424800" y="543600"/>
            <a:ext cx="11376024" cy="468000"/>
          </a:xfrm>
        </p:spPr>
        <p:txBody>
          <a:bodyPr/>
          <a:lstStyle/>
          <a:p>
            <a:r>
              <a:rPr lang="en-GB" sz="2800" dirty="0"/>
              <a:t>Appendix 3 - Risk Assessment (industry specific) (cont.)</a:t>
            </a:r>
          </a:p>
        </p:txBody>
      </p:sp>
      <p:grpSp>
        <p:nvGrpSpPr>
          <p:cNvPr id="3" name="Group 2">
            <a:extLst>
              <a:ext uri="{FF2B5EF4-FFF2-40B4-BE49-F238E27FC236}">
                <a16:creationId xmlns:a16="http://schemas.microsoft.com/office/drawing/2014/main" id="{5FA74B83-D187-940B-D40A-C1763B968C26}"/>
              </a:ext>
            </a:extLst>
          </p:cNvPr>
          <p:cNvGrpSpPr/>
          <p:nvPr/>
        </p:nvGrpSpPr>
        <p:grpSpPr>
          <a:xfrm>
            <a:off x="336558" y="1984250"/>
            <a:ext cx="1723532" cy="3611138"/>
            <a:chOff x="403060" y="1792558"/>
            <a:chExt cx="1723532" cy="3611138"/>
          </a:xfrm>
        </p:grpSpPr>
        <p:sp>
          <p:nvSpPr>
            <p:cNvPr id="7" name="Rectangle 6">
              <a:extLst>
                <a:ext uri="{FF2B5EF4-FFF2-40B4-BE49-F238E27FC236}">
                  <a16:creationId xmlns:a16="http://schemas.microsoft.com/office/drawing/2014/main" id="{4F9C99D1-D53C-441D-B15A-B30F781E23E4}"/>
                </a:ext>
              </a:extLst>
            </p:cNvPr>
            <p:cNvSpPr>
              <a:spLocks/>
            </p:cNvSpPr>
            <p:nvPr/>
          </p:nvSpPr>
          <p:spPr>
            <a:xfrm>
              <a:off x="403060" y="1792558"/>
              <a:ext cx="1723532" cy="36111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endParaRPr lang="en-US" sz="1000" dirty="0">
                <a:solidFill>
                  <a:schemeClr val="tx1"/>
                </a:solidFill>
              </a:endParaRPr>
            </a:p>
          </p:txBody>
        </p:sp>
        <p:sp>
          <p:nvSpPr>
            <p:cNvPr id="11" name="Rectangle 10">
              <a:extLst>
                <a:ext uri="{FF2B5EF4-FFF2-40B4-BE49-F238E27FC236}">
                  <a16:creationId xmlns:a16="http://schemas.microsoft.com/office/drawing/2014/main" id="{4BFD5113-9779-4293-94DC-381C72664A53}"/>
                </a:ext>
              </a:extLst>
            </p:cNvPr>
            <p:cNvSpPr/>
            <p:nvPr/>
          </p:nvSpPr>
          <p:spPr>
            <a:xfrm>
              <a:off x="536545" y="1854959"/>
              <a:ext cx="1456562" cy="3486336"/>
            </a:xfrm>
            <a:prstGeom prst="rect">
              <a:avLst/>
            </a:prstGeom>
            <a:ln>
              <a:noFill/>
            </a:ln>
          </p:spPr>
          <p:txBody>
            <a:bodyPr vert="horz" lIns="0" tIns="0" rIns="0" bIns="0" rtlCol="0" anchor="t" anchorCtr="0">
              <a:noAutofit/>
            </a:bodyPr>
            <a:lstStyle/>
            <a:p>
              <a:pPr marL="0" lvl="2">
                <a:spcAft>
                  <a:spcPts val="600"/>
                </a:spcAft>
                <a:buClr>
                  <a:schemeClr val="tx2"/>
                </a:buClr>
              </a:pPr>
              <a:r>
                <a:rPr lang="en-GB" sz="1000" dirty="0"/>
                <a:t>Using the top Risks from the 2024/2025 Risk Evaluation Register, we have set out the extent to which these will be considered by the Assurance Conclusion over CVA MOA and Central Systems. We have outlined five risks with the highest impact banding, but have also considered RER and other appropriate risks in completion.</a:t>
              </a:r>
            </a:p>
            <a:p>
              <a:pPr marL="0" lvl="2">
                <a:spcAft>
                  <a:spcPts val="600"/>
                </a:spcAft>
                <a:buClr>
                  <a:schemeClr val="tx2"/>
                </a:buClr>
              </a:pPr>
              <a:endParaRPr lang="en-GB" sz="1000" b="1" dirty="0"/>
            </a:p>
            <a:p>
              <a:pPr marL="0" lvl="2">
                <a:spcAft>
                  <a:spcPts val="600"/>
                </a:spcAft>
                <a:buClr>
                  <a:schemeClr val="tx2"/>
                </a:buClr>
              </a:pPr>
              <a:r>
                <a:rPr lang="en-GB" sz="1000" b="1" dirty="0">
                  <a:solidFill>
                    <a:srgbClr val="E8308A"/>
                  </a:solidFill>
                </a:rPr>
                <a:t>Table on the right shows the CVA market and Central Systems risks ordered by impact band. </a:t>
              </a:r>
            </a:p>
            <a:p>
              <a:pPr marL="0" lvl="2">
                <a:spcAft>
                  <a:spcPts val="600"/>
                </a:spcAft>
                <a:buClr>
                  <a:schemeClr val="tx2"/>
                </a:buClr>
              </a:pPr>
              <a:endParaRPr lang="en-GB" sz="1000" b="1" dirty="0"/>
            </a:p>
            <a:p>
              <a:pPr marL="0" lvl="2">
                <a:spcAft>
                  <a:spcPts val="600"/>
                </a:spcAft>
                <a:buClr>
                  <a:schemeClr val="tx2"/>
                </a:buClr>
              </a:pPr>
              <a:endParaRPr lang="en-GB" sz="1000" b="1" dirty="0"/>
            </a:p>
          </p:txBody>
        </p:sp>
      </p:grpSp>
      <p:graphicFrame>
        <p:nvGraphicFramePr>
          <p:cNvPr id="2" name="Table 1">
            <a:extLst>
              <a:ext uri="{FF2B5EF4-FFF2-40B4-BE49-F238E27FC236}">
                <a16:creationId xmlns:a16="http://schemas.microsoft.com/office/drawing/2014/main" id="{F5C811F6-CE97-4967-852C-DDDF32BB5EFC}"/>
              </a:ext>
            </a:extLst>
          </p:cNvPr>
          <p:cNvGraphicFramePr>
            <a:graphicFrameLocks noGrp="1"/>
          </p:cNvGraphicFramePr>
          <p:nvPr>
            <p:extLst>
              <p:ext uri="{D42A27DB-BD31-4B8C-83A1-F6EECF244321}">
                <p14:modId xmlns:p14="http://schemas.microsoft.com/office/powerpoint/2010/main" val="1179338033"/>
              </p:ext>
            </p:extLst>
          </p:nvPr>
        </p:nvGraphicFramePr>
        <p:xfrm>
          <a:off x="2562166" y="1830844"/>
          <a:ext cx="8501210" cy="3917952"/>
        </p:xfrm>
        <a:graphic>
          <a:graphicData uri="http://schemas.openxmlformats.org/drawingml/2006/table">
            <a:tbl>
              <a:tblPr>
                <a:tableStyleId>{10A1B5D5-9B99-4C35-A422-299274C87663}</a:tableStyleId>
              </a:tblPr>
              <a:tblGrid>
                <a:gridCol w="1006868">
                  <a:extLst>
                    <a:ext uri="{9D8B030D-6E8A-4147-A177-3AD203B41FA5}">
                      <a16:colId xmlns:a16="http://schemas.microsoft.com/office/drawing/2014/main" val="1585635470"/>
                    </a:ext>
                  </a:extLst>
                </a:gridCol>
                <a:gridCol w="4767209">
                  <a:extLst>
                    <a:ext uri="{9D8B030D-6E8A-4147-A177-3AD203B41FA5}">
                      <a16:colId xmlns:a16="http://schemas.microsoft.com/office/drawing/2014/main" val="3752472814"/>
                    </a:ext>
                  </a:extLst>
                </a:gridCol>
                <a:gridCol w="2727133">
                  <a:extLst>
                    <a:ext uri="{9D8B030D-6E8A-4147-A177-3AD203B41FA5}">
                      <a16:colId xmlns:a16="http://schemas.microsoft.com/office/drawing/2014/main" val="1851174224"/>
                    </a:ext>
                  </a:extLst>
                </a:gridCol>
              </a:tblGrid>
              <a:tr h="489744">
                <a:tc>
                  <a:txBody>
                    <a:bodyPr/>
                    <a:lstStyle/>
                    <a:p>
                      <a:pPr algn="ctr" fontAlgn="t"/>
                      <a:r>
                        <a:rPr lang="en-GB" sz="1000" b="1" u="none" strike="noStrike" dirty="0">
                          <a:solidFill>
                            <a:schemeClr val="bg1"/>
                          </a:solidFill>
                          <a:effectLst/>
                        </a:rPr>
                        <a:t>Industry </a:t>
                      </a:r>
                      <a:r>
                        <a:rPr lang="en-GB" sz="1000" b="1" u="none" strike="noStrike" kern="1200" dirty="0">
                          <a:solidFill>
                            <a:schemeClr val="bg1"/>
                          </a:solidFill>
                          <a:effectLst/>
                          <a:latin typeface="+mn-lt"/>
                          <a:ea typeface="+mn-ea"/>
                          <a:cs typeface="+mn-cs"/>
                        </a:rPr>
                        <a:t>Risk</a:t>
                      </a:r>
                      <a:r>
                        <a:rPr lang="en-GB" sz="1000" b="1" u="none" strike="noStrike" dirty="0">
                          <a:solidFill>
                            <a:schemeClr val="bg1"/>
                          </a:solidFill>
                          <a:effectLst/>
                        </a:rPr>
                        <a:t> Reference</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Industry Risk Description</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BSC Parties Impacted</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extLst>
                  <a:ext uri="{0D108BD9-81ED-4DB2-BD59-A6C34878D82A}">
                    <a16:rowId xmlns:a16="http://schemas.microsoft.com/office/drawing/2014/main" val="1669505975"/>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028</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NETSO does not submit or submits incorrect Settlement data</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Non-Performance Assurance Parties</a:t>
                      </a:r>
                    </a:p>
                  </a:txBody>
                  <a:tcPr marL="5443" marR="5443" marT="5443" marB="0" anchor="ctr"/>
                </a:tc>
                <a:extLst>
                  <a:ext uri="{0D108BD9-81ED-4DB2-BD59-A6C34878D82A}">
                    <a16:rowId xmlns:a16="http://schemas.microsoft.com/office/drawing/2014/main" val="1880811650"/>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029</a:t>
                      </a:r>
                    </a:p>
                  </a:txBody>
                  <a:tcPr marL="5443" marR="5443" marT="5443" marB="0" anchor="ctr"/>
                </a:tc>
                <a:tc>
                  <a:txBody>
                    <a:bodyPr/>
                    <a:lstStyle/>
                    <a:p>
                      <a:pPr algn="l" fontAlgn="b"/>
                      <a:r>
                        <a:rPr lang="en-GB" sz="1000" b="0" i="0" u="none" strike="noStrike" dirty="0">
                          <a:solidFill>
                            <a:srgbClr val="000000"/>
                          </a:solidFill>
                          <a:effectLst/>
                          <a:latin typeface="+mn-lt"/>
                        </a:rPr>
                        <a:t>The SAA's calculations and processing are incorrect or use incorrect data</a:t>
                      </a:r>
                    </a:p>
                  </a:txBody>
                  <a:tcPr marL="5443" marR="5443" marT="5443" marB="0" anchor="ctr"/>
                </a:tc>
                <a:tc>
                  <a:txBody>
                    <a:bodyPr/>
                    <a:lstStyle/>
                    <a:p>
                      <a:pPr algn="l" fontAlgn="b"/>
                      <a:r>
                        <a:rPr lang="en-GB" sz="1000" b="0" i="0" u="none" strike="noStrike" dirty="0">
                          <a:solidFill>
                            <a:srgbClr val="000000"/>
                          </a:solidFill>
                          <a:effectLst/>
                          <a:latin typeface="+mn-lt"/>
                        </a:rPr>
                        <a:t>Non-Performance Assurance Parties</a:t>
                      </a:r>
                    </a:p>
                  </a:txBody>
                  <a:tcPr marL="5443" marR="5443" marT="5443" marB="0" anchor="ctr"/>
                </a:tc>
                <a:extLst>
                  <a:ext uri="{0D108BD9-81ED-4DB2-BD59-A6C34878D82A}">
                    <a16:rowId xmlns:a16="http://schemas.microsoft.com/office/drawing/2014/main" val="2990518098"/>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030</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The ECVAA does not carry out processes correctly, such that output files are inaccurate</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Non-Performance Assurance Parties</a:t>
                      </a:r>
                    </a:p>
                  </a:txBody>
                  <a:tcPr marL="5443" marR="5443" marT="5443" marB="0" anchor="ctr"/>
                </a:tc>
                <a:extLst>
                  <a:ext uri="{0D108BD9-81ED-4DB2-BD59-A6C34878D82A}">
                    <a16:rowId xmlns:a16="http://schemas.microsoft.com/office/drawing/2014/main" val="3099518005"/>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031</a:t>
                      </a:r>
                    </a:p>
                  </a:txBody>
                  <a:tcPr marL="5443" marR="5443" marT="5443" marB="0" anchor="ctr"/>
                </a:tc>
                <a:tc>
                  <a:txBody>
                    <a:bodyPr/>
                    <a:lstStyle/>
                    <a:p>
                      <a:pPr algn="l" fontAlgn="b"/>
                      <a:r>
                        <a:rPr lang="en-GB" sz="1000" b="0" i="0" u="none" strike="noStrike" dirty="0">
                          <a:solidFill>
                            <a:srgbClr val="000000"/>
                          </a:solidFill>
                          <a:effectLst/>
                          <a:latin typeface="+mn-lt"/>
                        </a:rPr>
                        <a:t>The FAA does not accurately process Trading Charges or calculate ad-hoc charges correctly, such that Advice Notes are incorrect</a:t>
                      </a:r>
                    </a:p>
                  </a:txBody>
                  <a:tcPr marL="5443" marR="5443" marT="5443" marB="0" anchor="ctr"/>
                </a:tc>
                <a:tc>
                  <a:txBody>
                    <a:bodyPr/>
                    <a:lstStyle/>
                    <a:p>
                      <a:pPr algn="l" fontAlgn="b"/>
                      <a:r>
                        <a:rPr lang="en-GB" sz="1000" b="0" i="0" u="none" strike="noStrike" dirty="0">
                          <a:solidFill>
                            <a:srgbClr val="000000"/>
                          </a:solidFill>
                          <a:effectLst/>
                          <a:latin typeface="+mn-lt"/>
                        </a:rPr>
                        <a:t>Non-Performance Assurance Parties</a:t>
                      </a:r>
                    </a:p>
                  </a:txBody>
                  <a:tcPr marL="5443" marR="5443" marT="5443" marB="0" anchor="ctr"/>
                </a:tc>
                <a:extLst>
                  <a:ext uri="{0D108BD9-81ED-4DB2-BD59-A6C34878D82A}">
                    <a16:rowId xmlns:a16="http://schemas.microsoft.com/office/drawing/2014/main" val="236545474"/>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032</a:t>
                      </a:r>
                    </a:p>
                  </a:txBody>
                  <a:tcPr marL="5443" marR="5443" marT="5443" marB="0" anchor="ctr"/>
                </a:tc>
                <a:tc>
                  <a:txBody>
                    <a:bodyPr/>
                    <a:lstStyle/>
                    <a:p>
                      <a:pPr algn="l" fontAlgn="b"/>
                      <a:r>
                        <a:rPr lang="en-GB" sz="1000" b="0" i="0" u="none" strike="noStrike" dirty="0">
                          <a:solidFill>
                            <a:srgbClr val="000000"/>
                          </a:solidFill>
                          <a:effectLst/>
                          <a:latin typeface="+mn-lt"/>
                        </a:rPr>
                        <a:t>Manual adjustments to CVA Metered Data are not completed correctly, or at all</a:t>
                      </a:r>
                    </a:p>
                  </a:txBody>
                  <a:tcPr marL="5443" marR="5443" marT="5443" marB="0" anchor="ctr"/>
                </a:tc>
                <a:tc>
                  <a:txBody>
                    <a:bodyPr/>
                    <a:lstStyle/>
                    <a:p>
                      <a:pPr algn="l" fontAlgn="b"/>
                      <a:r>
                        <a:rPr lang="en-GB" sz="1000" b="0" i="0" u="none" strike="noStrike" dirty="0">
                          <a:solidFill>
                            <a:srgbClr val="000000"/>
                          </a:solidFill>
                          <a:effectLst/>
                          <a:latin typeface="+mn-lt"/>
                        </a:rPr>
                        <a:t>Registrant,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Non-Performance Assurance Parties</a:t>
                      </a:r>
                    </a:p>
                  </a:txBody>
                  <a:tcPr marL="5443" marR="5443" marT="5443" marB="0" anchor="ctr"/>
                </a:tc>
                <a:extLst>
                  <a:ext uri="{0D108BD9-81ED-4DB2-BD59-A6C34878D82A}">
                    <a16:rowId xmlns:a16="http://schemas.microsoft.com/office/drawing/2014/main" val="439240749"/>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033</a:t>
                      </a:r>
                    </a:p>
                  </a:txBody>
                  <a:tcPr marL="5443" marR="5443" marT="5443" marB="0" anchor="ctr"/>
                </a:tc>
                <a:tc>
                  <a:txBody>
                    <a:bodyPr/>
                    <a:lstStyle/>
                    <a:p>
                      <a:pPr algn="l" fontAlgn="b"/>
                      <a:r>
                        <a:rPr lang="en-GB" sz="1000" b="0" i="0" u="none" strike="noStrike">
                          <a:solidFill>
                            <a:srgbClr val="000000"/>
                          </a:solidFill>
                          <a:effectLst/>
                          <a:latin typeface="+mn-lt"/>
                        </a:rPr>
                        <a:t>An Interconnector Administrator does not submit, or submits inaccurate BM Unit Metered Volume data </a:t>
                      </a:r>
                    </a:p>
                  </a:txBody>
                  <a:tcPr marL="5443" marR="5443" marT="5443" marB="0" anchor="ctr"/>
                </a:tc>
                <a:tc>
                  <a:txBody>
                    <a:bodyPr/>
                    <a:lstStyle/>
                    <a:p>
                      <a:pPr algn="l" fontAlgn="b"/>
                      <a:r>
                        <a:rPr lang="en-GB" sz="1000" b="0" i="0" u="none" strike="noStrike" dirty="0">
                          <a:solidFill>
                            <a:srgbClr val="000000"/>
                          </a:solidFill>
                          <a:effectLst/>
                          <a:latin typeface="+mn-lt"/>
                        </a:rPr>
                        <a:t>Non-Performance Assurance Parties</a:t>
                      </a:r>
                    </a:p>
                  </a:txBody>
                  <a:tcPr marL="5443" marR="5443" marT="5443" marB="0" anchor="ctr"/>
                </a:tc>
                <a:extLst>
                  <a:ext uri="{0D108BD9-81ED-4DB2-BD59-A6C34878D82A}">
                    <a16:rowId xmlns:a16="http://schemas.microsoft.com/office/drawing/2014/main" val="147364427"/>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034</a:t>
                      </a:r>
                    </a:p>
                  </a:txBody>
                  <a:tcPr marL="5443" marR="5443" marT="5443" marB="0" anchor="ctr"/>
                </a:tc>
                <a:tc>
                  <a:txBody>
                    <a:bodyPr/>
                    <a:lstStyle/>
                    <a:p>
                      <a:pPr algn="l" fontAlgn="b"/>
                      <a:r>
                        <a:rPr lang="en-GB" sz="1000" b="0" i="0" u="none" strike="noStrike" dirty="0">
                          <a:solidFill>
                            <a:srgbClr val="000000"/>
                          </a:solidFill>
                          <a:effectLst/>
                          <a:latin typeface="+mn-lt"/>
                        </a:rPr>
                        <a:t>The SVAA does not process or transfer the correct data or does not use approved default data.</a:t>
                      </a:r>
                    </a:p>
                  </a:txBody>
                  <a:tcPr marL="5443" marR="5443" marT="5443" marB="0" anchor="ctr"/>
                </a:tc>
                <a:tc>
                  <a:txBody>
                    <a:bodyPr/>
                    <a:lstStyle/>
                    <a:p>
                      <a:pPr algn="l" fontAlgn="b"/>
                      <a:r>
                        <a:rPr lang="it-IT" sz="1000" b="0" i="0" u="none" strike="noStrike" dirty="0">
                          <a:solidFill>
                            <a:srgbClr val="000000"/>
                          </a:solidFill>
                          <a:effectLst/>
                          <a:latin typeface="+mn-lt"/>
                        </a:rPr>
                        <a:t>Data Aggregator,   </a:t>
                      </a:r>
                      <a:br>
                        <a:rPr lang="it-IT" sz="1000" b="0" i="0" u="none" strike="noStrike" dirty="0">
                          <a:solidFill>
                            <a:srgbClr val="000000"/>
                          </a:solidFill>
                          <a:effectLst/>
                          <a:latin typeface="+mn-lt"/>
                        </a:rPr>
                      </a:br>
                      <a:r>
                        <a:rPr lang="it-IT" sz="1000" b="0" i="0" u="none" strike="noStrike" dirty="0">
                          <a:solidFill>
                            <a:srgbClr val="000000"/>
                          </a:solidFill>
                          <a:effectLst/>
                          <a:latin typeface="+mn-lt"/>
                        </a:rPr>
                        <a:t>Non-Performance Assurance Parties   </a:t>
                      </a:r>
                    </a:p>
                  </a:txBody>
                  <a:tcPr marL="5443" marR="5443" marT="5443" marB="0" anchor="ctr"/>
                </a:tc>
                <a:extLst>
                  <a:ext uri="{0D108BD9-81ED-4DB2-BD59-A6C34878D82A}">
                    <a16:rowId xmlns:a16="http://schemas.microsoft.com/office/drawing/2014/main" val="3581175093"/>
                  </a:ext>
                </a:extLst>
              </a:tr>
            </a:tbl>
          </a:graphicData>
        </a:graphic>
      </p:graphicFrame>
    </p:spTree>
    <p:extLst>
      <p:ext uri="{BB962C8B-B14F-4D97-AF65-F5344CB8AC3E}">
        <p14:creationId xmlns:p14="http://schemas.microsoft.com/office/powerpoint/2010/main" val="3322379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804CF98F-7CD6-4D44-9ED7-D6BF64A8490E}"/>
              </a:ext>
            </a:extLst>
          </p:cNvPr>
          <p:cNvSpPr txBox="1">
            <a:spLocks noGrp="1"/>
          </p:cNvSpPr>
          <p:nvPr>
            <p:ph type="title"/>
          </p:nvPr>
        </p:nvSpPr>
        <p:spPr>
          <a:xfrm>
            <a:off x="424800" y="543600"/>
            <a:ext cx="10424899" cy="441828"/>
          </a:xfrm>
          <a:prstGeom prst="rect">
            <a:avLst/>
          </a:prstGeom>
        </p:spPr>
        <p:txBody>
          <a:bodyPr vert="horz" wrap="square" lIns="0" tIns="10835" rIns="0" bIns="0" rtlCol="0" anchor="t" anchorCtr="0">
            <a:spAutoFit/>
          </a:bodyPr>
          <a:lstStyle/>
          <a:p>
            <a:pPr marL="10319">
              <a:spcBef>
                <a:spcPts val="85"/>
              </a:spcBef>
            </a:pPr>
            <a:r>
              <a:rPr sz="2800" spc="61" dirty="0"/>
              <a:t>Appendix 4</a:t>
            </a:r>
            <a:r>
              <a:rPr sz="2800" dirty="0"/>
              <a:t> - </a:t>
            </a:r>
            <a:r>
              <a:rPr lang="en-GB" sz="2800" dirty="0"/>
              <a:t>BSC Audit Findings Rating Methodology</a:t>
            </a:r>
            <a:endParaRPr sz="2800" spc="61" dirty="0"/>
          </a:p>
        </p:txBody>
      </p:sp>
      <p:sp>
        <p:nvSpPr>
          <p:cNvPr id="5" name="object 8">
            <a:extLst>
              <a:ext uri="{FF2B5EF4-FFF2-40B4-BE49-F238E27FC236}">
                <a16:creationId xmlns:a16="http://schemas.microsoft.com/office/drawing/2014/main" id="{02518B4A-004C-4ADC-9DC8-388D356CDEFD}"/>
              </a:ext>
            </a:extLst>
          </p:cNvPr>
          <p:cNvSpPr txBox="1"/>
          <p:nvPr/>
        </p:nvSpPr>
        <p:spPr>
          <a:xfrm>
            <a:off x="10801358" y="1376085"/>
            <a:ext cx="124540" cy="134998"/>
          </a:xfrm>
          <a:prstGeom prst="rect">
            <a:avLst/>
          </a:prstGeom>
        </p:spPr>
        <p:txBody>
          <a:bodyPr vert="horz" wrap="square" lIns="0" tIns="9803" rIns="0" bIns="0" rtlCol="0">
            <a:spAutoFit/>
          </a:bodyPr>
          <a:lstStyle/>
          <a:p>
            <a:pPr marL="10319">
              <a:spcBef>
                <a:spcPts val="77"/>
              </a:spcBef>
            </a:pPr>
            <a:r>
              <a:rPr lang="en-GB" sz="813" spc="-4" dirty="0">
                <a:solidFill>
                  <a:srgbClr val="FFFFFF"/>
                </a:solidFill>
                <a:latin typeface="Univers 45 Light"/>
                <a:cs typeface="Univers 45 Light"/>
              </a:rPr>
              <a:t>8</a:t>
            </a:r>
            <a:endParaRPr sz="813" dirty="0">
              <a:latin typeface="Univers 45 Light"/>
              <a:cs typeface="Univers 45 Light"/>
            </a:endParaRPr>
          </a:p>
        </p:txBody>
      </p:sp>
      <p:sp>
        <p:nvSpPr>
          <p:cNvPr id="6" name="object 9">
            <a:extLst>
              <a:ext uri="{FF2B5EF4-FFF2-40B4-BE49-F238E27FC236}">
                <a16:creationId xmlns:a16="http://schemas.microsoft.com/office/drawing/2014/main" id="{D6C2618A-3ACA-4CEF-93D3-991CB802253E}"/>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endParaRPr sz="1463"/>
          </a:p>
        </p:txBody>
      </p:sp>
      <p:grpSp>
        <p:nvGrpSpPr>
          <p:cNvPr id="12" name="Group 11">
            <a:extLst>
              <a:ext uri="{FF2B5EF4-FFF2-40B4-BE49-F238E27FC236}">
                <a16:creationId xmlns:a16="http://schemas.microsoft.com/office/drawing/2014/main" id="{B9310550-0E51-4F9D-91B4-716EA8849C42}"/>
              </a:ext>
            </a:extLst>
          </p:cNvPr>
          <p:cNvGrpSpPr/>
          <p:nvPr/>
        </p:nvGrpSpPr>
        <p:grpSpPr>
          <a:xfrm>
            <a:off x="3792479" y="1814024"/>
            <a:ext cx="3492608" cy="4258473"/>
            <a:chOff x="6032703" y="1597729"/>
            <a:chExt cx="3776076" cy="4258473"/>
          </a:xfrm>
        </p:grpSpPr>
        <p:sp>
          <p:nvSpPr>
            <p:cNvPr id="13" name="Rectangle 12">
              <a:extLst>
                <a:ext uri="{FF2B5EF4-FFF2-40B4-BE49-F238E27FC236}">
                  <a16:creationId xmlns:a16="http://schemas.microsoft.com/office/drawing/2014/main" id="{BA97B943-4CF6-4AB9-9AA2-345C4A0AF275}"/>
                </a:ext>
              </a:extLst>
            </p:cNvPr>
            <p:cNvSpPr>
              <a:spLocks/>
            </p:cNvSpPr>
            <p:nvPr/>
          </p:nvSpPr>
          <p:spPr>
            <a:xfrm>
              <a:off x="6032703" y="1597729"/>
              <a:ext cx="3776076"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r>
                <a:rPr lang="en-GB" sz="1200" b="1" dirty="0">
                  <a:solidFill>
                    <a:srgbClr val="E8328B"/>
                  </a:solidFill>
                </a:rPr>
                <a:t>How each finding will be considered?</a:t>
              </a:r>
            </a:p>
            <a:p>
              <a:pPr defTabSz="914376">
                <a:spcAft>
                  <a:spcPts val="600"/>
                </a:spcAft>
              </a:pPr>
              <a:r>
                <a:rPr lang="en-GB" sz="900" dirty="0">
                  <a:solidFill>
                    <a:schemeClr val="tx1"/>
                  </a:solidFill>
                </a:rPr>
                <a:t>Each finding will be individually determined but will also be considered in the context of similar findings raised on other entities.</a:t>
              </a:r>
            </a:p>
            <a:p>
              <a:pPr defTabSz="914376">
                <a:spcAft>
                  <a:spcPts val="600"/>
                </a:spcAft>
              </a:pPr>
              <a:r>
                <a:rPr lang="en-GB" sz="900" dirty="0">
                  <a:solidFill>
                    <a:schemeClr val="tx1"/>
                  </a:solidFill>
                </a:rPr>
                <a:t>Two entities may have the same underlying issue but if one entity has a mitigating process or control and is responsible for a much lower error rate, impact or residual risk as a result, then a different impact rating may apply.</a:t>
              </a:r>
            </a:p>
            <a:p>
              <a:pPr defTabSz="914376">
                <a:spcAft>
                  <a:spcPts val="600"/>
                </a:spcAft>
              </a:pPr>
              <a:r>
                <a:rPr lang="en-GB" sz="900" dirty="0">
                  <a:solidFill>
                    <a:schemeClr val="tx1"/>
                  </a:solidFill>
                </a:rPr>
                <a:t>One split moderation session will be performed during the year, following completion of the fieldwork at all market participants. The aim of this session is to ensure a ratings consistency across each of the entities in scope.</a:t>
              </a:r>
            </a:p>
            <a:p>
              <a:pPr defTabSz="914376">
                <a:spcAft>
                  <a:spcPts val="600"/>
                </a:spcAft>
              </a:pPr>
              <a:endParaRPr lang="en-US" sz="900" dirty="0">
                <a:solidFill>
                  <a:schemeClr val="tx1"/>
                </a:solidFill>
              </a:endParaRPr>
            </a:p>
          </p:txBody>
        </p:sp>
        <p:pic>
          <p:nvPicPr>
            <p:cNvPr id="14" name="Graphic 13">
              <a:extLst>
                <a:ext uri="{FF2B5EF4-FFF2-40B4-BE49-F238E27FC236}">
                  <a16:creationId xmlns:a16="http://schemas.microsoft.com/office/drawing/2014/main" id="{99A7556B-9D67-44F4-8CC6-22F9E26B7EFC}"/>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138862" y="1810685"/>
              <a:ext cx="255904" cy="341205"/>
            </a:xfrm>
            <a:prstGeom prst="rect">
              <a:avLst/>
            </a:prstGeom>
          </p:spPr>
        </p:pic>
      </p:grpSp>
      <p:grpSp>
        <p:nvGrpSpPr>
          <p:cNvPr id="15" name="Group 14">
            <a:extLst>
              <a:ext uri="{FF2B5EF4-FFF2-40B4-BE49-F238E27FC236}">
                <a16:creationId xmlns:a16="http://schemas.microsoft.com/office/drawing/2014/main" id="{A651B92B-0DD6-4DC1-B6B4-45253D8CF91E}"/>
              </a:ext>
            </a:extLst>
          </p:cNvPr>
          <p:cNvGrpSpPr/>
          <p:nvPr/>
        </p:nvGrpSpPr>
        <p:grpSpPr>
          <a:xfrm>
            <a:off x="7444330" y="1814024"/>
            <a:ext cx="3611867" cy="4258473"/>
            <a:chOff x="8459198" y="1597729"/>
            <a:chExt cx="4106663" cy="4590396"/>
          </a:xfrm>
        </p:grpSpPr>
        <p:sp>
          <p:nvSpPr>
            <p:cNvPr id="16" name="Rectangle 15">
              <a:extLst>
                <a:ext uri="{FF2B5EF4-FFF2-40B4-BE49-F238E27FC236}">
                  <a16:creationId xmlns:a16="http://schemas.microsoft.com/office/drawing/2014/main" id="{DE93C82F-5F11-43A9-94E4-A56E833B43AA}"/>
                </a:ext>
              </a:extLst>
            </p:cNvPr>
            <p:cNvSpPr>
              <a:spLocks/>
            </p:cNvSpPr>
            <p:nvPr/>
          </p:nvSpPr>
          <p:spPr>
            <a:xfrm>
              <a:off x="8459198" y="1597729"/>
              <a:ext cx="4106663" cy="4590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r>
                <a:rPr lang="en-GB" sz="1200" b="1" dirty="0">
                  <a:solidFill>
                    <a:srgbClr val="E8328B"/>
                  </a:solidFill>
                </a:rPr>
                <a:t>Ratings for findings have been defined as follows:</a:t>
              </a:r>
            </a:p>
            <a:p>
              <a:pPr marL="171450" indent="-171450" defTabSz="914376">
                <a:spcAft>
                  <a:spcPts val="600"/>
                </a:spcAft>
                <a:buFont typeface="Arial" panose="020B0604020202020204" pitchFamily="34" charset="0"/>
                <a:buChar char="•"/>
              </a:pPr>
              <a:r>
                <a:rPr lang="en-GB" sz="900" dirty="0">
                  <a:solidFill>
                    <a:schemeClr val="tx1"/>
                  </a:solidFill>
                </a:rPr>
                <a:t>Settlement Impacting Non-Compliance – a non-compliance with the BSC that, if left uncorrected, may have an impact on the completeness and/or accuracy of Settlement.  In this case we will assess the impact as High, Medium or Low, depending on the estimated overall potential impact on Settlement. </a:t>
              </a:r>
            </a:p>
            <a:p>
              <a:pPr marL="171450" indent="-171450" defTabSz="914376">
                <a:spcAft>
                  <a:spcPts val="600"/>
                </a:spcAft>
                <a:buFont typeface="Arial" panose="020B0604020202020204" pitchFamily="34" charset="0"/>
                <a:buChar char="•"/>
              </a:pPr>
              <a:r>
                <a:rPr lang="en-GB" sz="900" dirty="0">
                  <a:solidFill>
                    <a:schemeClr val="tx1"/>
                  </a:solidFill>
                </a:rPr>
                <a:t>Immaterial Non-Compliance – a non-compliance with the BSC that is unlikely to have a direct impact on the completeness and/or accuracy of Settlement.  These observations will be categorised as ‘Management Letter Points’ (MLPs); and</a:t>
              </a:r>
            </a:p>
            <a:p>
              <a:pPr marL="171450" indent="-171450" defTabSz="914376">
                <a:spcAft>
                  <a:spcPts val="600"/>
                </a:spcAft>
                <a:buFont typeface="Arial" panose="020B0604020202020204" pitchFamily="34" charset="0"/>
                <a:buChar char="•"/>
              </a:pPr>
              <a:r>
                <a:rPr lang="en-GB" sz="900" dirty="0">
                  <a:solidFill>
                    <a:schemeClr val="tx1"/>
                  </a:solidFill>
                </a:rPr>
                <a:t>Process Improvement – the BSC appears to have been complied with but the BSC Auditor has identified the potential for process improvements at the entity in scope. These observations will also be categorised as ‘Management Letter Points’ (MLPs).</a:t>
              </a:r>
            </a:p>
            <a:p>
              <a:pPr marL="171450" indent="-171450" defTabSz="914376">
                <a:spcAft>
                  <a:spcPts val="600"/>
                </a:spcAft>
                <a:buFont typeface="Arial" panose="020B0604020202020204" pitchFamily="34" charset="0"/>
                <a:buChar char="•"/>
              </a:pPr>
              <a:endParaRPr lang="en-US" sz="900" dirty="0">
                <a:solidFill>
                  <a:schemeClr val="tx1"/>
                </a:solidFill>
              </a:endParaRPr>
            </a:p>
          </p:txBody>
        </p:sp>
        <p:pic>
          <p:nvPicPr>
            <p:cNvPr id="17" name="Graphic 16">
              <a:extLst>
                <a:ext uri="{FF2B5EF4-FFF2-40B4-BE49-F238E27FC236}">
                  <a16:creationId xmlns:a16="http://schemas.microsoft.com/office/drawing/2014/main" id="{2AAC131C-094B-4C51-A210-D6B080FC815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572500" y="1810685"/>
              <a:ext cx="430996" cy="341205"/>
            </a:xfrm>
            <a:prstGeom prst="rect">
              <a:avLst/>
            </a:prstGeom>
          </p:spPr>
        </p:pic>
      </p:grpSp>
      <p:sp>
        <p:nvSpPr>
          <p:cNvPr id="18" name="Rectangle 17">
            <a:extLst>
              <a:ext uri="{FF2B5EF4-FFF2-40B4-BE49-F238E27FC236}">
                <a16:creationId xmlns:a16="http://schemas.microsoft.com/office/drawing/2014/main" id="{7C18D6C8-C12F-4DBA-ADA0-736AC5A27E6C}"/>
              </a:ext>
            </a:extLst>
          </p:cNvPr>
          <p:cNvSpPr>
            <a:spLocks/>
          </p:cNvSpPr>
          <p:nvPr/>
        </p:nvSpPr>
        <p:spPr>
          <a:xfrm>
            <a:off x="979920" y="1814027"/>
            <a:ext cx="2530286" cy="42584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365760" rIns="91440" bIns="54610" rtlCol="0" anchor="ctr"/>
          <a:lstStyle/>
          <a:p>
            <a:pPr>
              <a:spcAft>
                <a:spcPts val="450"/>
              </a:spcAft>
            </a:pPr>
            <a:r>
              <a:rPr lang="en-US" sz="1200" b="1" dirty="0">
                <a:solidFill>
                  <a:schemeClr val="bg1"/>
                </a:solidFill>
              </a:rPr>
              <a:t>Overview</a:t>
            </a:r>
          </a:p>
          <a:p>
            <a:pPr defTabSz="914376">
              <a:spcAft>
                <a:spcPts val="600"/>
              </a:spcAft>
            </a:pPr>
            <a:r>
              <a:rPr lang="en-GB" sz="1000" dirty="0">
                <a:solidFill>
                  <a:schemeClr val="bg1"/>
                </a:solidFill>
              </a:rPr>
              <a:t>The categorisation of reporting findings will not change from previous years. The findings are categorised as either Issues or Management Letter Points (‘MLP’s) depending on whether there is a potential impact on the completeness and/or accuracy of Settlement.</a:t>
            </a:r>
          </a:p>
          <a:p>
            <a:pPr defTabSz="914376">
              <a:spcAft>
                <a:spcPts val="600"/>
              </a:spcAft>
            </a:pPr>
            <a:r>
              <a:rPr lang="en-GB" sz="1000" dirty="0">
                <a:solidFill>
                  <a:schemeClr val="bg1"/>
                </a:solidFill>
              </a:rPr>
              <a:t>An impact rating of High, Medium or Low is applied to each issue arising from the Assurance Conclusion. </a:t>
            </a:r>
          </a:p>
          <a:p>
            <a:pPr defTabSz="914376">
              <a:spcAft>
                <a:spcPts val="600"/>
              </a:spcAft>
            </a:pPr>
            <a:r>
              <a:rPr lang="en-GB" sz="1000" dirty="0">
                <a:solidFill>
                  <a:schemeClr val="bg1"/>
                </a:solidFill>
              </a:rPr>
              <a:t>Ratings will be applied by the BSC Auditor using its professional judgement. A number of underlying principles which provide guidance as to how this will be applied are set out in this document.</a:t>
            </a:r>
          </a:p>
          <a:p>
            <a:pPr defTabSz="914376">
              <a:spcAft>
                <a:spcPts val="600"/>
              </a:spcAft>
            </a:pPr>
            <a:r>
              <a:rPr lang="en-GB" sz="1000" dirty="0">
                <a:solidFill>
                  <a:schemeClr val="bg1"/>
                </a:solidFill>
              </a:rPr>
              <a:t>Issues will be considered across the entities in scope by the BSC Auditor at an issues ‘moderation’ meeting to ensure the determination of ratings is consistent</a:t>
            </a:r>
            <a:endParaRPr lang="en-US" sz="1000" dirty="0">
              <a:solidFill>
                <a:schemeClr val="bg1"/>
              </a:solidFill>
            </a:endParaRPr>
          </a:p>
        </p:txBody>
      </p:sp>
      <p:sp>
        <p:nvSpPr>
          <p:cNvPr id="19" name="Rectangle 18">
            <a:extLst>
              <a:ext uri="{FF2B5EF4-FFF2-40B4-BE49-F238E27FC236}">
                <a16:creationId xmlns:a16="http://schemas.microsoft.com/office/drawing/2014/main" id="{E1B1C654-4852-4FA9-AD4C-D8AD98006798}"/>
              </a:ext>
            </a:extLst>
          </p:cNvPr>
          <p:cNvSpPr>
            <a:spLocks/>
          </p:cNvSpPr>
          <p:nvPr/>
        </p:nvSpPr>
        <p:spPr>
          <a:xfrm flipH="1">
            <a:off x="913837" y="1814027"/>
            <a:ext cx="44652" cy="4258473"/>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algn="l"/>
            <a:endParaRPr lang="en-GB" sz="1125">
              <a:solidFill>
                <a:schemeClr val="bg1"/>
              </a:solidFill>
            </a:endParaRPr>
          </a:p>
        </p:txBody>
      </p:sp>
      <p:sp>
        <p:nvSpPr>
          <p:cNvPr id="21" name="Rectangle 20">
            <a:extLst>
              <a:ext uri="{FF2B5EF4-FFF2-40B4-BE49-F238E27FC236}">
                <a16:creationId xmlns:a16="http://schemas.microsoft.com/office/drawing/2014/main" id="{0662CC14-17C5-4B09-A389-5AF5DCBE5700}"/>
              </a:ext>
            </a:extLst>
          </p:cNvPr>
          <p:cNvSpPr>
            <a:spLocks/>
          </p:cNvSpPr>
          <p:nvPr/>
        </p:nvSpPr>
        <p:spPr>
          <a:xfrm flipH="1">
            <a:off x="958489" y="1814026"/>
            <a:ext cx="44652" cy="4258473"/>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algn="l"/>
            <a:endParaRPr lang="en-GB" sz="1125">
              <a:solidFill>
                <a:schemeClr val="bg1"/>
              </a:solidFill>
            </a:endParaRPr>
          </a:p>
        </p:txBody>
      </p:sp>
    </p:spTree>
    <p:extLst>
      <p:ext uri="{BB962C8B-B14F-4D97-AF65-F5344CB8AC3E}">
        <p14:creationId xmlns:p14="http://schemas.microsoft.com/office/powerpoint/2010/main" val="400068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
                                        <p:tgtEl>
                                          <p:spTgt spid="12"/>
                                        </p:tgtEl>
                                      </p:cBhvr>
                                    </p:animEffect>
                                  </p:childTnLst>
                                </p:cTn>
                              </p:par>
                              <p:par>
                                <p:cTn id="8" presetID="64" presetClass="path" presetSubtype="0" decel="100000" fill="hold" nodeType="withEffect">
                                  <p:stCondLst>
                                    <p:cond delay="900"/>
                                  </p:stCondLst>
                                  <p:childTnLst>
                                    <p:animMotion origin="layout" path="M -2.08333E-7 -3.7037E-7 L -2.08333E-7 -0.03588 " pathEditMode="relative" rAng="0" ptsTypes="AA">
                                      <p:cBhvr>
                                        <p:cTn id="9" dur="500" spd="-100000" fill="hold"/>
                                        <p:tgtEl>
                                          <p:spTgt spid="12"/>
                                        </p:tgtEl>
                                        <p:attrNameLst>
                                          <p:attrName>ppt_x</p:attrName>
                                          <p:attrName>ppt_y</p:attrName>
                                        </p:attrNameLst>
                                      </p:cBhvr>
                                      <p:rCtr x="0" y="-1806"/>
                                    </p:animMotion>
                                  </p:childTnLst>
                                </p:cTn>
                              </p:par>
                              <p:par>
                                <p:cTn id="10" presetID="10" presetClass="entr" presetSubtype="0" fill="hold"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
                                        <p:tgtEl>
                                          <p:spTgt spid="15"/>
                                        </p:tgtEl>
                                      </p:cBhvr>
                                    </p:animEffect>
                                  </p:childTnLst>
                                </p:cTn>
                              </p:par>
                              <p:par>
                                <p:cTn id="13" presetID="64" presetClass="path" presetSubtype="0" decel="100000" fill="hold" nodeType="withEffect">
                                  <p:stCondLst>
                                    <p:cond delay="1000"/>
                                  </p:stCondLst>
                                  <p:childTnLst>
                                    <p:animMotion origin="layout" path="M -2.08333E-7 -3.7037E-7 L -2.08333E-7 -0.03588 " pathEditMode="relative" rAng="0" ptsTypes="AA">
                                      <p:cBhvr>
                                        <p:cTn id="14" dur="500" spd="-100000" fill="hold"/>
                                        <p:tgtEl>
                                          <p:spTgt spid="15"/>
                                        </p:tgtEl>
                                        <p:attrNameLst>
                                          <p:attrName>ppt_x</p:attrName>
                                          <p:attrName>ppt_y</p:attrName>
                                        </p:attrNameLst>
                                      </p:cBhvr>
                                      <p:rCtr x="0" y="-1806"/>
                                    </p:animMotion>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22" presetClass="entr" presetSubtype="1" fill="hold" grpId="0"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par>
                                <p:cTn id="22" presetID="22" presetClass="entr" presetSubtype="1"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4">
            <a:extLst>
              <a:ext uri="{FF2B5EF4-FFF2-40B4-BE49-F238E27FC236}">
                <a16:creationId xmlns:a16="http://schemas.microsoft.com/office/drawing/2014/main" id="{F8A2C24E-9B7F-4DBD-8E60-BAB4C50B8378}"/>
              </a:ext>
            </a:extLst>
          </p:cNvPr>
          <p:cNvCxnSpPr>
            <a:cxnSpLocks/>
          </p:cNvCxnSpPr>
          <p:nvPr/>
        </p:nvCxnSpPr>
        <p:spPr bwMode="gray">
          <a:xfrm>
            <a:off x="10874745" y="4962519"/>
            <a:ext cx="0" cy="153224"/>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7" name="Straight Connector 54">
            <a:extLst>
              <a:ext uri="{FF2B5EF4-FFF2-40B4-BE49-F238E27FC236}">
                <a16:creationId xmlns:a16="http://schemas.microsoft.com/office/drawing/2014/main" id="{97CF8F45-4B64-47DE-B2AC-D2D9244C18B9}"/>
              </a:ext>
            </a:extLst>
          </p:cNvPr>
          <p:cNvCxnSpPr>
            <a:cxnSpLocks/>
          </p:cNvCxnSpPr>
          <p:nvPr/>
        </p:nvCxnSpPr>
        <p:spPr bwMode="gray">
          <a:xfrm flipH="1">
            <a:off x="9008034" y="4634753"/>
            <a:ext cx="747" cy="488793"/>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grpSp>
        <p:nvGrpSpPr>
          <p:cNvPr id="42" name="Group 41"/>
          <p:cNvGrpSpPr>
            <a:grpSpLocks/>
          </p:cNvGrpSpPr>
          <p:nvPr/>
        </p:nvGrpSpPr>
        <p:grpSpPr>
          <a:xfrm>
            <a:off x="5537850" y="1563328"/>
            <a:ext cx="6218406" cy="3895035"/>
            <a:chOff x="1139805" y="1422400"/>
            <a:chExt cx="6099631" cy="3955909"/>
          </a:xfrm>
        </p:grpSpPr>
        <p:cxnSp>
          <p:nvCxnSpPr>
            <p:cNvPr id="79" name="Straight Connector 54"/>
            <p:cNvCxnSpPr>
              <a:cxnSpLocks/>
              <a:stCxn id="26" idx="2"/>
            </p:cNvCxnSpPr>
            <p:nvPr/>
          </p:nvCxnSpPr>
          <p:spPr bwMode="gray">
            <a:xfrm>
              <a:off x="6381522" y="3595941"/>
              <a:ext cx="0" cy="945886"/>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sp>
          <p:nvSpPr>
            <p:cNvPr id="8" name="object 5"/>
            <p:cNvSpPr>
              <a:spLocks/>
            </p:cNvSpPr>
            <p:nvPr/>
          </p:nvSpPr>
          <p:spPr bwMode="gray">
            <a:xfrm>
              <a:off x="4099682" y="1422400"/>
              <a:ext cx="1715829" cy="347600"/>
            </a:xfrm>
            <a:prstGeom prst="rect">
              <a:avLst/>
            </a:prstGeom>
            <a:solidFill>
              <a:srgbClr val="00338D"/>
            </a:solidFill>
          </p:spPr>
          <p:txBody>
            <a:bodyPr wrap="square" lIns="54610" tIns="54610" rIns="54610" bIns="54610" rtlCol="0" anchor="ctr"/>
            <a:lstStyle/>
            <a:p>
              <a:pPr algn="ctr" defTabSz="914400">
                <a:defRPr/>
              </a:pPr>
              <a:r>
                <a:rPr lang="en-GB" sz="900" kern="0" dirty="0">
                  <a:solidFill>
                    <a:schemeClr val="bg1"/>
                  </a:solidFill>
                </a:rPr>
                <a:t>BSC Party Roles/Party Agent Roles/BSC Agents</a:t>
              </a:r>
            </a:p>
          </p:txBody>
        </p:sp>
        <p:sp>
          <p:nvSpPr>
            <p:cNvPr id="10" name="object 7"/>
            <p:cNvSpPr>
              <a:spLocks/>
            </p:cNvSpPr>
            <p:nvPr/>
          </p:nvSpPr>
          <p:spPr bwMode="gray">
            <a:xfrm>
              <a:off x="4099682" y="2031047"/>
              <a:ext cx="1715829" cy="347600"/>
            </a:xfrm>
            <a:prstGeom prst="rect">
              <a:avLst/>
            </a:prstGeom>
            <a:solidFill>
              <a:srgbClr val="470A68"/>
            </a:solidFill>
            <a:ln>
              <a:noFill/>
            </a:ln>
          </p:spPr>
          <p:txBody>
            <a:bodyPr wrap="square" lIns="54610" tIns="54610" rIns="54610" bIns="54610" rtlCol="0" anchor="ctr"/>
            <a:lstStyle/>
            <a:p>
              <a:pPr algn="ctr" defTabSz="914400">
                <a:defRPr/>
              </a:pPr>
              <a:r>
                <a:rPr lang="en-GB" sz="900" kern="0" dirty="0">
                  <a:solidFill>
                    <a:schemeClr val="bg1"/>
                  </a:solidFill>
                </a:rPr>
                <a:t>Exceptions</a:t>
              </a:r>
            </a:p>
          </p:txBody>
        </p:sp>
        <p:sp>
          <p:nvSpPr>
            <p:cNvPr id="15" name="object 12"/>
            <p:cNvSpPr>
              <a:spLocks/>
            </p:cNvSpPr>
            <p:nvPr/>
          </p:nvSpPr>
          <p:spPr bwMode="gray">
            <a:xfrm>
              <a:off x="1139805" y="2031047"/>
              <a:ext cx="1715829" cy="347600"/>
            </a:xfrm>
            <a:prstGeom prst="rect">
              <a:avLst/>
            </a:prstGeom>
            <a:solidFill>
              <a:srgbClr val="470A68"/>
            </a:solidFill>
            <a:ln>
              <a:noFill/>
            </a:ln>
          </p:spPr>
          <p:txBody>
            <a:bodyPr wrap="square" lIns="54610" tIns="54610" rIns="54610" bIns="54610" rtlCol="0" anchor="ctr"/>
            <a:lstStyle/>
            <a:p>
              <a:pPr algn="ctr" defTabSz="914400">
                <a:defRPr/>
              </a:pPr>
              <a:r>
                <a:rPr lang="en-GB" sz="900" kern="0" dirty="0">
                  <a:solidFill>
                    <a:schemeClr val="bg1"/>
                  </a:solidFill>
                </a:rPr>
                <a:t>No exceptions/observations</a:t>
              </a:r>
            </a:p>
          </p:txBody>
        </p:sp>
        <p:sp>
          <p:nvSpPr>
            <p:cNvPr id="12" name="object 9"/>
            <p:cNvSpPr>
              <a:spLocks/>
            </p:cNvSpPr>
            <p:nvPr/>
          </p:nvSpPr>
          <p:spPr bwMode="gray">
            <a:xfrm>
              <a:off x="2235755" y="2639694"/>
              <a:ext cx="1715829" cy="347600"/>
            </a:xfrm>
            <a:prstGeom prst="rect">
              <a:avLst/>
            </a:prstGeom>
            <a:solidFill>
              <a:srgbClr val="470A68"/>
            </a:solidFill>
            <a:ln>
              <a:noFill/>
            </a:ln>
          </p:spPr>
          <p:txBody>
            <a:bodyPr wrap="square" lIns="54610" tIns="54610" rIns="54610" bIns="54610" rtlCol="0" anchor="ctr"/>
            <a:lstStyle/>
            <a:p>
              <a:pPr algn="ctr" defTabSz="914400">
                <a:defRPr/>
              </a:pPr>
              <a:r>
                <a:rPr lang="en-GB" sz="900" kern="0" dirty="0">
                  <a:solidFill>
                    <a:schemeClr val="bg1"/>
                  </a:solidFill>
                </a:rPr>
                <a:t>No Settlement impact</a:t>
              </a:r>
            </a:p>
          </p:txBody>
        </p:sp>
        <p:sp>
          <p:nvSpPr>
            <p:cNvPr id="18" name="object 15"/>
            <p:cNvSpPr>
              <a:spLocks/>
            </p:cNvSpPr>
            <p:nvPr/>
          </p:nvSpPr>
          <p:spPr bwMode="gray">
            <a:xfrm>
              <a:off x="5523607" y="2639694"/>
              <a:ext cx="1715829" cy="347600"/>
            </a:xfrm>
            <a:prstGeom prst="rect">
              <a:avLst/>
            </a:prstGeom>
            <a:solidFill>
              <a:srgbClr val="470A68"/>
            </a:solidFill>
            <a:ln>
              <a:noFill/>
            </a:ln>
          </p:spPr>
          <p:txBody>
            <a:bodyPr wrap="square" lIns="54610" tIns="54610" rIns="54610" bIns="54610" rtlCol="0" anchor="ctr"/>
            <a:lstStyle/>
            <a:p>
              <a:pPr algn="ctr" defTabSz="914400">
                <a:defRPr/>
              </a:pPr>
              <a:r>
                <a:rPr lang="en-GB" sz="900" kern="0" dirty="0">
                  <a:solidFill>
                    <a:schemeClr val="bg1"/>
                  </a:solidFill>
                </a:rPr>
                <a:t>Potential Settlement impact</a:t>
              </a:r>
            </a:p>
          </p:txBody>
        </p:sp>
        <p:sp>
          <p:nvSpPr>
            <p:cNvPr id="20" name="object 17"/>
            <p:cNvSpPr>
              <a:spLocks/>
            </p:cNvSpPr>
            <p:nvPr/>
          </p:nvSpPr>
          <p:spPr bwMode="gray">
            <a:xfrm>
              <a:off x="1139805" y="3248341"/>
              <a:ext cx="1715829" cy="347600"/>
            </a:xfrm>
            <a:prstGeom prst="rect">
              <a:avLst/>
            </a:prstGeom>
            <a:solidFill>
              <a:srgbClr val="483698"/>
            </a:solidFill>
          </p:spPr>
          <p:txBody>
            <a:bodyPr wrap="square" lIns="54610" tIns="54610" rIns="54610" bIns="54610" rtlCol="0" anchor="ctr"/>
            <a:lstStyle/>
            <a:p>
              <a:pPr algn="ctr" defTabSz="914400">
                <a:defRPr/>
              </a:pPr>
              <a:r>
                <a:rPr lang="en-GB" sz="900" kern="0" dirty="0">
                  <a:solidFill>
                    <a:schemeClr val="bg1"/>
                  </a:solidFill>
                </a:rPr>
                <a:t>Process improvement</a:t>
              </a:r>
            </a:p>
          </p:txBody>
        </p:sp>
        <p:sp>
          <p:nvSpPr>
            <p:cNvPr id="22" name="object 19"/>
            <p:cNvSpPr>
              <a:spLocks/>
            </p:cNvSpPr>
            <p:nvPr/>
          </p:nvSpPr>
          <p:spPr bwMode="gray">
            <a:xfrm>
              <a:off x="3331706" y="3248341"/>
              <a:ext cx="1715829" cy="347600"/>
            </a:xfrm>
            <a:prstGeom prst="rect">
              <a:avLst/>
            </a:prstGeom>
            <a:solidFill>
              <a:srgbClr val="483698"/>
            </a:solidFill>
          </p:spPr>
          <p:txBody>
            <a:bodyPr wrap="square" lIns="54610" tIns="54610" rIns="54610" bIns="54610" rtlCol="0" anchor="ctr"/>
            <a:lstStyle/>
            <a:p>
              <a:pPr algn="ctr" defTabSz="914400">
                <a:defRPr/>
              </a:pPr>
              <a:r>
                <a:rPr lang="en-GB" sz="900" kern="0" dirty="0">
                  <a:solidFill>
                    <a:schemeClr val="bg1"/>
                  </a:solidFill>
                </a:rPr>
                <a:t>Immaterial Non-Compliance</a:t>
              </a:r>
            </a:p>
          </p:txBody>
        </p:sp>
        <p:sp>
          <p:nvSpPr>
            <p:cNvPr id="24" name="object 21"/>
            <p:cNvSpPr>
              <a:spLocks/>
            </p:cNvSpPr>
            <p:nvPr/>
          </p:nvSpPr>
          <p:spPr bwMode="gray">
            <a:xfrm>
              <a:off x="2235755" y="3856988"/>
              <a:ext cx="1715829" cy="347600"/>
            </a:xfrm>
            <a:prstGeom prst="rect">
              <a:avLst/>
            </a:prstGeom>
            <a:solidFill>
              <a:srgbClr val="6D2077"/>
            </a:solidFill>
          </p:spPr>
          <p:txBody>
            <a:bodyPr wrap="square" lIns="54610" tIns="54610" rIns="54610" bIns="54610" rtlCol="0" anchor="ctr"/>
            <a:lstStyle/>
            <a:p>
              <a:pPr algn="ctr" defTabSz="914400">
                <a:defRPr/>
              </a:pPr>
              <a:r>
                <a:rPr lang="en-GB" sz="900" kern="0" dirty="0">
                  <a:solidFill>
                    <a:schemeClr val="bg1"/>
                  </a:solidFill>
                </a:rPr>
                <a:t>MLP</a:t>
              </a:r>
            </a:p>
          </p:txBody>
        </p:sp>
        <p:sp>
          <p:nvSpPr>
            <p:cNvPr id="26" name="object 23"/>
            <p:cNvSpPr>
              <a:spLocks/>
            </p:cNvSpPr>
            <p:nvPr/>
          </p:nvSpPr>
          <p:spPr bwMode="gray">
            <a:xfrm>
              <a:off x="5523607" y="3248341"/>
              <a:ext cx="1715829" cy="347600"/>
            </a:xfrm>
            <a:prstGeom prst="rect">
              <a:avLst/>
            </a:prstGeom>
            <a:solidFill>
              <a:srgbClr val="483698"/>
            </a:solidFill>
          </p:spPr>
          <p:txBody>
            <a:bodyPr wrap="square" lIns="54610" tIns="54610" rIns="54610" bIns="54610" rtlCol="0" anchor="ctr"/>
            <a:lstStyle/>
            <a:p>
              <a:pPr algn="ctr" defTabSz="914400">
                <a:defRPr/>
              </a:pPr>
              <a:r>
                <a:rPr lang="en-GB" sz="900" kern="0" dirty="0">
                  <a:solidFill>
                    <a:schemeClr val="bg1"/>
                  </a:solidFill>
                </a:rPr>
                <a:t>Settlement impacting</a:t>
              </a:r>
              <a:br>
                <a:rPr lang="en-GB" sz="900" kern="0" dirty="0">
                  <a:solidFill>
                    <a:schemeClr val="bg1"/>
                  </a:solidFill>
                </a:rPr>
              </a:br>
              <a:r>
                <a:rPr lang="en-GB" sz="900" kern="0" dirty="0">
                  <a:solidFill>
                    <a:schemeClr val="bg1"/>
                  </a:solidFill>
                </a:rPr>
                <a:t>Non-compliance</a:t>
              </a:r>
            </a:p>
          </p:txBody>
        </p:sp>
        <p:sp>
          <p:nvSpPr>
            <p:cNvPr id="28" name="object 25"/>
            <p:cNvSpPr>
              <a:spLocks/>
            </p:cNvSpPr>
            <p:nvPr/>
          </p:nvSpPr>
          <p:spPr bwMode="gray">
            <a:xfrm>
              <a:off x="5501643" y="5022754"/>
              <a:ext cx="1715829" cy="347600"/>
            </a:xfrm>
            <a:prstGeom prst="rect">
              <a:avLst/>
            </a:prstGeom>
            <a:solidFill>
              <a:srgbClr val="81AC3F"/>
            </a:solidFill>
            <a:ln>
              <a:solidFill>
                <a:srgbClr val="81AC3F"/>
              </a:solidFill>
            </a:ln>
          </p:spPr>
          <p:txBody>
            <a:bodyPr wrap="square" lIns="54610" tIns="54610" rIns="54610" bIns="54610" rtlCol="0" anchor="ctr"/>
            <a:lstStyle/>
            <a:p>
              <a:pPr algn="ctr" defTabSz="914400">
                <a:defRPr/>
              </a:pPr>
              <a:r>
                <a:rPr lang="en-GB" sz="900" kern="0" dirty="0">
                  <a:solidFill>
                    <a:schemeClr val="bg1"/>
                  </a:solidFill>
                </a:rPr>
                <a:t>Low</a:t>
              </a:r>
            </a:p>
          </p:txBody>
        </p:sp>
        <p:sp>
          <p:nvSpPr>
            <p:cNvPr id="33" name="object 31"/>
            <p:cNvSpPr>
              <a:spLocks/>
            </p:cNvSpPr>
            <p:nvPr/>
          </p:nvSpPr>
          <p:spPr bwMode="gray">
            <a:xfrm>
              <a:off x="5523607" y="3856988"/>
              <a:ext cx="1715829" cy="347600"/>
            </a:xfrm>
            <a:prstGeom prst="rect">
              <a:avLst/>
            </a:prstGeom>
            <a:solidFill>
              <a:srgbClr val="6D2077"/>
            </a:solidFill>
          </p:spPr>
          <p:txBody>
            <a:bodyPr wrap="square" lIns="54610" tIns="54610" rIns="54610" bIns="54610" rtlCol="0" anchor="ctr"/>
            <a:lstStyle/>
            <a:p>
              <a:pPr algn="ctr" defTabSz="914400">
                <a:defRPr/>
              </a:pPr>
              <a:r>
                <a:rPr lang="en-GB" sz="900" kern="0" dirty="0">
                  <a:solidFill>
                    <a:schemeClr val="bg1"/>
                  </a:solidFill>
                </a:rPr>
                <a:t>BSC Audit issue</a:t>
              </a:r>
            </a:p>
          </p:txBody>
        </p:sp>
        <p:sp>
          <p:nvSpPr>
            <p:cNvPr id="44" name="object 25"/>
            <p:cNvSpPr>
              <a:spLocks/>
            </p:cNvSpPr>
            <p:nvPr/>
          </p:nvSpPr>
          <p:spPr bwMode="gray">
            <a:xfrm>
              <a:off x="1846906" y="5028921"/>
              <a:ext cx="1715829" cy="347600"/>
            </a:xfrm>
            <a:prstGeom prst="rect">
              <a:avLst/>
            </a:prstGeom>
            <a:solidFill>
              <a:srgbClr val="E8308A"/>
            </a:solidFill>
          </p:spPr>
          <p:txBody>
            <a:bodyPr wrap="square" lIns="54610" tIns="54610" rIns="54610" bIns="54610" rtlCol="0" anchor="ctr"/>
            <a:lstStyle/>
            <a:p>
              <a:pPr algn="ctr" defTabSz="914400">
                <a:defRPr/>
              </a:pPr>
              <a:r>
                <a:rPr lang="en-GB" sz="900" kern="0" dirty="0">
                  <a:solidFill>
                    <a:schemeClr val="bg1"/>
                  </a:solidFill>
                </a:rPr>
                <a:t>High</a:t>
              </a:r>
            </a:p>
          </p:txBody>
        </p:sp>
        <p:sp>
          <p:nvSpPr>
            <p:cNvPr id="45" name="object 25"/>
            <p:cNvSpPr>
              <a:spLocks/>
            </p:cNvSpPr>
            <p:nvPr/>
          </p:nvSpPr>
          <p:spPr bwMode="gray">
            <a:xfrm>
              <a:off x="3674275" y="5030709"/>
              <a:ext cx="1715829" cy="347600"/>
            </a:xfrm>
            <a:prstGeom prst="rect">
              <a:avLst/>
            </a:prstGeom>
            <a:solidFill>
              <a:srgbClr val="EAAA00"/>
            </a:solidFill>
          </p:spPr>
          <p:txBody>
            <a:bodyPr wrap="square" lIns="54610" tIns="54610" rIns="54610" bIns="54610" rtlCol="0" anchor="ctr"/>
            <a:lstStyle/>
            <a:p>
              <a:pPr algn="ctr" defTabSz="914400">
                <a:defRPr/>
              </a:pPr>
              <a:r>
                <a:rPr lang="en-GB" sz="900" kern="0" dirty="0">
                  <a:solidFill>
                    <a:schemeClr val="bg1"/>
                  </a:solidFill>
                </a:rPr>
                <a:t>Medium</a:t>
              </a:r>
            </a:p>
          </p:txBody>
        </p:sp>
        <p:cxnSp>
          <p:nvCxnSpPr>
            <p:cNvPr id="52" name="Straight Connector 51"/>
            <p:cNvCxnSpPr>
              <a:stCxn id="8" idx="2"/>
              <a:endCxn id="10" idx="0"/>
            </p:cNvCxnSpPr>
            <p:nvPr/>
          </p:nvCxnSpPr>
          <p:spPr bwMode="gray">
            <a:xfrm>
              <a:off x="4957597" y="1770000"/>
              <a:ext cx="0" cy="261047"/>
            </a:xfrm>
            <a:prstGeom prst="line">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8" idx="2"/>
              <a:endCxn id="15" idx="0"/>
            </p:cNvCxnSpPr>
            <p:nvPr/>
          </p:nvCxnSpPr>
          <p:spPr bwMode="gray">
            <a:xfrm rot="5400000">
              <a:off x="3347136" y="420585"/>
              <a:ext cx="261047" cy="2959877"/>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8" name="Straight Connector 54"/>
            <p:cNvCxnSpPr>
              <a:stCxn id="10" idx="2"/>
              <a:endCxn id="12" idx="0"/>
            </p:cNvCxnSpPr>
            <p:nvPr/>
          </p:nvCxnSpPr>
          <p:spPr bwMode="gray">
            <a:xfrm rot="5400000">
              <a:off x="3895111" y="1577207"/>
              <a:ext cx="261047" cy="1863927"/>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1" name="Straight Connector 54"/>
            <p:cNvCxnSpPr>
              <a:stCxn id="10" idx="2"/>
              <a:endCxn id="18" idx="0"/>
            </p:cNvCxnSpPr>
            <p:nvPr/>
          </p:nvCxnSpPr>
          <p:spPr bwMode="gray">
            <a:xfrm rot="16200000" flipH="1">
              <a:off x="5539036" y="1797207"/>
              <a:ext cx="261047" cy="1423925"/>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4" name="Straight Connector 54"/>
            <p:cNvCxnSpPr>
              <a:stCxn id="12" idx="2"/>
              <a:endCxn id="22" idx="0"/>
            </p:cNvCxnSpPr>
            <p:nvPr/>
          </p:nvCxnSpPr>
          <p:spPr bwMode="gray">
            <a:xfrm rot="16200000" flipH="1">
              <a:off x="3511122" y="2569841"/>
              <a:ext cx="261047" cy="1095951"/>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7" name="Straight Connector 54"/>
            <p:cNvCxnSpPr>
              <a:stCxn id="12" idx="2"/>
              <a:endCxn id="20" idx="0"/>
            </p:cNvCxnSpPr>
            <p:nvPr/>
          </p:nvCxnSpPr>
          <p:spPr bwMode="gray">
            <a:xfrm rot="5400000">
              <a:off x="2415172" y="2569842"/>
              <a:ext cx="261047" cy="1095950"/>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0" name="Straight Connector 54"/>
            <p:cNvCxnSpPr>
              <a:stCxn id="22" idx="2"/>
              <a:endCxn id="24" idx="0"/>
            </p:cNvCxnSpPr>
            <p:nvPr/>
          </p:nvCxnSpPr>
          <p:spPr bwMode="gray">
            <a:xfrm rot="5400000">
              <a:off x="3511123" y="3178489"/>
              <a:ext cx="261047" cy="1095951"/>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3" name="Straight Connector 54"/>
            <p:cNvCxnSpPr>
              <a:stCxn id="24" idx="0"/>
              <a:endCxn id="20" idx="2"/>
            </p:cNvCxnSpPr>
            <p:nvPr/>
          </p:nvCxnSpPr>
          <p:spPr bwMode="gray">
            <a:xfrm rot="16200000" flipV="1">
              <a:off x="2415172" y="3178490"/>
              <a:ext cx="261047" cy="1095950"/>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6" name="Straight Connector 54"/>
            <p:cNvCxnSpPr>
              <a:stCxn id="18" idx="2"/>
              <a:endCxn id="26" idx="0"/>
            </p:cNvCxnSpPr>
            <p:nvPr/>
          </p:nvCxnSpPr>
          <p:spPr bwMode="gray">
            <a:xfrm>
              <a:off x="6381522" y="2987294"/>
              <a:ext cx="0" cy="261047"/>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82" name="Straight Connector 54"/>
            <p:cNvCxnSpPr>
              <a:cxnSpLocks/>
            </p:cNvCxnSpPr>
            <p:nvPr/>
          </p:nvCxnSpPr>
          <p:spPr bwMode="gray">
            <a:xfrm>
              <a:off x="2692823" y="4873302"/>
              <a:ext cx="0" cy="155619"/>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grpSp>
      <p:sp>
        <p:nvSpPr>
          <p:cNvPr id="31" name="Rectangle 30">
            <a:extLst>
              <a:ext uri="{FF2B5EF4-FFF2-40B4-BE49-F238E27FC236}">
                <a16:creationId xmlns:a16="http://schemas.microsoft.com/office/drawing/2014/main" id="{C6A580F9-1F91-488D-B094-ED77A5EF8237}"/>
              </a:ext>
            </a:extLst>
          </p:cNvPr>
          <p:cNvSpPr>
            <a:spLocks/>
          </p:cNvSpPr>
          <p:nvPr/>
        </p:nvSpPr>
        <p:spPr>
          <a:xfrm>
            <a:off x="351848" y="1563327"/>
            <a:ext cx="4897486" cy="4537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endParaRPr lang="en-US" sz="1000" dirty="0">
              <a:solidFill>
                <a:schemeClr val="tx1"/>
              </a:solidFill>
            </a:endParaRPr>
          </a:p>
        </p:txBody>
      </p:sp>
      <p:sp>
        <p:nvSpPr>
          <p:cNvPr id="32" name="object 10">
            <a:extLst>
              <a:ext uri="{FF2B5EF4-FFF2-40B4-BE49-F238E27FC236}">
                <a16:creationId xmlns:a16="http://schemas.microsoft.com/office/drawing/2014/main" id="{73699B60-F009-40EC-B455-A68281AE3512}"/>
              </a:ext>
            </a:extLst>
          </p:cNvPr>
          <p:cNvSpPr txBox="1"/>
          <p:nvPr/>
        </p:nvSpPr>
        <p:spPr>
          <a:xfrm>
            <a:off x="566222" y="1660784"/>
            <a:ext cx="4258563" cy="4599336"/>
          </a:xfrm>
          <a:prstGeom prst="rect">
            <a:avLst/>
          </a:prstGeom>
        </p:spPr>
        <p:txBody>
          <a:bodyPr vert="horz" wrap="square" lIns="0" tIns="74295" rIns="0" bIns="0" rtlCol="0">
            <a:spAutoFit/>
          </a:bodyPr>
          <a:lstStyle/>
          <a:p>
            <a:pPr marL="10319">
              <a:spcBef>
                <a:spcPts val="414"/>
              </a:spcBef>
            </a:pPr>
            <a:r>
              <a:rPr lang="en-GB" sz="1200" b="1" dirty="0">
                <a:solidFill>
                  <a:srgbClr val="E8308A"/>
                </a:solidFill>
                <a:cs typeface="Univers 45 Light"/>
              </a:rPr>
              <a:t>How will we determine the impact of these factors?</a:t>
            </a:r>
          </a:p>
          <a:p>
            <a:pPr marL="10319">
              <a:spcBef>
                <a:spcPts val="414"/>
              </a:spcBef>
            </a:pPr>
            <a:r>
              <a:rPr lang="en-GB" sz="1000" dirty="0">
                <a:cs typeface="Univers 45 Light"/>
              </a:rPr>
              <a:t>For each Settlement Impacting Non-Compliance issue we will rate these as High, Medium or Low after gaining an understanding of the following:</a:t>
            </a:r>
          </a:p>
          <a:p>
            <a:pPr marL="181769" indent="-171450">
              <a:spcBef>
                <a:spcPts val="414"/>
              </a:spcBef>
              <a:buFont typeface="Arial" panose="020B0604020202020204" pitchFamily="34" charset="0"/>
              <a:buChar char="•"/>
            </a:pPr>
            <a:r>
              <a:rPr lang="en-GB" sz="1000" dirty="0">
                <a:cs typeface="Univers 45 Light"/>
              </a:rPr>
              <a:t>Nature of the issue;</a:t>
            </a:r>
          </a:p>
          <a:p>
            <a:pPr marL="181769" indent="-171450">
              <a:spcBef>
                <a:spcPts val="414"/>
              </a:spcBef>
              <a:buFont typeface="Arial" panose="020B0604020202020204" pitchFamily="34" charset="0"/>
              <a:buChar char="•"/>
            </a:pPr>
            <a:r>
              <a:rPr lang="en-GB" sz="1000" dirty="0">
                <a:cs typeface="Univers 45 Light"/>
              </a:rPr>
              <a:t>Extent of potential impact of the issue on Settlement in MWh;</a:t>
            </a:r>
          </a:p>
          <a:p>
            <a:pPr marL="181769" indent="-171450">
              <a:spcBef>
                <a:spcPts val="414"/>
              </a:spcBef>
              <a:buFont typeface="Arial" panose="020B0604020202020204" pitchFamily="34" charset="0"/>
              <a:buChar char="•"/>
            </a:pPr>
            <a:r>
              <a:rPr lang="en-GB" sz="1000" dirty="0">
                <a:cs typeface="Univers 45 Light"/>
              </a:rPr>
              <a:t>Improvement / deterioration (both quantitatively and qualitatively) since the previous BSC Audit;</a:t>
            </a:r>
          </a:p>
          <a:p>
            <a:pPr marL="181769" indent="-171450">
              <a:spcBef>
                <a:spcPts val="414"/>
              </a:spcBef>
              <a:buFont typeface="Arial" panose="020B0604020202020204" pitchFamily="34" charset="0"/>
              <a:buChar char="•"/>
            </a:pPr>
            <a:r>
              <a:rPr lang="en-GB" sz="1000" dirty="0">
                <a:cs typeface="Univers 45 Light"/>
              </a:rPr>
              <a:t>Whether the number and/or nature of exceptions indicates the issue is pervasive or more widespread;</a:t>
            </a:r>
          </a:p>
          <a:p>
            <a:pPr marL="181769" indent="-171450">
              <a:spcBef>
                <a:spcPts val="414"/>
              </a:spcBef>
              <a:buFont typeface="Arial" panose="020B0604020202020204" pitchFamily="34" charset="0"/>
              <a:buChar char="•"/>
            </a:pPr>
            <a:r>
              <a:rPr lang="en-GB" sz="1000" dirty="0">
                <a:cs typeface="Univers 45 Light"/>
              </a:rPr>
              <a:t>Impact of the issue on other BSC Audited Entities or Trading Parties;</a:t>
            </a:r>
          </a:p>
          <a:p>
            <a:pPr marL="181769" indent="-171450">
              <a:spcBef>
                <a:spcPts val="414"/>
              </a:spcBef>
              <a:buFont typeface="Arial" panose="020B0604020202020204" pitchFamily="34" charset="0"/>
              <a:buChar char="•"/>
            </a:pPr>
            <a:r>
              <a:rPr lang="en-GB" sz="1000" dirty="0">
                <a:cs typeface="Univers 45 Light"/>
              </a:rPr>
              <a:t>Extent to which a compliance issue might impact other issues (especially those which have a direct impact on Settlement); and</a:t>
            </a:r>
          </a:p>
          <a:p>
            <a:pPr marL="181769" indent="-171450">
              <a:spcBef>
                <a:spcPts val="414"/>
              </a:spcBef>
              <a:buFont typeface="Arial" panose="020B0604020202020204" pitchFamily="34" charset="0"/>
              <a:buChar char="•"/>
            </a:pPr>
            <a:r>
              <a:rPr lang="en-GB" sz="1000" dirty="0">
                <a:cs typeface="Univers 45 Light"/>
              </a:rPr>
              <a:t>Existence of any mitigating factors (see below).</a:t>
            </a:r>
          </a:p>
          <a:p>
            <a:pPr marL="10319">
              <a:spcBef>
                <a:spcPts val="414"/>
              </a:spcBef>
            </a:pPr>
            <a:endParaRPr lang="en-GB" sz="1000" dirty="0">
              <a:cs typeface="Univers 45 Light"/>
            </a:endParaRPr>
          </a:p>
          <a:p>
            <a:pPr marL="10319">
              <a:spcBef>
                <a:spcPts val="414"/>
              </a:spcBef>
            </a:pPr>
            <a:r>
              <a:rPr lang="en-GB" sz="1200" b="1" dirty="0">
                <a:solidFill>
                  <a:srgbClr val="E8308A"/>
                </a:solidFill>
                <a:cs typeface="Univers 45 Light"/>
              </a:rPr>
              <a:t>Mitigating factors might include the following:</a:t>
            </a:r>
          </a:p>
          <a:p>
            <a:pPr marL="10319">
              <a:spcBef>
                <a:spcPts val="414"/>
              </a:spcBef>
            </a:pPr>
            <a:r>
              <a:rPr lang="en-GB" sz="1000" dirty="0">
                <a:cs typeface="Univers 45 Light"/>
              </a:rPr>
              <a:t>Other controls or procedures applied by the entity that reduce the potential impact of the error/non-compliance arising</a:t>
            </a:r>
          </a:p>
          <a:p>
            <a:pPr marL="10319">
              <a:spcBef>
                <a:spcPts val="414"/>
              </a:spcBef>
            </a:pPr>
            <a:r>
              <a:rPr lang="en-GB" sz="1000" dirty="0">
                <a:cs typeface="Univers 45 Light"/>
              </a:rPr>
              <a:t>Whether the issue has been resolved in the BSC Audit period (the importance of the issue remains the same but the required focus to be placed on it by Elexon/PAB will be less)</a:t>
            </a:r>
          </a:p>
          <a:p>
            <a:pPr marL="10319">
              <a:spcBef>
                <a:spcPts val="414"/>
              </a:spcBef>
            </a:pPr>
            <a:endParaRPr lang="en-GB" sz="1000" dirty="0">
              <a:cs typeface="Univers 45 Light"/>
            </a:endParaRPr>
          </a:p>
          <a:p>
            <a:pPr marL="10319">
              <a:spcBef>
                <a:spcPts val="414"/>
              </a:spcBef>
            </a:pPr>
            <a:r>
              <a:rPr lang="en-GB" sz="1000" dirty="0">
                <a:cs typeface="Univers 45 Light"/>
              </a:rPr>
              <a:t>The diagram on right summarises the rating methodology followed for Assurance Conclusion work. </a:t>
            </a:r>
          </a:p>
          <a:p>
            <a:pPr marL="10319">
              <a:spcBef>
                <a:spcPts val="414"/>
              </a:spcBef>
            </a:pPr>
            <a:endParaRPr sz="1000" dirty="0">
              <a:cs typeface="Univers 45 Light"/>
            </a:endParaRPr>
          </a:p>
        </p:txBody>
      </p:sp>
      <p:sp>
        <p:nvSpPr>
          <p:cNvPr id="3" name="Title 2">
            <a:extLst>
              <a:ext uri="{FF2B5EF4-FFF2-40B4-BE49-F238E27FC236}">
                <a16:creationId xmlns:a16="http://schemas.microsoft.com/office/drawing/2014/main" id="{9AE88DC4-CDC8-490E-83B8-AE78E13912D5}"/>
              </a:ext>
            </a:extLst>
          </p:cNvPr>
          <p:cNvSpPr>
            <a:spLocks noGrp="1"/>
          </p:cNvSpPr>
          <p:nvPr>
            <p:ph type="title"/>
          </p:nvPr>
        </p:nvSpPr>
        <p:spPr>
          <a:xfrm>
            <a:off x="424800" y="543600"/>
            <a:ext cx="11376024" cy="468000"/>
          </a:xfrm>
        </p:spPr>
        <p:txBody>
          <a:bodyPr/>
          <a:lstStyle/>
          <a:p>
            <a:r>
              <a:rPr lang="en-GB" sz="2800" spc="61" dirty="0"/>
              <a:t>Appendix 4</a:t>
            </a:r>
            <a:r>
              <a:rPr lang="en-GB" sz="2800" dirty="0"/>
              <a:t> - BSC Audit Findings Rating Methodology</a:t>
            </a:r>
          </a:p>
        </p:txBody>
      </p:sp>
      <p:cxnSp>
        <p:nvCxnSpPr>
          <p:cNvPr id="53" name="Straight Connector 54">
            <a:extLst>
              <a:ext uri="{FF2B5EF4-FFF2-40B4-BE49-F238E27FC236}">
                <a16:creationId xmlns:a16="http://schemas.microsoft.com/office/drawing/2014/main" id="{2AAC3780-98DF-474B-AAED-707CF354830C}"/>
              </a:ext>
            </a:extLst>
          </p:cNvPr>
          <p:cNvCxnSpPr>
            <a:cxnSpLocks/>
          </p:cNvCxnSpPr>
          <p:nvPr/>
        </p:nvCxnSpPr>
        <p:spPr bwMode="gray">
          <a:xfrm>
            <a:off x="7113906" y="4962519"/>
            <a:ext cx="3752601" cy="0"/>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83" name="Straight Connector 54">
            <a:extLst>
              <a:ext uri="{FF2B5EF4-FFF2-40B4-BE49-F238E27FC236}">
                <a16:creationId xmlns:a16="http://schemas.microsoft.com/office/drawing/2014/main" id="{501E2ABC-10FD-4C4F-98B7-F36A7D7B9C1A}"/>
              </a:ext>
            </a:extLst>
          </p:cNvPr>
          <p:cNvCxnSpPr>
            <a:cxnSpLocks/>
          </p:cNvCxnSpPr>
          <p:nvPr/>
        </p:nvCxnSpPr>
        <p:spPr bwMode="gray">
          <a:xfrm>
            <a:off x="9008034" y="4634753"/>
            <a:ext cx="1873602" cy="0"/>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5260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9895" y="1283282"/>
            <a:ext cx="8253663" cy="246221"/>
          </a:xfrm>
          <a:prstGeom prst="rect">
            <a:avLst/>
          </a:prstGeom>
        </p:spPr>
        <p:txBody>
          <a:bodyPr wrap="square">
            <a:spAutoFit/>
          </a:bodyPr>
          <a:lstStyle/>
          <a:p>
            <a:r>
              <a:rPr lang="en-GB" sz="1000" dirty="0"/>
              <a:t>Acronyms used in this document have the following meanings (as defined in the Balancing and Settlement Code), unless otherwise stated. </a:t>
            </a:r>
          </a:p>
        </p:txBody>
      </p:sp>
      <p:sp>
        <p:nvSpPr>
          <p:cNvPr id="6" name="Title 5"/>
          <p:cNvSpPr>
            <a:spLocks noGrp="1"/>
          </p:cNvSpPr>
          <p:nvPr>
            <p:ph type="title"/>
          </p:nvPr>
        </p:nvSpPr>
        <p:spPr>
          <a:xfrm>
            <a:off x="424800" y="543600"/>
            <a:ext cx="11376024" cy="468000"/>
          </a:xfrm>
        </p:spPr>
        <p:txBody>
          <a:bodyPr/>
          <a:lstStyle/>
          <a:p>
            <a:r>
              <a:rPr lang="en-GB" sz="2800" dirty="0"/>
              <a:t>Appendix 5 - Glossary of Terms</a:t>
            </a:r>
          </a:p>
        </p:txBody>
      </p:sp>
      <p:graphicFrame>
        <p:nvGraphicFramePr>
          <p:cNvPr id="8" name="Table 7"/>
          <p:cNvGraphicFramePr>
            <a:graphicFrameLocks noGrp="1"/>
          </p:cNvGraphicFramePr>
          <p:nvPr>
            <p:extLst>
              <p:ext uri="{D42A27DB-BD31-4B8C-83A1-F6EECF244321}">
                <p14:modId xmlns:p14="http://schemas.microsoft.com/office/powerpoint/2010/main" val="1146844219"/>
              </p:ext>
            </p:extLst>
          </p:nvPr>
        </p:nvGraphicFramePr>
        <p:xfrm>
          <a:off x="407988" y="1529503"/>
          <a:ext cx="11713128" cy="5254342"/>
        </p:xfrm>
        <a:graphic>
          <a:graphicData uri="http://schemas.openxmlformats.org/drawingml/2006/table">
            <a:tbl>
              <a:tblPr firstRow="1" bandRow="1">
                <a:tableStyleId>{5C22544A-7EE6-4342-B048-85BDC9FD1C3A}</a:tableStyleId>
              </a:tblPr>
              <a:tblGrid>
                <a:gridCol w="986257">
                  <a:extLst>
                    <a:ext uri="{9D8B030D-6E8A-4147-A177-3AD203B41FA5}">
                      <a16:colId xmlns:a16="http://schemas.microsoft.com/office/drawing/2014/main" val="20000"/>
                    </a:ext>
                  </a:extLst>
                </a:gridCol>
                <a:gridCol w="2985264">
                  <a:extLst>
                    <a:ext uri="{9D8B030D-6E8A-4147-A177-3AD203B41FA5}">
                      <a16:colId xmlns:a16="http://schemas.microsoft.com/office/drawing/2014/main" val="20001"/>
                    </a:ext>
                  </a:extLst>
                </a:gridCol>
                <a:gridCol w="1016816">
                  <a:extLst>
                    <a:ext uri="{9D8B030D-6E8A-4147-A177-3AD203B41FA5}">
                      <a16:colId xmlns:a16="http://schemas.microsoft.com/office/drawing/2014/main" val="20002"/>
                    </a:ext>
                  </a:extLst>
                </a:gridCol>
                <a:gridCol w="2776686">
                  <a:extLst>
                    <a:ext uri="{9D8B030D-6E8A-4147-A177-3AD203B41FA5}">
                      <a16:colId xmlns:a16="http://schemas.microsoft.com/office/drawing/2014/main" val="20003"/>
                    </a:ext>
                  </a:extLst>
                </a:gridCol>
                <a:gridCol w="1042887">
                  <a:extLst>
                    <a:ext uri="{9D8B030D-6E8A-4147-A177-3AD203B41FA5}">
                      <a16:colId xmlns:a16="http://schemas.microsoft.com/office/drawing/2014/main" val="20004"/>
                    </a:ext>
                  </a:extLst>
                </a:gridCol>
                <a:gridCol w="2905218">
                  <a:extLst>
                    <a:ext uri="{9D8B030D-6E8A-4147-A177-3AD203B41FA5}">
                      <a16:colId xmlns:a16="http://schemas.microsoft.com/office/drawing/2014/main" val="20005"/>
                    </a:ext>
                  </a:extLst>
                </a:gridCol>
              </a:tblGrid>
              <a:tr h="196572">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extLst>
                  <a:ext uri="{0D108BD9-81ED-4DB2-BD59-A6C34878D82A}">
                    <a16:rowId xmlns:a16="http://schemas.microsoft.com/office/drawing/2014/main" val="10000"/>
                  </a:ext>
                </a:extLst>
              </a:tr>
              <a:tr h="333221">
                <a:tc>
                  <a:txBody>
                    <a:bodyPr/>
                    <a:lstStyle/>
                    <a:p>
                      <a:pPr algn="l" fontAlgn="b">
                        <a:spcAft>
                          <a:spcPts val="300"/>
                        </a:spcAft>
                      </a:pPr>
                      <a:r>
                        <a:rPr lang="en-GB" sz="1000" b="1" i="0" u="none" strike="noStrike" dirty="0">
                          <a:solidFill>
                            <a:schemeClr val="tx1"/>
                          </a:solidFill>
                          <a:latin typeface="+mn-lt"/>
                        </a:rPr>
                        <a:t>Approach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BSC Auditor’s Audit Approach for the year ended 31 March 2025</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ECVAA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Energy Contract Volume Aggregation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NHHMOA</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Meter Operator Agent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333221">
                <a:tc>
                  <a:txBody>
                    <a:bodyPr/>
                    <a:lstStyle/>
                    <a:p>
                      <a:pPr algn="l" fontAlgn="b">
                        <a:spcAft>
                          <a:spcPts val="300"/>
                        </a:spcAft>
                      </a:pPr>
                      <a:r>
                        <a:rPr lang="en-GB" sz="1000" b="1" i="0" u="none" strike="noStrike" dirty="0">
                          <a:solidFill>
                            <a:schemeClr val="tx1"/>
                          </a:solidFill>
                          <a:latin typeface="+mn-lt"/>
                        </a:rPr>
                        <a:t>BSC Audit Year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Year ended 31 March 2025</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EFR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Error and Failure Resolution</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PAB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Board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96572">
                <a:tc>
                  <a:txBody>
                    <a:bodyPr/>
                    <a:lstStyle/>
                    <a:p>
                      <a:pPr algn="l" fontAlgn="b">
                        <a:spcAft>
                          <a:spcPts val="300"/>
                        </a:spcAft>
                      </a:pPr>
                      <a:r>
                        <a:rPr lang="en-GB" sz="1000" b="1" i="0" u="none" strike="noStrike" dirty="0">
                          <a:solidFill>
                            <a:schemeClr val="tx1"/>
                          </a:solidFill>
                          <a:latin typeface="+mn-lt"/>
                        </a:rPr>
                        <a:t>BM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Elexon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Elexon Limited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PAF</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Framework</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96572">
                <a:tc>
                  <a:txBody>
                    <a:bodyPr/>
                    <a:lstStyle/>
                    <a:p>
                      <a:pPr algn="l" fontAlgn="b">
                        <a:spcAft>
                          <a:spcPts val="300"/>
                        </a:spcAft>
                      </a:pPr>
                      <a:r>
                        <a:rPr lang="en-GB" sz="1000" b="1" i="0" u="none" strike="noStrike" dirty="0">
                          <a:solidFill>
                            <a:schemeClr val="tx1"/>
                          </a:solidFill>
                          <a:latin typeface="+mn-lt"/>
                        </a:rPr>
                        <a:t>BMRA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Reporting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ESD</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Extra Settlement Determinations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Panel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BSC Panel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196572">
                <a:tc>
                  <a:txBody>
                    <a:bodyPr/>
                    <a:lstStyle/>
                    <a:p>
                      <a:pPr algn="l" fontAlgn="b">
                        <a:spcAft>
                          <a:spcPts val="300"/>
                        </a:spcAft>
                      </a:pPr>
                      <a:r>
                        <a:rPr lang="en-GB" sz="1000" b="1" i="0" u="none" strike="noStrike" dirty="0">
                          <a:solidFill>
                            <a:schemeClr val="tx1"/>
                          </a:solidFill>
                          <a:latin typeface="+mn-lt"/>
                        </a:rPr>
                        <a:t>BMU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Unit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FAA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Funds Administration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PAP</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Party</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96572">
                <a:tc>
                  <a:txBody>
                    <a:bodyPr/>
                    <a:lstStyle/>
                    <a:p>
                      <a:pPr algn="l" fontAlgn="b">
                        <a:spcAft>
                          <a:spcPts val="300"/>
                        </a:spcAft>
                      </a:pPr>
                      <a:r>
                        <a:rPr lang="en-GB" sz="1000" b="1" i="0" u="none" strike="noStrike" dirty="0">
                          <a:solidFill>
                            <a:schemeClr val="tx1"/>
                          </a:solidFill>
                          <a:latin typeface="+mn-lt"/>
                        </a:rPr>
                        <a:t>BSC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&amp; Settlement Code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Aggregator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Reasonable Assurance</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Assurance which provides the user of the report with a relatively high degree of comfort that the subject matter is not materially misstated.</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196572">
                <a:tc>
                  <a:txBody>
                    <a:bodyPr/>
                    <a:lstStyle/>
                    <a:p>
                      <a:pPr algn="l" fontAlgn="b">
                        <a:spcAft>
                          <a:spcPts val="300"/>
                        </a:spcAft>
                      </a:pPr>
                      <a:r>
                        <a:rPr lang="en-GB" sz="1000" b="1" i="0" u="none" strike="noStrike" dirty="0">
                          <a:solidFill>
                            <a:schemeClr val="tx1"/>
                          </a:solidFill>
                          <a:latin typeface="+mn-lt"/>
                        </a:rPr>
                        <a:t>BSCCo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kern="1200" dirty="0">
                          <a:solidFill>
                            <a:schemeClr val="tx1"/>
                          </a:solidFill>
                          <a:latin typeface="+mn-lt"/>
                          <a:ea typeface="+mn-ea"/>
                          <a:cs typeface="+mn-cs"/>
                        </a:rPr>
                        <a:t>Balancing &amp; Settlement Code Company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Collector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Settlement Administration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196572">
                <a:tc>
                  <a:txBody>
                    <a:bodyPr/>
                    <a:lstStyle/>
                    <a:p>
                      <a:pPr algn="l" fontAlgn="b">
                        <a:spcAft>
                          <a:spcPts val="300"/>
                        </a:spcAft>
                      </a:pPr>
                      <a:r>
                        <a:rPr lang="en-GB" sz="1000" b="1" i="0" u="none" strike="noStrike" dirty="0">
                          <a:solidFill>
                            <a:schemeClr val="tx1"/>
                          </a:solidFill>
                          <a:latin typeface="+mn-lt"/>
                        </a:rPr>
                        <a:t>BSCP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kern="1200" dirty="0">
                          <a:solidFill>
                            <a:schemeClr val="tx1"/>
                          </a:solidFill>
                          <a:latin typeface="+mn-lt"/>
                          <a:ea typeface="+mn-ea"/>
                          <a:cs typeface="+mn-cs"/>
                        </a:rPr>
                        <a:t>Balancing &amp; Settlement Code Procedure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HHMOA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Meter Operator Agent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SSM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Statement of significant matters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196572">
                <a:tc>
                  <a:txBody>
                    <a:bodyPr/>
                    <a:lstStyle/>
                    <a:p>
                      <a:pPr algn="l" fontAlgn="b">
                        <a:spcAft>
                          <a:spcPts val="300"/>
                        </a:spcAft>
                      </a:pPr>
                      <a:r>
                        <a:rPr lang="en-GB" sz="1000" b="1" i="0" u="none" strike="noStrike" dirty="0">
                          <a:solidFill>
                            <a:schemeClr val="tx1"/>
                          </a:solidFill>
                          <a:latin typeface="+mn-lt"/>
                        </a:rPr>
                        <a:t>CDCA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Data Collection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LDSO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Local Distribution System Operator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SEAE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Suppliers Energy Allocation Error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333221">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Central Systems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0" i="0" u="none" strike="noStrike" kern="1200" dirty="0">
                          <a:solidFill>
                            <a:schemeClr val="tx1"/>
                          </a:solidFill>
                          <a:latin typeface="+mn-lt"/>
                          <a:ea typeface="+mn-ea"/>
                          <a:cs typeface="+mn-cs"/>
                        </a:rPr>
                        <a:t>BSC Central Services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Administrator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Statement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Statement of significant matters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196572">
                <a:tc>
                  <a:txBody>
                    <a:bodyPr/>
                    <a:lstStyle/>
                    <a:p>
                      <a:pPr algn="l" fontAlgn="b">
                        <a:spcAft>
                          <a:spcPts val="300"/>
                        </a:spcAft>
                      </a:pPr>
                      <a:r>
                        <a:rPr lang="en-GB" sz="1000" b="1" i="0" u="none" strike="noStrike" dirty="0">
                          <a:solidFill>
                            <a:schemeClr val="tx1"/>
                          </a:solidFill>
                          <a:latin typeface="+mn-lt"/>
                        </a:rPr>
                        <a:t>Code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and Settlement Code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MDD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 Domain Data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SMRS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Meter Registration Service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196572">
                <a:tc>
                  <a:txBody>
                    <a:bodyPr/>
                    <a:lstStyle/>
                    <a:p>
                      <a:pPr algn="l" fontAlgn="b">
                        <a:spcAft>
                          <a:spcPts val="300"/>
                        </a:spcAft>
                      </a:pPr>
                      <a:r>
                        <a:rPr lang="en-GB" sz="1000" b="1" i="0" u="none" strike="noStrike" dirty="0">
                          <a:solidFill>
                            <a:schemeClr val="tx1"/>
                          </a:solidFill>
                          <a:latin typeface="+mn-lt"/>
                        </a:rPr>
                        <a:t>CSD</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Code Subsidiary Document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MIDP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 Index Data Provider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196572">
                <a:tc>
                  <a:txBody>
                    <a:bodyPr/>
                    <a:lstStyle/>
                    <a:p>
                      <a:pPr algn="l" fontAlgn="b">
                        <a:spcAft>
                          <a:spcPts val="300"/>
                        </a:spcAft>
                      </a:pPr>
                      <a:r>
                        <a:rPr lang="en-GB" sz="1000" b="1" i="0" u="none" strike="noStrike" dirty="0">
                          <a:solidFill>
                            <a:schemeClr val="tx1"/>
                          </a:solidFill>
                          <a:latin typeface="+mn-lt"/>
                        </a:rPr>
                        <a:t>CRA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Registration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MLP</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Management Letter Point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333221">
                <a:tc>
                  <a:txBody>
                    <a:bodyPr/>
                    <a:lstStyle/>
                    <a:p>
                      <a:pPr algn="l" fontAlgn="b">
                        <a:spcAft>
                          <a:spcPts val="300"/>
                        </a:spcAft>
                      </a:pPr>
                      <a:r>
                        <a:rPr lang="en-GB" sz="1000" b="1" i="0" u="none" strike="noStrike" dirty="0">
                          <a:solidFill>
                            <a:schemeClr val="tx1"/>
                          </a:solidFill>
                          <a:latin typeface="+mn-lt"/>
                        </a:rPr>
                        <a:t>CVA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Volume Allocation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MPAN</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Metering</a:t>
                      </a:r>
                      <a:r>
                        <a:rPr lang="en-GB" sz="1000" b="0" i="0" u="none" strike="noStrike" baseline="0" dirty="0">
                          <a:solidFill>
                            <a:schemeClr val="tx1"/>
                          </a:solidFill>
                          <a:latin typeface="+mn-lt"/>
                        </a:rPr>
                        <a:t> Point Administration Number</a:t>
                      </a:r>
                      <a:endParaRPr lang="en-GB" sz="1000" b="0" i="0" u="none" strike="noStrike" dirty="0">
                        <a:solidFill>
                          <a:schemeClr val="tx1"/>
                        </a:solidFill>
                        <a:latin typeface="+mn-lt"/>
                      </a:endParaRP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196572">
                <a:tc>
                  <a:txBody>
                    <a:bodyPr/>
                    <a:lstStyle/>
                    <a:p>
                      <a:pPr algn="l" fontAlgn="b">
                        <a:spcAft>
                          <a:spcPts val="300"/>
                        </a:spcAft>
                      </a:pPr>
                      <a:r>
                        <a:rPr lang="en-GB" sz="1000" b="1" i="0" u="none" strike="noStrike" dirty="0">
                          <a:solidFill>
                            <a:schemeClr val="tx1"/>
                          </a:solidFill>
                          <a:latin typeface="+mn-lt"/>
                        </a:rPr>
                        <a:t>CVA MOA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Volume Allocation Meter Operator Agent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MOA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Operator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TAM</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of Metering</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31831200"/>
                  </a:ext>
                </a:extLst>
              </a:tr>
              <a:tr h="196572">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Reg</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Registrant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MWh</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MegaWatt Hour(s)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TDC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Trading Disputes Committee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r h="196572">
                <a:tc>
                  <a:txBody>
                    <a:bodyPr/>
                    <a:lstStyle/>
                    <a:p>
                      <a:pPr algn="l" fontAlgn="b">
                        <a:spcAft>
                          <a:spcPts val="300"/>
                        </a:spcAft>
                      </a:pPr>
                      <a:r>
                        <a:rPr lang="en-GB" sz="1000" b="1" i="0" u="none" strike="noStrike" dirty="0">
                          <a:solidFill>
                            <a:schemeClr val="tx1"/>
                          </a:solidFill>
                          <a:latin typeface="+mn-lt"/>
                        </a:rPr>
                        <a:t>DA</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Data Aggregator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TWh</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Terawatt Hour(s)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6"/>
                  </a:ext>
                </a:extLst>
              </a:tr>
              <a:tr h="333221">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DF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0" i="0" u="none" strike="noStrike" kern="1200" dirty="0">
                          <a:solidFill>
                            <a:schemeClr val="tx1"/>
                          </a:solidFill>
                          <a:latin typeface="+mn-lt"/>
                          <a:ea typeface="+mn-ea"/>
                          <a:cs typeface="+mn-cs"/>
                        </a:rPr>
                        <a:t>Dispute Final Run</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NHHDA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Data Aggregator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UMSO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Unmetered Supplies Operator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10747267"/>
                  </a:ext>
                </a:extLst>
              </a:tr>
              <a:tr h="194998">
                <a:tc>
                  <a:txBody>
                    <a:bodyPr/>
                    <a:lstStyle/>
                    <a:p>
                      <a:pPr algn="l" fontAlgn="b">
                        <a:spcAft>
                          <a:spcPts val="300"/>
                        </a:spcAft>
                      </a:pPr>
                      <a:r>
                        <a:rPr lang="en-GB" sz="1000" b="1" i="0" u="none" strike="noStrike" dirty="0">
                          <a:solidFill>
                            <a:schemeClr val="tx1"/>
                          </a:solidFill>
                          <a:latin typeface="+mn-lt"/>
                        </a:rPr>
                        <a:t>DTN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Data Transfer Network</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NHHDC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Data Collector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1" i="0" u="none" strike="noStrike" dirty="0">
                        <a:solidFill>
                          <a:schemeClr val="tx1"/>
                        </a:solidFill>
                        <a:latin typeface="+mn-lt"/>
                      </a:endParaRP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0" i="0" u="none" strike="noStrike" dirty="0">
                        <a:solidFill>
                          <a:schemeClr val="tx1"/>
                        </a:solidFill>
                        <a:latin typeface="+mn-lt"/>
                      </a:endParaRP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72814792"/>
                  </a:ext>
                </a:extLst>
              </a:tr>
            </a:tbl>
          </a:graphicData>
        </a:graphic>
      </p:graphicFrame>
    </p:spTree>
    <p:extLst>
      <p:ext uri="{BB962C8B-B14F-4D97-AF65-F5344CB8AC3E}">
        <p14:creationId xmlns:p14="http://schemas.microsoft.com/office/powerpoint/2010/main" val="2905900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9"/>
          <p:cNvSpPr txBox="1">
            <a:spLocks/>
          </p:cNvSpPr>
          <p:nvPr/>
        </p:nvSpPr>
        <p:spPr bwMode="gray">
          <a:xfrm>
            <a:off x="2292947" y="6098271"/>
            <a:ext cx="8281391" cy="138499"/>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3pPr>
            <a:lvl4pPr marL="34560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4pPr>
            <a:lvl5pPr marL="540000" indent="0" algn="l" defTabSz="914400" rtl="0" eaLnBrk="1" latinLnBrk="0" hangingPunct="1">
              <a:lnSpc>
                <a:spcPct val="100000"/>
              </a:lnSpc>
              <a:spcBef>
                <a:spcPts val="0"/>
              </a:spcBef>
              <a:spcAft>
                <a:spcPts val="600"/>
              </a:spcAft>
              <a:buClr>
                <a:schemeClr val="tx2"/>
              </a:buClr>
              <a:buFontTx/>
              <a:buNone/>
              <a:defRPr sz="900" b="0" kern="1200" baseline="0">
                <a:solidFill>
                  <a:schemeClr val="bg1">
                    <a:lumMod val="65000"/>
                  </a:schemeClr>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The KPMG name and logo are trademarks used under license by the independent member firms of the KPMG global organisation.</a:t>
            </a:r>
          </a:p>
        </p:txBody>
      </p:sp>
      <p:sp>
        <p:nvSpPr>
          <p:cNvPr id="14" name="Text Placeholder 28"/>
          <p:cNvSpPr txBox="1">
            <a:spLocks/>
          </p:cNvSpPr>
          <p:nvPr>
            <p:custDataLst>
              <p:tags r:id="rId1"/>
            </p:custDataLst>
          </p:nvPr>
        </p:nvSpPr>
        <p:spPr bwMode="gray">
          <a:xfrm>
            <a:off x="2292947" y="5614742"/>
            <a:ext cx="8281391" cy="276999"/>
          </a:xfrm>
          <a:prstGeom prst="rect">
            <a:avLst/>
          </a:prstGeom>
        </p:spPr>
        <p:txBody>
          <a:bodyPr vert="horz" wrap="squar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3pPr>
            <a:lvl4pPr marL="34560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4pPr>
            <a:lvl5pPr marL="540000" indent="0" algn="l" defTabSz="914400" rtl="0" eaLnBrk="1" latinLnBrk="0" hangingPunct="1">
              <a:lnSpc>
                <a:spcPct val="100000"/>
              </a:lnSpc>
              <a:spcBef>
                <a:spcPts val="0"/>
              </a:spcBef>
              <a:spcAft>
                <a:spcPts val="600"/>
              </a:spcAft>
              <a:buClr>
                <a:schemeClr val="tx2"/>
              </a:buClr>
              <a:buFontTx/>
              <a:buNone/>
              <a:defRPr sz="900" b="0" kern="1200" baseline="0">
                <a:solidFill>
                  <a:schemeClr val="bg1">
                    <a:lumMod val="65000"/>
                  </a:schemeClr>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 2024 KPMG LLP, a UK limited liability partnership and a member firm of the KPMG global </a:t>
            </a:r>
            <a:r>
              <a:rPr lang="en-US" dirty="0" err="1"/>
              <a:t>organisation</a:t>
            </a:r>
            <a:r>
              <a:rPr lang="en-US" dirty="0"/>
              <a:t> of independent member firms affiliated with KPMG International Limited, a private English company limited by guarantee. All rights reserved.</a:t>
            </a:r>
          </a:p>
        </p:txBody>
      </p:sp>
      <p:pic>
        <p:nvPicPr>
          <p:cNvPr id="3" name="Picture 2">
            <a:extLst>
              <a:ext uri="{FF2B5EF4-FFF2-40B4-BE49-F238E27FC236}">
                <a16:creationId xmlns:a16="http://schemas.microsoft.com/office/drawing/2014/main" id="{88B0FE9A-0E3C-4D30-ABD3-568A21E16EC8}"/>
              </a:ext>
            </a:extLst>
          </p:cNvPr>
          <p:cNvPicPr>
            <a:picLocks noChangeAspect="1"/>
          </p:cNvPicPr>
          <p:nvPr/>
        </p:nvPicPr>
        <p:blipFill>
          <a:blip r:embed="rId3"/>
          <a:stretch>
            <a:fillRect/>
          </a:stretch>
        </p:blipFill>
        <p:spPr>
          <a:xfrm>
            <a:off x="5394367" y="2524806"/>
            <a:ext cx="1403269" cy="1036603"/>
          </a:xfrm>
          <a:prstGeom prst="rect">
            <a:avLst/>
          </a:prstGeom>
        </p:spPr>
      </p:pic>
      <p:sp>
        <p:nvSpPr>
          <p:cNvPr id="6" name="TextBox 5">
            <a:extLst>
              <a:ext uri="{FF2B5EF4-FFF2-40B4-BE49-F238E27FC236}">
                <a16:creationId xmlns:a16="http://schemas.microsoft.com/office/drawing/2014/main" id="{08855FC6-0BBE-4A2E-B77A-F811C178EEDF}"/>
              </a:ext>
            </a:extLst>
          </p:cNvPr>
          <p:cNvSpPr txBox="1"/>
          <p:nvPr/>
        </p:nvSpPr>
        <p:spPr>
          <a:xfrm>
            <a:off x="2209024" y="3376887"/>
            <a:ext cx="8157286" cy="2031325"/>
          </a:xfrm>
          <a:prstGeom prst="rect">
            <a:avLst/>
          </a:prstGeom>
          <a:noFill/>
        </p:spPr>
        <p:txBody>
          <a:bodyPr wrap="square">
            <a:spAutoFit/>
          </a:bodyPr>
          <a:lstStyle/>
          <a:p>
            <a:pPr marL="0" marR="0" rtl="0">
              <a:spcBef>
                <a:spcPts val="0"/>
              </a:spcBef>
              <a:spcAft>
                <a:spcPts val="0"/>
              </a:spcAft>
            </a:pPr>
            <a:r>
              <a:rPr lang="en-GB" sz="1800" dirty="0">
                <a:effectLst/>
                <a:latin typeface="Calibri" panose="020F0502020204030204" pitchFamily="34" charset="0"/>
              </a:rPr>
              <a:t> </a:t>
            </a:r>
          </a:p>
          <a:p>
            <a:pPr marL="0" marR="0" rtl="0">
              <a:spcBef>
                <a:spcPts val="0"/>
              </a:spcBef>
              <a:spcAft>
                <a:spcPts val="0"/>
              </a:spcAft>
            </a:pPr>
            <a:r>
              <a:rPr lang="en-GB" sz="1800" dirty="0">
                <a:effectLst/>
                <a:latin typeface="Calibri" panose="020F0502020204030204" pitchFamily="34" charset="0"/>
              </a:rPr>
              <a:t> </a:t>
            </a:r>
          </a:p>
          <a:p>
            <a:pPr marL="0" marR="0" rtl="0">
              <a:spcBef>
                <a:spcPts val="0"/>
              </a:spcBef>
              <a:spcAft>
                <a:spcPts val="0"/>
              </a:spcAft>
            </a:pPr>
            <a:r>
              <a:rPr lang="en-GB" sz="900" dirty="0">
                <a:solidFill>
                  <a:srgbClr val="A6A6A6"/>
                </a:solidFill>
                <a:latin typeface="+mj-lt"/>
                <a:cs typeface="Arial" panose="020B0604020202020204" pitchFamily="34" charset="0"/>
              </a:rPr>
              <a:t>This Approach document is presented for the purpose of the PAB meeting on 25 April 2024 and the circulation of this document is restricted.</a:t>
            </a:r>
          </a:p>
          <a:p>
            <a:pPr marL="0" marR="0" rtl="0">
              <a:spcBef>
                <a:spcPts val="0"/>
              </a:spcBef>
              <a:spcAft>
                <a:spcPts val="0"/>
              </a:spcAft>
            </a:pPr>
            <a:r>
              <a:rPr lang="en-GB" sz="900" dirty="0">
                <a:solidFill>
                  <a:srgbClr val="A6A6A6"/>
                </a:solidFill>
                <a:latin typeface="+mj-lt"/>
                <a:cs typeface="Arial" panose="020B0604020202020204" pitchFamily="34" charset="0"/>
              </a:rPr>
              <a:t> </a:t>
            </a:r>
          </a:p>
          <a:p>
            <a:pPr marL="0" marR="0" rtl="0">
              <a:spcBef>
                <a:spcPts val="0"/>
              </a:spcBef>
              <a:spcAft>
                <a:spcPts val="0"/>
              </a:spcAft>
            </a:pPr>
            <a:r>
              <a:rPr lang="en-GB" sz="900" dirty="0">
                <a:solidFill>
                  <a:srgbClr val="A6A6A6"/>
                </a:solidFill>
                <a:latin typeface="+mj-lt"/>
                <a:cs typeface="Arial" panose="020B0604020202020204" pitchFamily="34" charset="0"/>
              </a:rPr>
              <a:t>Our work and subsequent reports are subject to a comprehensive system of quality control including documented policies and procedures regarding compliance with ethical and independence requirements and professional standards as well as applicable legal and regulatory requirements.</a:t>
            </a:r>
          </a:p>
          <a:p>
            <a:pPr marL="0" marR="0" rtl="0">
              <a:spcBef>
                <a:spcPts val="0"/>
              </a:spcBef>
              <a:spcAft>
                <a:spcPts val="0"/>
              </a:spcAft>
            </a:pPr>
            <a:r>
              <a:rPr lang="en-GB" sz="900" dirty="0">
                <a:solidFill>
                  <a:srgbClr val="A6A6A6"/>
                </a:solidFill>
                <a:latin typeface="+mj-lt"/>
                <a:cs typeface="Arial" panose="020B0604020202020204" pitchFamily="34" charset="0"/>
              </a:rPr>
              <a:t> </a:t>
            </a:r>
          </a:p>
          <a:p>
            <a:pPr marL="0" marR="0" rtl="0">
              <a:spcBef>
                <a:spcPts val="0"/>
              </a:spcBef>
              <a:spcAft>
                <a:spcPts val="0"/>
              </a:spcAft>
            </a:pPr>
            <a:r>
              <a:rPr lang="en-GB" sz="900" dirty="0">
                <a:solidFill>
                  <a:srgbClr val="A6A6A6"/>
                </a:solidFill>
                <a:latin typeface="+mj-lt"/>
                <a:cs typeface="Arial" panose="020B0604020202020204" pitchFamily="34" charset="0"/>
              </a:rPr>
              <a:t>We have prepared this paper (referred to as ‘Approach document’) in accordance with our BSC Audit and Qualification Agreement dated 17 May 2021 and is subject to disclosure restrictions as set out therein.</a:t>
            </a:r>
          </a:p>
          <a:p>
            <a:pPr marL="0" marR="0" rtl="0">
              <a:spcBef>
                <a:spcPts val="0"/>
              </a:spcBef>
              <a:spcAft>
                <a:spcPts val="0"/>
              </a:spcAft>
            </a:pPr>
            <a:r>
              <a:rPr lang="en-GB" sz="900" dirty="0">
                <a:solidFill>
                  <a:srgbClr val="A6A6A6"/>
                </a:solidFill>
                <a:latin typeface="+mj-lt"/>
                <a:cs typeface="Arial" panose="020B0604020202020204" pitchFamily="34" charset="0"/>
              </a:rPr>
              <a:t> </a:t>
            </a:r>
          </a:p>
          <a:p>
            <a:pPr marL="0" marR="0" rtl="0">
              <a:spcBef>
                <a:spcPts val="0"/>
              </a:spcBef>
              <a:spcAft>
                <a:spcPts val="0"/>
              </a:spcAft>
            </a:pPr>
            <a:r>
              <a:rPr lang="en-GB" sz="900" dirty="0">
                <a:solidFill>
                  <a:srgbClr val="A6A6A6"/>
                </a:solidFill>
                <a:latin typeface="+mj-lt"/>
                <a:cs typeface="Arial" panose="020B0604020202020204" pitchFamily="34" charset="0"/>
              </a:rPr>
              <a:t>To the fullest extent permitted by law, we do not accept or assume responsibility to anyone (beyond that which we may have as the BSC Auditor) for this Approach document.</a:t>
            </a:r>
          </a:p>
        </p:txBody>
      </p:sp>
    </p:spTree>
    <p:extLst>
      <p:ext uri="{BB962C8B-B14F-4D97-AF65-F5344CB8AC3E}">
        <p14:creationId xmlns:p14="http://schemas.microsoft.com/office/powerpoint/2010/main" val="3945250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0">
            <a:extLst>
              <a:ext uri="{FF2B5EF4-FFF2-40B4-BE49-F238E27FC236}">
                <a16:creationId xmlns:a16="http://schemas.microsoft.com/office/drawing/2014/main" id="{B557E843-732B-438E-8073-A1FAB8383754}"/>
              </a:ext>
            </a:extLst>
          </p:cNvPr>
          <p:cNvSpPr txBox="1"/>
          <p:nvPr/>
        </p:nvSpPr>
        <p:spPr>
          <a:xfrm>
            <a:off x="643571" y="5143763"/>
            <a:ext cx="5229083" cy="195086"/>
          </a:xfrm>
          <a:prstGeom prst="rect">
            <a:avLst/>
          </a:prstGeom>
        </p:spPr>
        <p:txBody>
          <a:bodyPr vert="horz" wrap="square" lIns="0" tIns="10319" rIns="0" bIns="0" rtlCol="0">
            <a:spAutoFit/>
          </a:bodyPr>
          <a:lstStyle/>
          <a:p>
            <a:pPr marL="10319">
              <a:spcBef>
                <a:spcPts val="81"/>
              </a:spcBef>
            </a:pPr>
            <a:r>
              <a:rPr sz="1200" spc="-8" dirty="0">
                <a:solidFill>
                  <a:schemeClr val="bg1"/>
                </a:solidFill>
                <a:cs typeface="Univers 45 Light"/>
              </a:rPr>
              <a:t>The </a:t>
            </a:r>
            <a:r>
              <a:rPr sz="1200" dirty="0">
                <a:solidFill>
                  <a:schemeClr val="bg1"/>
                </a:solidFill>
                <a:cs typeface="Univers 45 Light"/>
              </a:rPr>
              <a:t>contacts</a:t>
            </a:r>
            <a:r>
              <a:rPr lang="en-GB" sz="1200" dirty="0">
                <a:solidFill>
                  <a:schemeClr val="bg1"/>
                </a:solidFill>
                <a:cs typeface="Univers 45 Light"/>
              </a:rPr>
              <a:t> at KPMG</a:t>
            </a:r>
            <a:r>
              <a:rPr sz="1200" dirty="0">
                <a:solidFill>
                  <a:schemeClr val="bg1"/>
                </a:solidFill>
                <a:cs typeface="Univers 45 Light"/>
              </a:rPr>
              <a:t> in connection with this </a:t>
            </a:r>
            <a:r>
              <a:rPr lang="en-GB" sz="1200" dirty="0">
                <a:solidFill>
                  <a:schemeClr val="bg1"/>
                </a:solidFill>
                <a:cs typeface="Univers 45 Light"/>
              </a:rPr>
              <a:t>document</a:t>
            </a:r>
            <a:r>
              <a:rPr sz="1200" spc="-53" dirty="0">
                <a:solidFill>
                  <a:schemeClr val="bg1"/>
                </a:solidFill>
                <a:cs typeface="Univers 45 Light"/>
              </a:rPr>
              <a:t> </a:t>
            </a:r>
            <a:r>
              <a:rPr sz="1200" dirty="0">
                <a:solidFill>
                  <a:schemeClr val="bg1"/>
                </a:solidFill>
                <a:cs typeface="Univers 45 Light"/>
              </a:rPr>
              <a:t>are:</a:t>
            </a:r>
          </a:p>
        </p:txBody>
      </p:sp>
      <p:graphicFrame>
        <p:nvGraphicFramePr>
          <p:cNvPr id="83" name="object 30">
            <a:extLst>
              <a:ext uri="{FF2B5EF4-FFF2-40B4-BE49-F238E27FC236}">
                <a16:creationId xmlns:a16="http://schemas.microsoft.com/office/drawing/2014/main" id="{ADFF7415-0CC6-4749-B52E-D28470B25638}"/>
              </a:ext>
            </a:extLst>
          </p:cNvPr>
          <p:cNvGraphicFramePr>
            <a:graphicFrameLocks noGrp="1"/>
          </p:cNvGraphicFramePr>
          <p:nvPr>
            <p:extLst>
              <p:ext uri="{D42A27DB-BD31-4B8C-83A1-F6EECF244321}">
                <p14:modId xmlns:p14="http://schemas.microsoft.com/office/powerpoint/2010/main" val="38591221"/>
              </p:ext>
            </p:extLst>
          </p:nvPr>
        </p:nvGraphicFramePr>
        <p:xfrm>
          <a:off x="643571" y="1479979"/>
          <a:ext cx="3279499" cy="2661658"/>
        </p:xfrm>
        <a:graphic>
          <a:graphicData uri="http://schemas.openxmlformats.org/drawingml/2006/table">
            <a:tbl>
              <a:tblPr firstRow="1" bandRow="1">
                <a:tableStyleId>{2D5ABB26-0587-4C30-8999-92F81FD0307C}</a:tableStyleId>
              </a:tblPr>
              <a:tblGrid>
                <a:gridCol w="1608016">
                  <a:extLst>
                    <a:ext uri="{9D8B030D-6E8A-4147-A177-3AD203B41FA5}">
                      <a16:colId xmlns:a16="http://schemas.microsoft.com/office/drawing/2014/main" val="20000"/>
                    </a:ext>
                  </a:extLst>
                </a:gridCol>
                <a:gridCol w="235760">
                  <a:extLst>
                    <a:ext uri="{9D8B030D-6E8A-4147-A177-3AD203B41FA5}">
                      <a16:colId xmlns:a16="http://schemas.microsoft.com/office/drawing/2014/main" val="20001"/>
                    </a:ext>
                  </a:extLst>
                </a:gridCol>
                <a:gridCol w="1435723">
                  <a:extLst>
                    <a:ext uri="{9D8B030D-6E8A-4147-A177-3AD203B41FA5}">
                      <a16:colId xmlns:a16="http://schemas.microsoft.com/office/drawing/2014/main" val="20002"/>
                    </a:ext>
                  </a:extLst>
                </a:gridCol>
              </a:tblGrid>
              <a:tr h="548328">
                <a:tc>
                  <a:txBody>
                    <a:bodyPr/>
                    <a:lstStyle/>
                    <a:p>
                      <a:pPr>
                        <a:lnSpc>
                          <a:spcPts val="4165"/>
                        </a:lnSpc>
                      </a:pPr>
                      <a:r>
                        <a:rPr lang="en-GB" sz="1200" dirty="0">
                          <a:solidFill>
                            <a:srgbClr val="FFFFFF"/>
                          </a:solidFill>
                          <a:latin typeface="+mn-lt"/>
                          <a:cs typeface="Univers 45 Light"/>
                        </a:rPr>
                        <a:t>02</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marL="25400">
                        <a:lnSpc>
                          <a:spcPts val="4165"/>
                        </a:lnSpc>
                      </a:pPr>
                      <a:r>
                        <a:rPr lang="en-GB" sz="1200" dirty="0">
                          <a:solidFill>
                            <a:srgbClr val="FFFFFF"/>
                          </a:solidFill>
                          <a:latin typeface="+mn-lt"/>
                          <a:cs typeface="Univers 45 Light"/>
                        </a:rPr>
                        <a:t>03</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93230">
                <a:tc>
                  <a:txBody>
                    <a:bodyPr/>
                    <a:lstStyle/>
                    <a:p>
                      <a:pPr marL="0" marR="501650" lvl="0" indent="0" defTabSz="914400" eaLnBrk="1" fontAlgn="auto" latinLnBrk="0" hangingPunct="1">
                        <a:lnSpc>
                          <a:spcPct val="110000"/>
                        </a:lnSpc>
                        <a:spcBef>
                          <a:spcPts val="770"/>
                        </a:spcBef>
                        <a:spcAft>
                          <a:spcPts val="0"/>
                        </a:spcAft>
                        <a:buClrTx/>
                        <a:buSzTx/>
                        <a:buFontTx/>
                        <a:buNone/>
                        <a:tabLst/>
                        <a:defRPr/>
                      </a:pPr>
                      <a:r>
                        <a:rPr lang="en-GB" sz="1200" spc="60" dirty="0">
                          <a:solidFill>
                            <a:srgbClr val="FFFFFF"/>
                          </a:solidFill>
                          <a:latin typeface="+mn-lt"/>
                          <a:ea typeface="+mn-ea"/>
                          <a:cs typeface="Univers 45 Light"/>
                        </a:rPr>
                        <a:t>The BSC Audit Approach</a:t>
                      </a:r>
                    </a:p>
                    <a:p>
                      <a:pPr marR="501650">
                        <a:lnSpc>
                          <a:spcPct val="110000"/>
                        </a:lnSpc>
                        <a:spcBef>
                          <a:spcPts val="770"/>
                        </a:spcBef>
                      </a:pPr>
                      <a:endParaRPr sz="1200" dirty="0">
                        <a:latin typeface="+mn-lt"/>
                        <a:cs typeface="Univers 45 Light"/>
                      </a:endParaRPr>
                    </a:p>
                  </a:txBody>
                  <a:tcPr marL="0" marR="0" marT="79454"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marL="0">
                        <a:lnSpc>
                          <a:spcPct val="100000"/>
                        </a:lnSpc>
                        <a:spcBef>
                          <a:spcPts val="880"/>
                        </a:spcBef>
                      </a:pPr>
                      <a:r>
                        <a:rPr lang="en-GB" sz="1200" spc="60" dirty="0">
                          <a:solidFill>
                            <a:srgbClr val="FFFFFF"/>
                          </a:solidFill>
                          <a:latin typeface="+mn-lt"/>
                          <a:ea typeface="+mn-ea"/>
                          <a:cs typeface="Univers 45 Light"/>
                        </a:rPr>
                        <a:t>Operational Approach</a:t>
                      </a:r>
                      <a:endParaRPr sz="1200" spc="60" dirty="0">
                        <a:solidFill>
                          <a:srgbClr val="FFFFFF"/>
                        </a:solidFill>
                        <a:latin typeface="+mn-lt"/>
                        <a:ea typeface="+mn-ea"/>
                        <a:cs typeface="Univers 45 Light"/>
                      </a:endParaRPr>
                    </a:p>
                  </a:txBody>
                  <a:tcPr marL="0" marR="0" marT="90805"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9697">
                <a:tc>
                  <a:txBody>
                    <a:bodyPr/>
                    <a:lstStyle/>
                    <a:p>
                      <a:pPr>
                        <a:lnSpc>
                          <a:spcPct val="100000"/>
                        </a:lnSpc>
                        <a:spcBef>
                          <a:spcPts val="570"/>
                        </a:spcBef>
                      </a:pPr>
                      <a:endParaRPr lang="en-GB" sz="1200" dirty="0">
                        <a:solidFill>
                          <a:srgbClr val="FFFFFF"/>
                        </a:solidFill>
                        <a:latin typeface="+mn-lt"/>
                        <a:cs typeface="Univers 45 Light"/>
                      </a:endParaRPr>
                    </a:p>
                    <a:p>
                      <a:pPr>
                        <a:lnSpc>
                          <a:spcPct val="100000"/>
                        </a:lnSpc>
                        <a:spcBef>
                          <a:spcPts val="570"/>
                        </a:spcBef>
                      </a:pPr>
                      <a:r>
                        <a:rPr lang="en-GB" sz="1200" dirty="0">
                          <a:solidFill>
                            <a:srgbClr val="FFFFFF"/>
                          </a:solidFill>
                          <a:latin typeface="+mn-lt"/>
                          <a:cs typeface="Univers 45 Light"/>
                        </a:rPr>
                        <a:t>04</a:t>
                      </a: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nSpc>
                          <a:spcPct val="100000"/>
                        </a:lnSpc>
                        <a:spcBef>
                          <a:spcPts val="570"/>
                        </a:spcBef>
                      </a:pPr>
                      <a:endParaRPr lang="en-GB" sz="1200" dirty="0">
                        <a:solidFill>
                          <a:srgbClr val="FFFFFF"/>
                        </a:solidFill>
                        <a:latin typeface="+mn-lt"/>
                        <a:cs typeface="Univers 45 Light"/>
                      </a:endParaRPr>
                    </a:p>
                    <a:p>
                      <a:pPr>
                        <a:lnSpc>
                          <a:spcPct val="100000"/>
                        </a:lnSpc>
                        <a:spcBef>
                          <a:spcPts val="570"/>
                        </a:spcBef>
                      </a:pP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90403">
                <a:tc>
                  <a:txBody>
                    <a:bodyPr/>
                    <a:lstStyle/>
                    <a:p>
                      <a:pPr marL="0" marR="0" lvl="0" indent="0" algn="l" defTabSz="914376" rtl="0" eaLnBrk="1" fontAlgn="auto" latinLnBrk="0" hangingPunct="1">
                        <a:lnSpc>
                          <a:spcPct val="100000"/>
                        </a:lnSpc>
                        <a:spcBef>
                          <a:spcPts val="880"/>
                        </a:spcBef>
                        <a:spcAft>
                          <a:spcPts val="0"/>
                        </a:spcAft>
                        <a:buClrTx/>
                        <a:buSzTx/>
                        <a:buFontTx/>
                        <a:buNone/>
                        <a:tabLst/>
                        <a:defRPr/>
                      </a:pPr>
                      <a:r>
                        <a:rPr lang="en-GB" sz="1200" spc="60" dirty="0">
                          <a:solidFill>
                            <a:srgbClr val="FFFFFF"/>
                          </a:solidFill>
                          <a:latin typeface="+mn-lt"/>
                          <a:cs typeface="Univers 45 Light"/>
                        </a:rPr>
                        <a:t>Appendices</a:t>
                      </a:r>
                      <a:endParaRPr lang="en-GB" sz="1200" dirty="0">
                        <a:latin typeface="+mn-lt"/>
                        <a:cs typeface="Univers 45 Light"/>
                      </a:endParaRPr>
                    </a:p>
                    <a:p>
                      <a:pPr>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4" name="TextBox 3">
            <a:extLst>
              <a:ext uri="{FF2B5EF4-FFF2-40B4-BE49-F238E27FC236}">
                <a16:creationId xmlns:a16="http://schemas.microsoft.com/office/drawing/2014/main" id="{F139EB30-5208-449C-A93C-84B3A539CBCF}"/>
              </a:ext>
            </a:extLst>
          </p:cNvPr>
          <p:cNvSpPr txBox="1"/>
          <p:nvPr/>
        </p:nvSpPr>
        <p:spPr>
          <a:xfrm>
            <a:off x="564376" y="667401"/>
            <a:ext cx="1905000" cy="581180"/>
          </a:xfrm>
          <a:prstGeom prst="rect">
            <a:avLst/>
          </a:prstGeom>
          <a:noFill/>
        </p:spPr>
        <p:txBody>
          <a:bodyPr wrap="square" lIns="54610" tIns="54610" rIns="54610" bIns="54610" rtlCol="0">
            <a:noAutofit/>
          </a:bodyPr>
          <a:lstStyle/>
          <a:p>
            <a:pPr>
              <a:spcAft>
                <a:spcPts val="600"/>
              </a:spcAft>
            </a:pPr>
            <a:r>
              <a:rPr lang="en-GB" sz="2800" b="1" dirty="0">
                <a:solidFill>
                  <a:schemeClr val="bg1"/>
                </a:solidFill>
                <a:latin typeface="+mj-lt"/>
              </a:rPr>
              <a:t>Contents</a:t>
            </a:r>
          </a:p>
        </p:txBody>
      </p:sp>
      <p:grpSp>
        <p:nvGrpSpPr>
          <p:cNvPr id="15" name="Group 14">
            <a:extLst>
              <a:ext uri="{FF2B5EF4-FFF2-40B4-BE49-F238E27FC236}">
                <a16:creationId xmlns:a16="http://schemas.microsoft.com/office/drawing/2014/main" id="{5000A048-C4C1-4320-87E6-9EF74A1C23FC}"/>
              </a:ext>
            </a:extLst>
          </p:cNvPr>
          <p:cNvGrpSpPr/>
          <p:nvPr/>
        </p:nvGrpSpPr>
        <p:grpSpPr>
          <a:xfrm>
            <a:off x="643571" y="5474934"/>
            <a:ext cx="2176707" cy="636026"/>
            <a:chOff x="409575" y="5533152"/>
            <a:chExt cx="2679024" cy="782801"/>
          </a:xfrm>
        </p:grpSpPr>
        <p:sp>
          <p:nvSpPr>
            <p:cNvPr id="16" name="Rectangle 15">
              <a:extLst>
                <a:ext uri="{FF2B5EF4-FFF2-40B4-BE49-F238E27FC236}">
                  <a16:creationId xmlns:a16="http://schemas.microsoft.com/office/drawing/2014/main" id="{ADEC2873-25FD-4CDE-A060-18148577EF76}"/>
                </a:ext>
              </a:extLst>
            </p:cNvPr>
            <p:cNvSpPr>
              <a:spLocks/>
            </p:cNvSpPr>
            <p:nvPr/>
          </p:nvSpPr>
          <p:spPr>
            <a:xfrm>
              <a:off x="409575" y="6184368"/>
              <a:ext cx="512179" cy="131585"/>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algn="ctr"/>
              <a:endParaRPr lang="en-US" sz="1219" dirty="0">
                <a:solidFill>
                  <a:srgbClr val="FF0000"/>
                </a:solidFill>
                <a:latin typeface="Univers Light" panose="020B0403020202020204" pitchFamily="34" charset="0"/>
              </a:endParaRPr>
            </a:p>
          </p:txBody>
        </p:sp>
        <p:sp>
          <p:nvSpPr>
            <p:cNvPr id="17" name="object 11">
              <a:extLst>
                <a:ext uri="{FF2B5EF4-FFF2-40B4-BE49-F238E27FC236}">
                  <a16:creationId xmlns:a16="http://schemas.microsoft.com/office/drawing/2014/main" id="{765FA795-FBB1-496C-903D-1A1AEE8D5F7A}"/>
                </a:ext>
              </a:extLst>
            </p:cNvPr>
            <p:cNvSpPr txBox="1">
              <a:spLocks/>
            </p:cNvSpPr>
            <p:nvPr/>
          </p:nvSpPr>
          <p:spPr>
            <a:xfrm>
              <a:off x="1073005" y="5546512"/>
              <a:ext cx="2015594" cy="725406"/>
            </a:xfrm>
            <a:prstGeom prst="rect">
              <a:avLst/>
            </a:prstGeom>
          </p:spPr>
          <p:txBody>
            <a:bodyPr vert="horz" wrap="square" lIns="0" tIns="0" rIns="0" bIns="0" rtlCol="0" anchor="t">
              <a:spAutoFit/>
            </a:bodyPr>
            <a:lstStyle/>
            <a:p>
              <a:r>
                <a:rPr lang="en-US" sz="894" b="1" dirty="0">
                  <a:solidFill>
                    <a:schemeClr val="bg1"/>
                  </a:solidFill>
                  <a:ea typeface="+mn-lt"/>
                  <a:cs typeface="+mn-lt"/>
                </a:rPr>
                <a:t>Nathan Cain</a:t>
              </a:r>
              <a:br>
                <a:rPr lang="en-US" sz="894" b="1" dirty="0">
                  <a:solidFill>
                    <a:schemeClr val="bg1"/>
                  </a:solidFill>
                  <a:ea typeface="+mn-lt"/>
                  <a:cs typeface="+mn-lt"/>
                </a:rPr>
              </a:br>
              <a:r>
                <a:rPr lang="en-US" sz="894" b="1" dirty="0">
                  <a:solidFill>
                    <a:schemeClr val="bg1"/>
                  </a:solidFill>
                  <a:ea typeface="+mn-lt"/>
                  <a:cs typeface="+mn-lt"/>
                </a:rPr>
                <a:t>Partner, KPMG LLP </a:t>
              </a:r>
              <a:endParaRPr lang="en-US" sz="1463" dirty="0">
                <a:solidFill>
                  <a:schemeClr val="bg1"/>
                </a:solidFill>
              </a:endParaRPr>
            </a:p>
            <a:p>
              <a:pPr marL="10319" marR="4128">
                <a:spcBef>
                  <a:spcPts val="524"/>
                </a:spcBef>
              </a:pPr>
              <a:r>
                <a:rPr lang="en-US" sz="894" dirty="0">
                  <a:solidFill>
                    <a:schemeClr val="bg1"/>
                  </a:solidFill>
                  <a:ea typeface="+mn-lt"/>
                  <a:cs typeface="+mn-lt"/>
                </a:rPr>
                <a:t>Tel: +44 (0)7557 631470 </a:t>
              </a:r>
              <a:br>
                <a:rPr lang="en-US" sz="894" dirty="0">
                  <a:solidFill>
                    <a:schemeClr val="bg1"/>
                  </a:solidFill>
                  <a:ea typeface="+mn-lt"/>
                  <a:cs typeface="+mn-lt"/>
                </a:rPr>
              </a:br>
              <a:r>
                <a:rPr lang="en-US" sz="731" spc="-4" dirty="0">
                  <a:solidFill>
                    <a:srgbClr val="FFFFFF"/>
                  </a:solidFill>
                  <a:hlinkClick r:id="rId3">
                    <a:extLst>
                      <a:ext uri="{A12FA001-AC4F-418D-AE19-62706E023703}">
                        <ahyp:hlinkClr xmlns:ahyp="http://schemas.microsoft.com/office/drawing/2018/hyperlinkcolor" xmlns="" val="tx"/>
                      </a:ext>
                    </a:extLst>
                  </a:hlinkClick>
                </a:rPr>
                <a:t>nathan.cain@kpmg.co.uk</a:t>
              </a:r>
              <a:endParaRPr lang="en-US" sz="731" spc="-4" dirty="0">
                <a:solidFill>
                  <a:srgbClr val="FFFFFF"/>
                </a:solidFill>
              </a:endParaRPr>
            </a:p>
          </p:txBody>
        </p:sp>
        <p:pic>
          <p:nvPicPr>
            <p:cNvPr id="18" name="Picture 12">
              <a:extLst>
                <a:ext uri="{FF2B5EF4-FFF2-40B4-BE49-F238E27FC236}">
                  <a16:creationId xmlns:a16="http://schemas.microsoft.com/office/drawing/2014/main" id="{76465B54-94CA-4472-A4C7-A98B946D3E0A}"/>
                </a:ext>
              </a:extLst>
            </p:cNvPr>
            <p:cNvPicPr>
              <a:picLocks/>
            </p:cNvPicPr>
            <p:nvPr/>
          </p:nvPicPr>
          <p:blipFill>
            <a:blip r:embed="rId4"/>
            <a:stretch>
              <a:fillRect/>
            </a:stretch>
          </p:blipFill>
          <p:spPr>
            <a:xfrm>
              <a:off x="409575" y="5533152"/>
              <a:ext cx="512179" cy="666604"/>
            </a:xfrm>
            <a:prstGeom prst="rect">
              <a:avLst/>
            </a:prstGeom>
            <a:solidFill>
              <a:schemeClr val="accent2"/>
            </a:solidFill>
          </p:spPr>
        </p:pic>
      </p:grpSp>
      <p:grpSp>
        <p:nvGrpSpPr>
          <p:cNvPr id="19" name="Group 18">
            <a:extLst>
              <a:ext uri="{FF2B5EF4-FFF2-40B4-BE49-F238E27FC236}">
                <a16:creationId xmlns:a16="http://schemas.microsoft.com/office/drawing/2014/main" id="{7D6DDA49-4DBA-4A70-9A8F-79DE05CB2E28}"/>
              </a:ext>
            </a:extLst>
          </p:cNvPr>
          <p:cNvGrpSpPr/>
          <p:nvPr/>
        </p:nvGrpSpPr>
        <p:grpSpPr>
          <a:xfrm>
            <a:off x="2820278" y="5474934"/>
            <a:ext cx="2176707" cy="662465"/>
            <a:chOff x="3849981" y="4871967"/>
            <a:chExt cx="2176707" cy="662465"/>
          </a:xfrm>
        </p:grpSpPr>
        <p:pic>
          <p:nvPicPr>
            <p:cNvPr id="20" name="Picture 17">
              <a:extLst>
                <a:ext uri="{FF2B5EF4-FFF2-40B4-BE49-F238E27FC236}">
                  <a16:creationId xmlns:a16="http://schemas.microsoft.com/office/drawing/2014/main" id="{73E7FD60-E7A2-4622-BFD8-F66059861291}"/>
                </a:ext>
              </a:extLst>
            </p:cNvPr>
            <p:cNvPicPr>
              <a:picLocks noChangeAspect="1"/>
            </p:cNvPicPr>
            <p:nvPr/>
          </p:nvPicPr>
          <p:blipFill rotWithShape="1">
            <a:blip r:embed="rId5"/>
            <a:srcRect l="22150" t="11084" r="11830"/>
            <a:stretch/>
          </p:blipFill>
          <p:spPr>
            <a:xfrm>
              <a:off x="3849981" y="4871967"/>
              <a:ext cx="416145" cy="560458"/>
            </a:xfrm>
            <a:prstGeom prst="rect">
              <a:avLst/>
            </a:prstGeom>
          </p:spPr>
        </p:pic>
        <p:sp>
          <p:nvSpPr>
            <p:cNvPr id="21" name="object 11">
              <a:extLst>
                <a:ext uri="{FF2B5EF4-FFF2-40B4-BE49-F238E27FC236}">
                  <a16:creationId xmlns:a16="http://schemas.microsoft.com/office/drawing/2014/main" id="{F86DD350-34E2-4FCC-9322-0CB8264C2799}"/>
                </a:ext>
              </a:extLst>
            </p:cNvPr>
            <p:cNvSpPr txBox="1">
              <a:spLocks/>
            </p:cNvSpPr>
            <p:nvPr/>
          </p:nvSpPr>
          <p:spPr>
            <a:xfrm>
              <a:off x="4388394" y="4883686"/>
              <a:ext cx="1638294" cy="589392"/>
            </a:xfrm>
            <a:prstGeom prst="rect">
              <a:avLst/>
            </a:prstGeom>
          </p:spPr>
          <p:txBody>
            <a:bodyPr vert="horz" wrap="square" lIns="0" tIns="0" rIns="0" bIns="0" rtlCol="0" anchor="t">
              <a:spAutoFit/>
            </a:bodyPr>
            <a:lstStyle/>
            <a:p>
              <a:r>
                <a:rPr lang="en-US" sz="894" b="1" dirty="0">
                  <a:solidFill>
                    <a:schemeClr val="bg1"/>
                  </a:solidFill>
                  <a:ea typeface="+mn-lt"/>
                  <a:cs typeface="+mn-lt"/>
                </a:rPr>
                <a:t>Alex Peart</a:t>
              </a:r>
              <a:br>
                <a:rPr lang="en-US" sz="894" b="1" dirty="0">
                  <a:solidFill>
                    <a:schemeClr val="bg1"/>
                  </a:solidFill>
                  <a:ea typeface="+mn-lt"/>
                  <a:cs typeface="+mn-lt"/>
                </a:rPr>
              </a:br>
              <a:r>
                <a:rPr lang="en-US" sz="894" b="1" dirty="0">
                  <a:solidFill>
                    <a:schemeClr val="bg1"/>
                  </a:solidFill>
                  <a:ea typeface="+mn-lt"/>
                  <a:cs typeface="+mn-lt"/>
                </a:rPr>
                <a:t>Senior Manager, KPMG LLP </a:t>
              </a:r>
              <a:endParaRPr lang="en-US" sz="1463" dirty="0">
                <a:solidFill>
                  <a:schemeClr val="bg1"/>
                </a:solidFill>
              </a:endParaRPr>
            </a:p>
            <a:p>
              <a:pPr marL="10319" marR="4128">
                <a:spcBef>
                  <a:spcPts val="524"/>
                </a:spcBef>
              </a:pPr>
              <a:r>
                <a:rPr lang="en-US" sz="894" dirty="0">
                  <a:solidFill>
                    <a:schemeClr val="bg1"/>
                  </a:solidFill>
                  <a:ea typeface="+mn-lt"/>
                  <a:cs typeface="+mn-lt"/>
                </a:rPr>
                <a:t>Tel: +44 (0)7468 768846</a:t>
              </a:r>
              <a:br>
                <a:rPr lang="en-US" sz="894" dirty="0">
                  <a:solidFill>
                    <a:schemeClr val="bg1"/>
                  </a:solidFill>
                  <a:ea typeface="+mn-lt"/>
                  <a:cs typeface="+mn-lt"/>
                </a:rPr>
              </a:br>
              <a:r>
                <a:rPr lang="en-US" sz="731" spc="-4" dirty="0">
                  <a:solidFill>
                    <a:srgbClr val="FFFFFF"/>
                  </a:solidFill>
                  <a:hlinkClick r:id="rId6">
                    <a:extLst>
                      <a:ext uri="{A12FA001-AC4F-418D-AE19-62706E023703}">
                        <ahyp:hlinkClr xmlns:ahyp="http://schemas.microsoft.com/office/drawing/2018/hyperlinkcolor" xmlns="" val="tx"/>
                      </a:ext>
                    </a:extLst>
                  </a:hlinkClick>
                </a:rPr>
                <a:t>alex.peart@kpmg.co.uk</a:t>
              </a:r>
              <a:endParaRPr lang="en-US" sz="731" spc="-4" dirty="0">
                <a:solidFill>
                  <a:srgbClr val="FFFFFF"/>
                </a:solidFill>
              </a:endParaRPr>
            </a:p>
          </p:txBody>
        </p:sp>
        <p:sp>
          <p:nvSpPr>
            <p:cNvPr id="22" name="Rectangle 21">
              <a:extLst>
                <a:ext uri="{FF2B5EF4-FFF2-40B4-BE49-F238E27FC236}">
                  <a16:creationId xmlns:a16="http://schemas.microsoft.com/office/drawing/2014/main" id="{D9F7F18D-133C-4D1D-B2E2-9B2B1DEA884C}"/>
                </a:ext>
              </a:extLst>
            </p:cNvPr>
            <p:cNvSpPr>
              <a:spLocks/>
            </p:cNvSpPr>
            <p:nvPr/>
          </p:nvSpPr>
          <p:spPr>
            <a:xfrm>
              <a:off x="3849981" y="5426432"/>
              <a:ext cx="416145" cy="108000"/>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algn="ctr"/>
              <a:endParaRPr lang="en-US" sz="1219" dirty="0">
                <a:solidFill>
                  <a:srgbClr val="FF0000"/>
                </a:solidFill>
                <a:latin typeface="Univers Light" panose="020B0403020202020204" pitchFamily="34" charset="0"/>
              </a:endParaRPr>
            </a:p>
          </p:txBody>
        </p:sp>
      </p:grpSp>
      <p:sp>
        <p:nvSpPr>
          <p:cNvPr id="2" name="Rectangle 1">
            <a:hlinkClick r:id="rId7" action="ppaction://hlinksldjump"/>
            <a:extLst>
              <a:ext uri="{FF2B5EF4-FFF2-40B4-BE49-F238E27FC236}">
                <a16:creationId xmlns:a16="http://schemas.microsoft.com/office/drawing/2014/main" id="{7407FACE-2A44-483A-A648-BCCD4A204B84}"/>
              </a:ext>
            </a:extLst>
          </p:cNvPr>
          <p:cNvSpPr/>
          <p:nvPr/>
        </p:nvSpPr>
        <p:spPr>
          <a:xfrm>
            <a:off x="564376" y="1671484"/>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14" name="Rectangle 13">
            <a:hlinkClick r:id="rId8" action="ppaction://hlinksldjump"/>
            <a:extLst>
              <a:ext uri="{FF2B5EF4-FFF2-40B4-BE49-F238E27FC236}">
                <a16:creationId xmlns:a16="http://schemas.microsoft.com/office/drawing/2014/main" id="{B981E7DE-1550-43A5-B782-768F2BADD12A}"/>
              </a:ext>
            </a:extLst>
          </p:cNvPr>
          <p:cNvSpPr/>
          <p:nvPr/>
        </p:nvSpPr>
        <p:spPr>
          <a:xfrm>
            <a:off x="2295342" y="1671483"/>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23" name="Rectangle 22">
            <a:hlinkClick r:id="rId9" action="ppaction://hlinksldjump"/>
            <a:extLst>
              <a:ext uri="{FF2B5EF4-FFF2-40B4-BE49-F238E27FC236}">
                <a16:creationId xmlns:a16="http://schemas.microsoft.com/office/drawing/2014/main" id="{5461E432-D72E-48FB-A4C4-CEDE45CB2DFB}"/>
              </a:ext>
            </a:extLst>
          </p:cNvPr>
          <p:cNvSpPr/>
          <p:nvPr/>
        </p:nvSpPr>
        <p:spPr>
          <a:xfrm>
            <a:off x="476654" y="3061931"/>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Tree>
    <p:extLst>
      <p:ext uri="{BB962C8B-B14F-4D97-AF65-F5344CB8AC3E}">
        <p14:creationId xmlns:p14="http://schemas.microsoft.com/office/powerpoint/2010/main" val="990507061"/>
      </p:ext>
    </p:extLst>
  </p:cSld>
  <p:clrMapOvr>
    <a:masterClrMapping/>
  </p:clrMapOvr>
  <p:transition spd="slow"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
                                        <p:tgtEl>
                                          <p:spTgt spid="10"/>
                                        </p:tgtEl>
                                      </p:cBhvr>
                                    </p:animEffect>
                                  </p:childTnLst>
                                </p:cTn>
                              </p:par>
                              <p:par>
                                <p:cTn id="8" presetID="64" presetClass="path" presetSubtype="0" decel="100000" fill="hold" grpId="1" nodeType="withEffect">
                                  <p:stCondLst>
                                    <p:cond delay="700"/>
                                  </p:stCondLst>
                                  <p:childTnLst>
                                    <p:animMotion origin="layout" path="M 2.5E-6 2.96296E-6 L 2.5E-6 -0.03102 " pathEditMode="relative" rAng="0" ptsTypes="AA">
                                      <p:cBhvr>
                                        <p:cTn id="9" dur="250" spd="-100000" fill="hold"/>
                                        <p:tgtEl>
                                          <p:spTgt spid="10"/>
                                        </p:tgtEl>
                                        <p:attrNameLst>
                                          <p:attrName>ppt_x</p:attrName>
                                          <p:attrName>ppt_y</p:attrName>
                                        </p:attrNameLst>
                                      </p:cBhvr>
                                      <p:rCtr x="0" y="-1551"/>
                                    </p:animMotion>
                                  </p:childTnLst>
                                </p:cTn>
                              </p:par>
                              <p:par>
                                <p:cTn id="10" presetID="10" presetClass="entr" presetSubtype="0" fill="hold" nodeType="withEffect">
                                  <p:stCondLst>
                                    <p:cond delay="7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
                                        <p:tgtEl>
                                          <p:spTgt spid="15"/>
                                        </p:tgtEl>
                                      </p:cBhvr>
                                    </p:animEffect>
                                  </p:childTnLst>
                                </p:cTn>
                              </p:par>
                              <p:par>
                                <p:cTn id="13" presetID="64" presetClass="path" presetSubtype="0" decel="100000" fill="hold" nodeType="withEffect">
                                  <p:stCondLst>
                                    <p:cond delay="700"/>
                                  </p:stCondLst>
                                  <p:childTnLst>
                                    <p:animMotion origin="layout" path="M 2.5E-6 2.96296E-6 L 2.5E-6 -0.03102 " pathEditMode="relative" rAng="0" ptsTypes="AA">
                                      <p:cBhvr>
                                        <p:cTn id="14" dur="250" spd="-100000" fill="hold"/>
                                        <p:tgtEl>
                                          <p:spTgt spid="15"/>
                                        </p:tgtEl>
                                        <p:attrNameLst>
                                          <p:attrName>ppt_x</p:attrName>
                                          <p:attrName>ppt_y</p:attrName>
                                        </p:attrNameLst>
                                      </p:cBhvr>
                                      <p:rCtr x="0" y="-1551"/>
                                    </p:animMotion>
                                  </p:childTnLst>
                                </p:cTn>
                              </p:par>
                              <p:par>
                                <p:cTn id="15" presetID="10" presetClass="entr" presetSubtype="0" fill="hold" nodeType="withEffect">
                                  <p:stCondLst>
                                    <p:cond delay="7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
                                        <p:tgtEl>
                                          <p:spTgt spid="19"/>
                                        </p:tgtEl>
                                      </p:cBhvr>
                                    </p:animEffect>
                                  </p:childTnLst>
                                </p:cTn>
                              </p:par>
                              <p:par>
                                <p:cTn id="18" presetID="64" presetClass="path" presetSubtype="0" decel="100000" fill="hold" nodeType="withEffect">
                                  <p:stCondLst>
                                    <p:cond delay="700"/>
                                  </p:stCondLst>
                                  <p:childTnLst>
                                    <p:animMotion origin="layout" path="M 2.5E-6 2.96296E-6 L 2.5E-6 -0.03102 " pathEditMode="relative" rAng="0" ptsTypes="AA">
                                      <p:cBhvr>
                                        <p:cTn id="19" dur="250" spd="-100000" fill="hold"/>
                                        <p:tgtEl>
                                          <p:spTgt spid="19"/>
                                        </p:tgtEl>
                                        <p:attrNameLst>
                                          <p:attrName>ppt_x</p:attrName>
                                          <p:attrName>ppt_y</p:attrName>
                                        </p:attrNameLst>
                                      </p:cBhvr>
                                      <p:rCtr x="0" y="-1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Placeholder 3"/>
          <p:cNvSpPr>
            <a:spLocks noGrp="1"/>
          </p:cNvSpPr>
          <p:nvPr>
            <p:ph type="body" sz="quarter" idx="10"/>
          </p:nvPr>
        </p:nvSpPr>
        <p:spPr bwMode="gray">
          <a:xfrm>
            <a:off x="2629453" y="1474534"/>
            <a:ext cx="4166664" cy="5129609"/>
          </a:xfrm>
        </p:spPr>
        <p:txBody>
          <a:bodyPr wrap="square">
            <a:spAutoFit/>
          </a:bodyPr>
          <a:lstStyle/>
          <a:p>
            <a:r>
              <a:rPr lang="en-GB" sz="1000" dirty="0">
                <a:solidFill>
                  <a:srgbClr val="E8308A"/>
                </a:solidFill>
                <a:cs typeface="Calibri" panose="020F0502020204030204" pitchFamily="34" charset="0"/>
              </a:rPr>
              <a:t>ISAE (UK) 3000 Opinion (Assurance Conclusion): </a:t>
            </a:r>
          </a:p>
          <a:p>
            <a:r>
              <a:rPr lang="en-GB" sz="1000" b="0" dirty="0">
                <a:solidFill>
                  <a:schemeClr val="tx1"/>
                </a:solidFill>
                <a:cs typeface="Calibri" panose="020F0502020204030204" pitchFamily="34" charset="0"/>
              </a:rPr>
              <a:t>We will continue to issue an Independent ISAE (UK) 3000 Assurance Conclusion over Central Systems and CVA MOA. </a:t>
            </a:r>
          </a:p>
          <a:p>
            <a:r>
              <a:rPr lang="en-GB" sz="1000" b="0" dirty="0">
                <a:solidFill>
                  <a:schemeClr val="tx1"/>
                </a:solidFill>
                <a:cs typeface="Calibri" panose="020F0502020204030204" pitchFamily="34" charset="0"/>
              </a:rPr>
              <a:t>The ongoing and upcoming changes, as part of the </a:t>
            </a:r>
            <a:r>
              <a:rPr lang="en-GB" sz="1000" b="0" dirty="0" err="1">
                <a:solidFill>
                  <a:schemeClr val="tx1"/>
                </a:solidFill>
                <a:cs typeface="Calibri" panose="020F0502020204030204" pitchFamily="34" charset="0"/>
              </a:rPr>
              <a:t>Kinnect</a:t>
            </a:r>
            <a:r>
              <a:rPr lang="en-GB" sz="1000" b="0" dirty="0">
                <a:solidFill>
                  <a:schemeClr val="tx1"/>
                </a:solidFill>
                <a:cs typeface="Calibri" panose="020F0502020204030204" pitchFamily="34" charset="0"/>
              </a:rPr>
              <a:t> programme, will be a fundamental transformation of BSC Central Systems operations. We hold regular inquiry meetings with Elexon to understand the scope and timings of the changes and their potential impact on our work. We will continue to monitor progress and adapt our approach accordingly.</a:t>
            </a:r>
          </a:p>
          <a:p>
            <a:r>
              <a:rPr lang="en-GB" sz="1000" b="0" dirty="0">
                <a:solidFill>
                  <a:schemeClr val="tx1"/>
                </a:solidFill>
                <a:cs typeface="Calibri" panose="020F0502020204030204" pitchFamily="34" charset="0"/>
              </a:rPr>
              <a:t>The FAA system migration is due to take place during the 2024/2025 BSC Audit period with parallel running of the old and new system scheduled for the entire month of July 2024. Our testing will cover the existing system for the period it remains the live settlement system. Once the replacement system goes live as the primary settlement system, our testing will cover this new system. </a:t>
            </a:r>
            <a:r>
              <a:rPr lang="en-GB" sz="1000" b="0">
                <a:solidFill>
                  <a:schemeClr val="tx1"/>
                </a:solidFill>
                <a:cs typeface="Calibri" panose="020F0502020204030204" pitchFamily="34" charset="0"/>
              </a:rPr>
              <a:t>As such, </a:t>
            </a:r>
            <a:r>
              <a:rPr lang="en-GB" sz="1000" b="0" dirty="0">
                <a:solidFill>
                  <a:schemeClr val="tx1"/>
                </a:solidFill>
                <a:cs typeface="Calibri" panose="020F0502020204030204" pitchFamily="34" charset="0"/>
              </a:rPr>
              <a:t>testing will cover the full opinion period.</a:t>
            </a:r>
          </a:p>
          <a:p>
            <a:r>
              <a:rPr lang="en-GB" sz="1000" dirty="0">
                <a:solidFill>
                  <a:schemeClr val="tx1"/>
                </a:solidFill>
                <a:cs typeface="Calibri" panose="020F0502020204030204" pitchFamily="34" charset="0"/>
              </a:rPr>
              <a:t>Data Modelling </a:t>
            </a:r>
            <a:r>
              <a:rPr lang="en-GB" sz="1000" b="0" dirty="0">
                <a:solidFill>
                  <a:schemeClr val="tx1"/>
                </a:solidFill>
                <a:cs typeface="Calibri" panose="020F0502020204030204" pitchFamily="34" charset="0"/>
              </a:rPr>
              <a:t>- </a:t>
            </a:r>
            <a:r>
              <a:rPr lang="en-GB" sz="1000" b="0" dirty="0">
                <a:solidFill>
                  <a:schemeClr val="tx1"/>
                </a:solidFill>
              </a:rPr>
              <a:t>The testing performed by the BSC Auditor will be supported and focused by the use of models and re-performance of calculations using data from a number of Parties within the industry. We utilise this data and models as part of the suite of tests we perform over the operation of the Central Settlements Systems.</a:t>
            </a:r>
            <a:endParaRPr lang="en-GB" sz="1000" b="0" i="1" dirty="0">
              <a:solidFill>
                <a:schemeClr val="tx1"/>
              </a:solidFill>
              <a:cs typeface="Calibri" panose="020F0502020204030204" pitchFamily="34" charset="0"/>
            </a:endParaRPr>
          </a:p>
          <a:p>
            <a:r>
              <a:rPr lang="en-GB" sz="1000" dirty="0">
                <a:solidFill>
                  <a:schemeClr val="tx1"/>
                </a:solidFill>
                <a:cs typeface="Calibri" panose="020F0502020204030204" pitchFamily="34" charset="0"/>
              </a:rPr>
              <a:t>Materiality</a:t>
            </a:r>
            <a:r>
              <a:rPr lang="en-GB" sz="1000" b="0" i="1" dirty="0">
                <a:solidFill>
                  <a:schemeClr val="tx1"/>
                </a:solidFill>
                <a:cs typeface="Calibri" panose="020F0502020204030204" pitchFamily="34" charset="0"/>
              </a:rPr>
              <a:t> - </a:t>
            </a:r>
            <a:r>
              <a:rPr lang="en-GB" sz="1000" b="0" dirty="0">
                <a:solidFill>
                  <a:schemeClr val="tx1"/>
                </a:solidFill>
              </a:rPr>
              <a:t>For the Assurance Conclusion work over Central Systems and CVA MOA, the materiality threshold for the year ending 31 March 2025 BSC Audit is 1.1 TWh. </a:t>
            </a:r>
            <a:r>
              <a:rPr lang="en-GB" sz="1000" b="0" dirty="0">
                <a:solidFill>
                  <a:schemeClr val="tx1"/>
                </a:solidFill>
                <a:cs typeface="Calibri" panose="020F0502020204030204" pitchFamily="34" charset="0"/>
              </a:rPr>
              <a:t>We will issue a Reasonable Assurance Report and present it to Performance Assurance Board (PAB) in May 2025 and the Panel in June 2025.</a:t>
            </a:r>
          </a:p>
          <a:p>
            <a:endParaRPr lang="en-GB" sz="1000" b="0" i="1" dirty="0">
              <a:solidFill>
                <a:schemeClr val="tx1"/>
              </a:solidFill>
              <a:cs typeface="Calibri" panose="020F0502020204030204" pitchFamily="34" charset="0"/>
            </a:endParaRPr>
          </a:p>
          <a:p>
            <a:r>
              <a:rPr lang="en-GB" sz="1000" dirty="0">
                <a:solidFill>
                  <a:srgbClr val="E8308A"/>
                </a:solidFill>
                <a:cs typeface="Calibri" panose="020F0502020204030204" pitchFamily="34" charset="0"/>
              </a:rPr>
              <a:t>Process Assessment (covered in a separate Approach Document):</a:t>
            </a:r>
          </a:p>
          <a:p>
            <a:r>
              <a:rPr lang="en-GB" sz="1000" b="0" dirty="0">
                <a:solidFill>
                  <a:schemeClr val="tx1"/>
                </a:solidFill>
                <a:cs typeface="Calibri" panose="020F0502020204030204" pitchFamily="34" charset="0"/>
              </a:rPr>
              <a:t>We will not be issuing a formal Assurance Conclusion over the SVA market. The diagram on the right outlines how the scope of the BSC Audit is split between Process Assessment and the ISAE (UK) 3000 Assurance Conclusion (Central Systems and CVAMOAs).</a:t>
            </a:r>
            <a:endParaRPr lang="en-GB" sz="1000" b="0" dirty="0">
              <a:solidFill>
                <a:schemeClr val="tx1"/>
              </a:solidFill>
              <a:highlight>
                <a:srgbClr val="FFFF00"/>
              </a:highlight>
              <a:cs typeface="Calibri" panose="020F0502020204030204" pitchFamily="34" charset="0"/>
            </a:endParaRPr>
          </a:p>
        </p:txBody>
      </p:sp>
      <p:sp>
        <p:nvSpPr>
          <p:cNvPr id="6" name="Title 5"/>
          <p:cNvSpPr>
            <a:spLocks noGrp="1"/>
          </p:cNvSpPr>
          <p:nvPr>
            <p:ph type="title"/>
          </p:nvPr>
        </p:nvSpPr>
        <p:spPr>
          <a:xfrm>
            <a:off x="387601" y="542096"/>
            <a:ext cx="10988431" cy="723600"/>
          </a:xfrm>
        </p:spPr>
        <p:txBody>
          <a:bodyPr/>
          <a:lstStyle/>
          <a:p>
            <a:r>
              <a:rPr lang="en-GB" sz="2800" dirty="0"/>
              <a:t>The BSC Audit Approach 2024/2025</a:t>
            </a:r>
          </a:p>
        </p:txBody>
      </p:sp>
      <p:sp>
        <p:nvSpPr>
          <p:cNvPr id="46" name="Title 3"/>
          <p:cNvSpPr txBox="1">
            <a:spLocks/>
          </p:cNvSpPr>
          <p:nvPr/>
        </p:nvSpPr>
        <p:spPr>
          <a:xfrm>
            <a:off x="2000230" y="1228668"/>
            <a:ext cx="7033675" cy="210398"/>
          </a:xfrm>
          <a:prstGeom prst="rect">
            <a:avLst/>
          </a:prstGeom>
        </p:spPr>
        <p:txBody>
          <a:bodyPr vert="horz" lIns="0" tIns="0" rIns="0" bIns="0" rtlCol="0" anchor="t" anchorCtr="0">
            <a:noAutofit/>
          </a:bodyPr>
          <a:lstStyle>
            <a:lvl1pPr algn="l" defTabSz="914400" rtl="0" eaLnBrk="1" latinLnBrk="0" hangingPunct="1">
              <a:lnSpc>
                <a:spcPct val="70000"/>
              </a:lnSpc>
              <a:spcBef>
                <a:spcPct val="0"/>
              </a:spcBef>
              <a:buNone/>
              <a:defRPr sz="5400" kern="1200">
                <a:solidFill>
                  <a:schemeClr val="tx2"/>
                </a:solidFill>
                <a:latin typeface="+mj-lt"/>
                <a:ea typeface="+mj-ea"/>
                <a:cs typeface="+mj-cs"/>
              </a:defRPr>
            </a:lvl1pPr>
          </a:lstStyle>
          <a:p>
            <a:pPr>
              <a:lnSpc>
                <a:spcPct val="100000"/>
              </a:lnSpc>
            </a:pPr>
            <a:endParaRPr lang="en-GB" sz="1023" b="1" dirty="0">
              <a:solidFill>
                <a:srgbClr val="00338D"/>
              </a:solidFill>
              <a:latin typeface="Arial"/>
            </a:endParaRPr>
          </a:p>
        </p:txBody>
      </p:sp>
      <p:sp>
        <p:nvSpPr>
          <p:cNvPr id="32" name="TextBox 31"/>
          <p:cNvSpPr txBox="1"/>
          <p:nvPr/>
        </p:nvSpPr>
        <p:spPr>
          <a:xfrm>
            <a:off x="8621212" y="1483060"/>
            <a:ext cx="1876099" cy="389286"/>
          </a:xfrm>
          <a:prstGeom prst="rect">
            <a:avLst/>
          </a:prstGeom>
          <a:noFill/>
        </p:spPr>
        <p:txBody>
          <a:bodyPr wrap="square" lIns="54610" tIns="54610" rIns="54610" bIns="54610" rtlCol="0">
            <a:noAutofit/>
          </a:bodyPr>
          <a:lstStyle/>
          <a:p>
            <a:pPr algn="ctr">
              <a:spcAft>
                <a:spcPts val="600"/>
              </a:spcAft>
            </a:pPr>
            <a:r>
              <a:rPr lang="en-GB" sz="900" b="1" dirty="0">
                <a:cs typeface="Calibri" panose="020F0502020204030204" pitchFamily="34" charset="0"/>
              </a:rPr>
              <a:t>ISAE (UK) 3000 Opinion</a:t>
            </a:r>
            <a:endParaRPr lang="en-GB" sz="900" dirty="0"/>
          </a:p>
        </p:txBody>
      </p:sp>
      <p:sp>
        <p:nvSpPr>
          <p:cNvPr id="33" name="TextBox 32"/>
          <p:cNvSpPr txBox="1"/>
          <p:nvPr/>
        </p:nvSpPr>
        <p:spPr>
          <a:xfrm>
            <a:off x="8782528" y="3861520"/>
            <a:ext cx="1504189" cy="323531"/>
          </a:xfrm>
          <a:prstGeom prst="rect">
            <a:avLst/>
          </a:prstGeom>
          <a:noFill/>
        </p:spPr>
        <p:txBody>
          <a:bodyPr wrap="square" lIns="54610" tIns="54610" rIns="54610" bIns="54610" rtlCol="0">
            <a:noAutofit/>
          </a:bodyPr>
          <a:lstStyle/>
          <a:p>
            <a:pPr algn="ctr">
              <a:spcAft>
                <a:spcPts val="600"/>
              </a:spcAft>
            </a:pPr>
            <a:r>
              <a:rPr lang="en-GB" sz="900" dirty="0">
                <a:solidFill>
                  <a:schemeClr val="bg1">
                    <a:lumMod val="65000"/>
                  </a:schemeClr>
                </a:solidFill>
                <a:cs typeface="Calibri" panose="020F0502020204030204" pitchFamily="34" charset="0"/>
              </a:rPr>
              <a:t>Process Assessment </a:t>
            </a:r>
          </a:p>
        </p:txBody>
      </p:sp>
      <p:cxnSp>
        <p:nvCxnSpPr>
          <p:cNvPr id="73" name="Elbow Connector 54">
            <a:extLst>
              <a:ext uri="{FF2B5EF4-FFF2-40B4-BE49-F238E27FC236}">
                <a16:creationId xmlns:a16="http://schemas.microsoft.com/office/drawing/2014/main" id="{C0C96EFB-3602-49C1-AD6C-F23A33CA531C}"/>
              </a:ext>
            </a:extLst>
          </p:cNvPr>
          <p:cNvCxnSpPr>
            <a:cxnSpLocks/>
          </p:cNvCxnSpPr>
          <p:nvPr/>
        </p:nvCxnSpPr>
        <p:spPr bwMode="gray">
          <a:xfrm flipH="1">
            <a:off x="10132606" y="4672256"/>
            <a:ext cx="344819" cy="0"/>
          </a:xfrm>
          <a:prstGeom prst="straightConnector1">
            <a:avLst/>
          </a:prstGeom>
          <a:ln w="6350">
            <a:solidFill>
              <a:schemeClr val="bg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Elbow Connector 57">
            <a:extLst>
              <a:ext uri="{FF2B5EF4-FFF2-40B4-BE49-F238E27FC236}">
                <a16:creationId xmlns:a16="http://schemas.microsoft.com/office/drawing/2014/main" id="{3EAE5C43-4927-4FAB-855C-86AC7B9B3FBC}"/>
              </a:ext>
            </a:extLst>
          </p:cNvPr>
          <p:cNvCxnSpPr>
            <a:cxnSpLocks/>
            <a:stCxn id="92" idx="2"/>
            <a:endCxn id="94" idx="0"/>
          </p:cNvCxnSpPr>
          <p:nvPr/>
        </p:nvCxnSpPr>
        <p:spPr bwMode="gray">
          <a:xfrm>
            <a:off x="9539570" y="5299532"/>
            <a:ext cx="0" cy="181941"/>
          </a:xfrm>
          <a:prstGeom prst="straightConnector1">
            <a:avLst/>
          </a:prstGeom>
          <a:ln w="6350">
            <a:solidFill>
              <a:srgbClr val="0070C0">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2" name="Elbow Connector 57">
            <a:extLst>
              <a:ext uri="{FF2B5EF4-FFF2-40B4-BE49-F238E27FC236}">
                <a16:creationId xmlns:a16="http://schemas.microsoft.com/office/drawing/2014/main" id="{A6A5D42B-9BAF-4B9E-A9CC-B9BF6B18B9EF}"/>
              </a:ext>
            </a:extLst>
          </p:cNvPr>
          <p:cNvCxnSpPr>
            <a:cxnSpLocks/>
            <a:stCxn id="90" idx="2"/>
            <a:endCxn id="93" idx="0"/>
          </p:cNvCxnSpPr>
          <p:nvPr/>
        </p:nvCxnSpPr>
        <p:spPr bwMode="gray">
          <a:xfrm>
            <a:off x="8081335" y="5299532"/>
            <a:ext cx="0" cy="181941"/>
          </a:xfrm>
          <a:prstGeom prst="straightConnector1">
            <a:avLst/>
          </a:prstGeom>
          <a:ln w="6350">
            <a:solidFill>
              <a:srgbClr val="0070C0">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EF53E96-09B6-48A0-843B-548A247C2ABF}"/>
              </a:ext>
            </a:extLst>
          </p:cNvPr>
          <p:cNvCxnSpPr>
            <a:endCxn id="98" idx="1"/>
          </p:cNvCxnSpPr>
          <p:nvPr/>
        </p:nvCxnSpPr>
        <p:spPr>
          <a:xfrm>
            <a:off x="7336618" y="4708296"/>
            <a:ext cx="195806" cy="61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1013611-45BF-4B73-80D2-9CBC8042F0DF}"/>
              </a:ext>
            </a:extLst>
          </p:cNvPr>
          <p:cNvCxnSpPr/>
          <p:nvPr/>
        </p:nvCxnSpPr>
        <p:spPr>
          <a:xfrm>
            <a:off x="7496990" y="5372266"/>
            <a:ext cx="1958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7479216" y="1867580"/>
            <a:ext cx="4267992" cy="1862098"/>
          </a:xfrm>
          <a:prstGeom prst="rect">
            <a:avLst/>
          </a:prstGeom>
          <a:noFill/>
          <a:ln w="28575">
            <a:solidFill>
              <a:srgbClr val="E8308A"/>
            </a:solidFill>
          </a:ln>
        </p:spPr>
        <p:style>
          <a:lnRef idx="2">
            <a:schemeClr val="accent5"/>
          </a:lnRef>
          <a:fillRef idx="1">
            <a:schemeClr val="lt1"/>
          </a:fillRef>
          <a:effectRef idx="0">
            <a:schemeClr val="accent5"/>
          </a:effectRef>
          <a:fontRef idx="minor">
            <a:schemeClr val="dk1"/>
          </a:fontRef>
        </p:style>
        <p:txBody>
          <a:bodyPr lIns="54000" tIns="54000" rIns="54000" bIns="54000" rtlCol="0" anchor="ctr"/>
          <a:lstStyle/>
          <a:p>
            <a:pPr algn="ctr"/>
            <a:endParaRPr lang="en-GB" sz="900" b="1" dirty="0" err="1">
              <a:solidFill>
                <a:schemeClr val="bg1"/>
              </a:solidFill>
            </a:endParaRPr>
          </a:p>
        </p:txBody>
      </p:sp>
      <p:grpSp>
        <p:nvGrpSpPr>
          <p:cNvPr id="139" name="Group 138"/>
          <p:cNvGrpSpPr/>
          <p:nvPr/>
        </p:nvGrpSpPr>
        <p:grpSpPr>
          <a:xfrm>
            <a:off x="7532423" y="4271191"/>
            <a:ext cx="4015134" cy="1843382"/>
            <a:chOff x="5455248" y="4089046"/>
            <a:chExt cx="3832525" cy="1757091"/>
          </a:xfrm>
        </p:grpSpPr>
        <p:cxnSp>
          <p:nvCxnSpPr>
            <p:cNvPr id="70" name="Elbow Connector 49">
              <a:extLst>
                <a:ext uri="{FF2B5EF4-FFF2-40B4-BE49-F238E27FC236}">
                  <a16:creationId xmlns:a16="http://schemas.microsoft.com/office/drawing/2014/main" id="{1AECFA06-321C-4664-9689-066ABE5243B3}"/>
                </a:ext>
              </a:extLst>
            </p:cNvPr>
            <p:cNvCxnSpPr>
              <a:cxnSpLocks/>
            </p:cNvCxnSpPr>
            <p:nvPr/>
          </p:nvCxnSpPr>
          <p:spPr bwMode="gray">
            <a:xfrm>
              <a:off x="7371111" y="4266501"/>
              <a:ext cx="0" cy="18884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Elbow Connector 51">
              <a:extLst>
                <a:ext uri="{FF2B5EF4-FFF2-40B4-BE49-F238E27FC236}">
                  <a16:creationId xmlns:a16="http://schemas.microsoft.com/office/drawing/2014/main" id="{2B42AE96-E07F-4968-98B7-55728579DBFA}"/>
                </a:ext>
              </a:extLst>
            </p:cNvPr>
            <p:cNvCxnSpPr>
              <a:cxnSpLocks/>
            </p:cNvCxnSpPr>
            <p:nvPr/>
          </p:nvCxnSpPr>
          <p:spPr bwMode="gray">
            <a:xfrm flipH="1">
              <a:off x="6484963" y="4565089"/>
              <a:ext cx="345178"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Elbow Connector 57">
              <a:extLst>
                <a:ext uri="{FF2B5EF4-FFF2-40B4-BE49-F238E27FC236}">
                  <a16:creationId xmlns:a16="http://schemas.microsoft.com/office/drawing/2014/main" id="{D6679785-AD64-4B9E-A547-E2B85838E7F7}"/>
                </a:ext>
              </a:extLst>
            </p:cNvPr>
            <p:cNvCxnSpPr>
              <a:cxnSpLocks/>
              <a:stCxn id="96" idx="0"/>
              <a:endCxn id="94" idx="2"/>
            </p:cNvCxnSpPr>
            <p:nvPr/>
          </p:nvCxnSpPr>
          <p:spPr bwMode="gray">
            <a:xfrm flipV="1">
              <a:off x="7371110" y="5464338"/>
              <a:ext cx="0" cy="160134"/>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Elbow Connector 57">
              <a:extLst>
                <a:ext uri="{FF2B5EF4-FFF2-40B4-BE49-F238E27FC236}">
                  <a16:creationId xmlns:a16="http://schemas.microsoft.com/office/drawing/2014/main" id="{6DC286A1-C599-45A4-B356-0E11B8A74760}"/>
                </a:ext>
              </a:extLst>
            </p:cNvPr>
            <p:cNvCxnSpPr>
              <a:cxnSpLocks/>
            </p:cNvCxnSpPr>
            <p:nvPr/>
          </p:nvCxnSpPr>
          <p:spPr bwMode="gray">
            <a:xfrm flipH="1" flipV="1">
              <a:off x="8751741" y="4971123"/>
              <a:ext cx="5019" cy="170649"/>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cxnSp>
          <p:nvCxnSpPr>
            <p:cNvPr id="83" name="Elbow Connector 57">
              <a:extLst>
                <a:ext uri="{FF2B5EF4-FFF2-40B4-BE49-F238E27FC236}">
                  <a16:creationId xmlns:a16="http://schemas.microsoft.com/office/drawing/2014/main" id="{C8CA4421-44DD-4605-AE44-C7DF8E271D30}"/>
                </a:ext>
              </a:extLst>
            </p:cNvPr>
            <p:cNvCxnSpPr>
              <a:cxnSpLocks/>
              <a:stCxn id="90" idx="0"/>
              <a:endCxn id="98" idx="2"/>
            </p:cNvCxnSpPr>
            <p:nvPr/>
          </p:nvCxnSpPr>
          <p:spPr bwMode="gray">
            <a:xfrm flipV="1">
              <a:off x="5979196" y="4675571"/>
              <a:ext cx="1" cy="17201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Elbow Connector 57">
              <a:extLst>
                <a:ext uri="{FF2B5EF4-FFF2-40B4-BE49-F238E27FC236}">
                  <a16:creationId xmlns:a16="http://schemas.microsoft.com/office/drawing/2014/main" id="{74347930-C899-4B1E-A4C6-28610CE31132}"/>
                </a:ext>
              </a:extLst>
            </p:cNvPr>
            <p:cNvCxnSpPr>
              <a:cxnSpLocks/>
            </p:cNvCxnSpPr>
            <p:nvPr/>
          </p:nvCxnSpPr>
          <p:spPr bwMode="gray">
            <a:xfrm flipH="1">
              <a:off x="6489297" y="5361951"/>
              <a:ext cx="340666"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Elbow Connector 57">
              <a:extLst>
                <a:ext uri="{FF2B5EF4-FFF2-40B4-BE49-F238E27FC236}">
                  <a16:creationId xmlns:a16="http://schemas.microsoft.com/office/drawing/2014/main" id="{32474197-5DD0-44FD-995E-4CE33E53AA7F}"/>
                </a:ext>
              </a:extLst>
            </p:cNvPr>
            <p:cNvCxnSpPr>
              <a:cxnSpLocks/>
              <a:stCxn id="92" idx="0"/>
              <a:endCxn id="87" idx="2"/>
            </p:cNvCxnSpPr>
            <p:nvPr/>
          </p:nvCxnSpPr>
          <p:spPr bwMode="gray">
            <a:xfrm flipV="1">
              <a:off x="7371110" y="4675571"/>
              <a:ext cx="1" cy="17201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87" name="Rectangle 86">
              <a:extLst>
                <a:ext uri="{FF2B5EF4-FFF2-40B4-BE49-F238E27FC236}">
                  <a16:creationId xmlns:a16="http://schemas.microsoft.com/office/drawing/2014/main" id="{4BB5906B-F0FF-43E9-B701-7DE6F24385FD}"/>
                </a:ext>
              </a:extLst>
            </p:cNvPr>
            <p:cNvSpPr>
              <a:spLocks/>
            </p:cNvSpPr>
            <p:nvPr/>
          </p:nvSpPr>
          <p:spPr bwMode="gray">
            <a:xfrm>
              <a:off x="6847163" y="4453905"/>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NHHDC</a:t>
              </a:r>
            </a:p>
          </p:txBody>
        </p:sp>
        <p:sp>
          <p:nvSpPr>
            <p:cNvPr id="88" name="Rectangle 87">
              <a:extLst>
                <a:ext uri="{FF2B5EF4-FFF2-40B4-BE49-F238E27FC236}">
                  <a16:creationId xmlns:a16="http://schemas.microsoft.com/office/drawing/2014/main" id="{105541CB-1C16-426B-9E00-0281D9422F37}"/>
                </a:ext>
              </a:extLst>
            </p:cNvPr>
            <p:cNvSpPr>
              <a:spLocks/>
            </p:cNvSpPr>
            <p:nvPr/>
          </p:nvSpPr>
          <p:spPr bwMode="gray">
            <a:xfrm>
              <a:off x="8223755" y="4360693"/>
              <a:ext cx="1047895" cy="221666"/>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srgbClr val="FFFFFF"/>
                  </a:solidFill>
                </a:rPr>
                <a:t>NHHMOA</a:t>
              </a:r>
              <a:endParaRPr lang="en-GB" sz="835" dirty="0">
                <a:solidFill>
                  <a:srgbClr val="FFFFFF"/>
                </a:solidFill>
              </a:endParaRPr>
            </a:p>
          </p:txBody>
        </p:sp>
        <p:sp>
          <p:nvSpPr>
            <p:cNvPr id="89" name="Rectangle 88">
              <a:extLst>
                <a:ext uri="{FF2B5EF4-FFF2-40B4-BE49-F238E27FC236}">
                  <a16:creationId xmlns:a16="http://schemas.microsoft.com/office/drawing/2014/main" id="{11B5750C-68E1-47D1-B7D1-3A77D3F7FE17}"/>
                </a:ext>
              </a:extLst>
            </p:cNvPr>
            <p:cNvSpPr>
              <a:spLocks/>
            </p:cNvSpPr>
            <p:nvPr/>
          </p:nvSpPr>
          <p:spPr bwMode="gray">
            <a:xfrm>
              <a:off x="6847163" y="4089046"/>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UMSO</a:t>
              </a:r>
            </a:p>
          </p:txBody>
        </p:sp>
        <p:sp>
          <p:nvSpPr>
            <p:cNvPr id="90" name="Rectangle 89">
              <a:extLst>
                <a:ext uri="{FF2B5EF4-FFF2-40B4-BE49-F238E27FC236}">
                  <a16:creationId xmlns:a16="http://schemas.microsoft.com/office/drawing/2014/main" id="{BA21CE96-E713-47C4-83A8-70EA4C447513}"/>
                </a:ext>
              </a:extLst>
            </p:cNvPr>
            <p:cNvSpPr>
              <a:spLocks/>
            </p:cNvSpPr>
            <p:nvPr/>
          </p:nvSpPr>
          <p:spPr bwMode="gray">
            <a:xfrm>
              <a:off x="5455248" y="484758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SMRS</a:t>
              </a:r>
            </a:p>
          </p:txBody>
        </p:sp>
        <p:sp>
          <p:nvSpPr>
            <p:cNvPr id="92" name="Rectangle 91">
              <a:extLst>
                <a:ext uri="{FF2B5EF4-FFF2-40B4-BE49-F238E27FC236}">
                  <a16:creationId xmlns:a16="http://schemas.microsoft.com/office/drawing/2014/main" id="{2FA17009-EB56-419B-B26B-C60FFA7EE1E3}"/>
                </a:ext>
              </a:extLst>
            </p:cNvPr>
            <p:cNvSpPr>
              <a:spLocks/>
            </p:cNvSpPr>
            <p:nvPr/>
          </p:nvSpPr>
          <p:spPr bwMode="gray">
            <a:xfrm>
              <a:off x="6847162" y="484758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Supplier</a:t>
              </a:r>
            </a:p>
          </p:txBody>
        </p:sp>
        <p:sp>
          <p:nvSpPr>
            <p:cNvPr id="93" name="Rectangle 92">
              <a:extLst>
                <a:ext uri="{FF2B5EF4-FFF2-40B4-BE49-F238E27FC236}">
                  <a16:creationId xmlns:a16="http://schemas.microsoft.com/office/drawing/2014/main" id="{7155C518-DEDF-4CB5-9187-9B2A6EC6738D}"/>
                </a:ext>
              </a:extLst>
            </p:cNvPr>
            <p:cNvSpPr>
              <a:spLocks/>
            </p:cNvSpPr>
            <p:nvPr/>
          </p:nvSpPr>
          <p:spPr bwMode="gray">
            <a:xfrm>
              <a:off x="5455248" y="524267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HHDA</a:t>
              </a:r>
            </a:p>
          </p:txBody>
        </p:sp>
        <p:sp>
          <p:nvSpPr>
            <p:cNvPr id="94" name="Rectangle 93">
              <a:extLst>
                <a:ext uri="{FF2B5EF4-FFF2-40B4-BE49-F238E27FC236}">
                  <a16:creationId xmlns:a16="http://schemas.microsoft.com/office/drawing/2014/main" id="{9452DF46-9033-4794-8D64-FB2771F6C120}"/>
                </a:ext>
              </a:extLst>
            </p:cNvPr>
            <p:cNvSpPr>
              <a:spLocks/>
            </p:cNvSpPr>
            <p:nvPr/>
          </p:nvSpPr>
          <p:spPr bwMode="gray">
            <a:xfrm>
              <a:off x="6847162" y="524267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HHDC</a:t>
              </a:r>
            </a:p>
          </p:txBody>
        </p:sp>
        <p:sp>
          <p:nvSpPr>
            <p:cNvPr id="95" name="Rectangle 94">
              <a:extLst>
                <a:ext uri="{FF2B5EF4-FFF2-40B4-BE49-F238E27FC236}">
                  <a16:creationId xmlns:a16="http://schemas.microsoft.com/office/drawing/2014/main" id="{72F748CA-7324-4C35-8839-D5D23F3C7AE1}"/>
                </a:ext>
              </a:extLst>
            </p:cNvPr>
            <p:cNvSpPr>
              <a:spLocks/>
            </p:cNvSpPr>
            <p:nvPr/>
          </p:nvSpPr>
          <p:spPr bwMode="gray">
            <a:xfrm>
              <a:off x="8223755" y="4092932"/>
              <a:ext cx="1047895" cy="221666"/>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srgbClr val="FFFFFF"/>
                  </a:solidFill>
                </a:rPr>
                <a:t>HHMOA</a:t>
              </a:r>
            </a:p>
          </p:txBody>
        </p:sp>
        <p:sp>
          <p:nvSpPr>
            <p:cNvPr id="96" name="Rectangle 95">
              <a:extLst>
                <a:ext uri="{FF2B5EF4-FFF2-40B4-BE49-F238E27FC236}">
                  <a16:creationId xmlns:a16="http://schemas.microsoft.com/office/drawing/2014/main" id="{613A29FF-8C12-4BB5-9CDC-904EFC69D4EF}"/>
                </a:ext>
              </a:extLst>
            </p:cNvPr>
            <p:cNvSpPr>
              <a:spLocks/>
            </p:cNvSpPr>
            <p:nvPr/>
          </p:nvSpPr>
          <p:spPr bwMode="gray">
            <a:xfrm>
              <a:off x="6847162" y="5624471"/>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MA</a:t>
              </a:r>
            </a:p>
          </p:txBody>
        </p:sp>
        <p:sp>
          <p:nvSpPr>
            <p:cNvPr id="97" name="Rectangle 96">
              <a:extLst>
                <a:ext uri="{FF2B5EF4-FFF2-40B4-BE49-F238E27FC236}">
                  <a16:creationId xmlns:a16="http://schemas.microsoft.com/office/drawing/2014/main" id="{1706086F-7092-4084-BBD8-157776D12A28}"/>
                </a:ext>
              </a:extLst>
            </p:cNvPr>
            <p:cNvSpPr>
              <a:spLocks/>
            </p:cNvSpPr>
            <p:nvPr/>
          </p:nvSpPr>
          <p:spPr bwMode="gray">
            <a:xfrm>
              <a:off x="8239878" y="4846220"/>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LDSO</a:t>
              </a:r>
            </a:p>
          </p:txBody>
        </p:sp>
        <p:sp>
          <p:nvSpPr>
            <p:cNvPr id="98" name="Rectangle 97">
              <a:extLst>
                <a:ext uri="{FF2B5EF4-FFF2-40B4-BE49-F238E27FC236}">
                  <a16:creationId xmlns:a16="http://schemas.microsoft.com/office/drawing/2014/main" id="{50426811-7BB0-4787-A143-5BBD7D191C1F}"/>
                </a:ext>
              </a:extLst>
            </p:cNvPr>
            <p:cNvSpPr>
              <a:spLocks/>
            </p:cNvSpPr>
            <p:nvPr/>
          </p:nvSpPr>
          <p:spPr bwMode="gray">
            <a:xfrm>
              <a:off x="5455249" y="4453905"/>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NHHDA</a:t>
              </a:r>
            </a:p>
          </p:txBody>
        </p:sp>
        <p:cxnSp>
          <p:nvCxnSpPr>
            <p:cNvPr id="99" name="Elbow Connector 57">
              <a:extLst>
                <a:ext uri="{FF2B5EF4-FFF2-40B4-BE49-F238E27FC236}">
                  <a16:creationId xmlns:a16="http://schemas.microsoft.com/office/drawing/2014/main" id="{47F56040-395D-4CCA-B98F-42889EEF44A8}"/>
                </a:ext>
              </a:extLst>
            </p:cNvPr>
            <p:cNvCxnSpPr>
              <a:cxnSpLocks/>
            </p:cNvCxnSpPr>
            <p:nvPr/>
          </p:nvCxnSpPr>
          <p:spPr bwMode="gray">
            <a:xfrm rot="10800000">
              <a:off x="5980171" y="5063503"/>
              <a:ext cx="2772434" cy="76708"/>
            </a:xfrm>
            <a:prstGeom prst="bentConnector3">
              <a:avLst>
                <a:gd name="adj1" fmla="val 99884"/>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29" name="Elbow Connector 51">
              <a:extLst>
                <a:ext uri="{FF2B5EF4-FFF2-40B4-BE49-F238E27FC236}">
                  <a16:creationId xmlns:a16="http://schemas.microsoft.com/office/drawing/2014/main" id="{2B42AE96-E07F-4968-98B7-55728579DBFA}"/>
                </a:ext>
              </a:extLst>
            </p:cNvPr>
            <p:cNvCxnSpPr>
              <a:cxnSpLocks/>
            </p:cNvCxnSpPr>
            <p:nvPr/>
          </p:nvCxnSpPr>
          <p:spPr bwMode="gray">
            <a:xfrm flipH="1">
              <a:off x="6496975" y="4937228"/>
              <a:ext cx="345178"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30" name="Elbow Connector 57">
              <a:extLst>
                <a:ext uri="{FF2B5EF4-FFF2-40B4-BE49-F238E27FC236}">
                  <a16:creationId xmlns:a16="http://schemas.microsoft.com/office/drawing/2014/main" id="{74347930-C899-4B1E-A4C6-28610CE31132}"/>
                </a:ext>
              </a:extLst>
            </p:cNvPr>
            <p:cNvCxnSpPr>
              <a:cxnSpLocks/>
            </p:cNvCxnSpPr>
            <p:nvPr/>
          </p:nvCxnSpPr>
          <p:spPr bwMode="gray">
            <a:xfrm flipH="1">
              <a:off x="7895057" y="4956227"/>
              <a:ext cx="340666"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140" name="Rectangle 139">
            <a:extLst>
              <a:ext uri="{FF2B5EF4-FFF2-40B4-BE49-F238E27FC236}">
                <a16:creationId xmlns:a16="http://schemas.microsoft.com/office/drawing/2014/main" id="{B3DAA4D4-84CB-46BA-A712-4400B9EC46E8}"/>
              </a:ext>
            </a:extLst>
          </p:cNvPr>
          <p:cNvSpPr/>
          <p:nvPr/>
        </p:nvSpPr>
        <p:spPr bwMode="gray">
          <a:xfrm>
            <a:off x="10591717" y="5776728"/>
            <a:ext cx="1000274" cy="89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582" dirty="0">
                <a:solidFill>
                  <a:schemeClr val="tx1"/>
                </a:solidFill>
              </a:rPr>
              <a:t>Scope and procedures owner:</a:t>
            </a:r>
          </a:p>
        </p:txBody>
      </p:sp>
      <p:grpSp>
        <p:nvGrpSpPr>
          <p:cNvPr id="5" name="Group 4"/>
          <p:cNvGrpSpPr/>
          <p:nvPr/>
        </p:nvGrpSpPr>
        <p:grpSpPr>
          <a:xfrm>
            <a:off x="7591516" y="1975997"/>
            <a:ext cx="4043392" cy="1659791"/>
            <a:chOff x="5257205" y="1882584"/>
            <a:chExt cx="4043392" cy="1659791"/>
          </a:xfrm>
        </p:grpSpPr>
        <p:sp>
          <p:nvSpPr>
            <p:cNvPr id="34" name="TextBox 33"/>
            <p:cNvSpPr txBox="1"/>
            <p:nvPr/>
          </p:nvSpPr>
          <p:spPr>
            <a:xfrm>
              <a:off x="5335754" y="1882584"/>
              <a:ext cx="3925070" cy="1376821"/>
            </a:xfrm>
            <a:prstGeom prst="rect">
              <a:avLst/>
            </a:prstGeom>
            <a:noFill/>
          </p:spPr>
          <p:txBody>
            <a:bodyPr wrap="square" lIns="54610" tIns="54610" rIns="54610" bIns="54610" rtlCol="0">
              <a:noAutofit/>
            </a:bodyPr>
            <a:lstStyle/>
            <a:p>
              <a:pPr>
                <a:spcAft>
                  <a:spcPts val="600"/>
                </a:spcAft>
              </a:pPr>
              <a:endParaRPr lang="en-GB" sz="900" dirty="0" err="1">
                <a:solidFill>
                  <a:schemeClr val="tx2"/>
                </a:solidFill>
              </a:endParaRPr>
            </a:p>
          </p:txBody>
        </p:sp>
        <p:sp>
          <p:nvSpPr>
            <p:cNvPr id="100" name="Rectangle 99">
              <a:extLst>
                <a:ext uri="{FF2B5EF4-FFF2-40B4-BE49-F238E27FC236}">
                  <a16:creationId xmlns:a16="http://schemas.microsoft.com/office/drawing/2014/main" id="{8CF20DA3-8DDB-4651-A0B0-EA4FFAF08B8F}"/>
                </a:ext>
              </a:extLst>
            </p:cNvPr>
            <p:cNvSpPr>
              <a:spLocks/>
            </p:cNvSpPr>
            <p:nvPr/>
          </p:nvSpPr>
          <p:spPr bwMode="gray">
            <a:xfrm>
              <a:off x="6691551" y="1889517"/>
              <a:ext cx="1030424" cy="206362"/>
            </a:xfrm>
            <a:prstGeom prst="rect">
              <a:avLst/>
            </a:prstGeom>
            <a:solidFill>
              <a:srgbClr val="E8308A"/>
            </a:solidFill>
            <a:ln w="6350">
              <a:solidFill>
                <a:srgbClr val="C6007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CVA MOA</a:t>
              </a:r>
            </a:p>
          </p:txBody>
        </p:sp>
        <p:cxnSp>
          <p:nvCxnSpPr>
            <p:cNvPr id="101" name="Elbow Connector 57">
              <a:extLst>
                <a:ext uri="{FF2B5EF4-FFF2-40B4-BE49-F238E27FC236}">
                  <a16:creationId xmlns:a16="http://schemas.microsoft.com/office/drawing/2014/main" id="{35DAD094-88FE-4811-9973-2C3FB30F9182}"/>
                </a:ext>
              </a:extLst>
            </p:cNvPr>
            <p:cNvCxnSpPr/>
            <p:nvPr/>
          </p:nvCxnSpPr>
          <p:spPr bwMode="gray">
            <a:xfrm rot="10800000" flipV="1">
              <a:off x="5838621" y="1973576"/>
              <a:ext cx="840522" cy="235916"/>
            </a:xfrm>
            <a:prstGeom prst="bentConnector2">
              <a:avLst/>
            </a:prstGeom>
            <a:ln w="6350">
              <a:solidFill>
                <a:schemeClr val="bg2">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2" name="Rectangle 101">
              <a:extLst>
                <a:ext uri="{FF2B5EF4-FFF2-40B4-BE49-F238E27FC236}">
                  <a16:creationId xmlns:a16="http://schemas.microsoft.com/office/drawing/2014/main" id="{DC4151E8-D211-465D-A6AC-5438CDEC15CE}"/>
                </a:ext>
              </a:extLst>
            </p:cNvPr>
            <p:cNvSpPr>
              <a:spLocks/>
            </p:cNvSpPr>
            <p:nvPr/>
          </p:nvSpPr>
          <p:spPr bwMode="gray">
            <a:xfrm>
              <a:off x="5344789" y="2202085"/>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CDCA</a:t>
              </a:r>
            </a:p>
          </p:txBody>
        </p:sp>
        <p:cxnSp>
          <p:nvCxnSpPr>
            <p:cNvPr id="104" name="Elbow Connector 79">
              <a:extLst>
                <a:ext uri="{FF2B5EF4-FFF2-40B4-BE49-F238E27FC236}">
                  <a16:creationId xmlns:a16="http://schemas.microsoft.com/office/drawing/2014/main" id="{ACCAD8DC-56B4-4E3D-9F2F-BB2D29442314}"/>
                </a:ext>
              </a:extLst>
            </p:cNvPr>
            <p:cNvCxnSpPr/>
            <p:nvPr/>
          </p:nvCxnSpPr>
          <p:spPr>
            <a:xfrm rot="16200000" flipH="1">
              <a:off x="6122192" y="2122917"/>
              <a:ext cx="273051" cy="833875"/>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105" name="Elbow Connector 84">
              <a:extLst>
                <a:ext uri="{FF2B5EF4-FFF2-40B4-BE49-F238E27FC236}">
                  <a16:creationId xmlns:a16="http://schemas.microsoft.com/office/drawing/2014/main" id="{968351CF-867E-4FBD-A34A-426147505545}"/>
                </a:ext>
              </a:extLst>
            </p:cNvPr>
            <p:cNvCxnSpPr/>
            <p:nvPr/>
          </p:nvCxnSpPr>
          <p:spPr>
            <a:xfrm rot="5400000" flipH="1" flipV="1">
              <a:off x="6156321" y="2436649"/>
              <a:ext cx="198476" cy="833875"/>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06" name="Rectangle 105">
              <a:extLst>
                <a:ext uri="{FF2B5EF4-FFF2-40B4-BE49-F238E27FC236}">
                  <a16:creationId xmlns:a16="http://schemas.microsoft.com/office/drawing/2014/main" id="{4FADDE36-59A3-4584-BEC2-130DD0E9C028}"/>
                </a:ext>
              </a:extLst>
            </p:cNvPr>
            <p:cNvSpPr>
              <a:spLocks/>
            </p:cNvSpPr>
            <p:nvPr/>
          </p:nvSpPr>
          <p:spPr bwMode="gray">
            <a:xfrm>
              <a:off x="5357568" y="2957592"/>
              <a:ext cx="1036518" cy="213992"/>
            </a:xfrm>
            <a:prstGeom prst="rect">
              <a:avLst/>
            </a:prstGeom>
            <a:solidFill>
              <a:srgbClr val="6D2077"/>
            </a:solidFill>
            <a:ln w="3175">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SVAA</a:t>
              </a:r>
            </a:p>
          </p:txBody>
        </p:sp>
        <p:sp>
          <p:nvSpPr>
            <p:cNvPr id="107" name="Rectangle 106">
              <a:extLst>
                <a:ext uri="{FF2B5EF4-FFF2-40B4-BE49-F238E27FC236}">
                  <a16:creationId xmlns:a16="http://schemas.microsoft.com/office/drawing/2014/main" id="{D1EB72D7-ACE4-4DA8-96A6-D77EA39EBB80}"/>
                </a:ext>
              </a:extLst>
            </p:cNvPr>
            <p:cNvSpPr>
              <a:spLocks/>
            </p:cNvSpPr>
            <p:nvPr/>
          </p:nvSpPr>
          <p:spPr bwMode="gray">
            <a:xfrm>
              <a:off x="6682385" y="2612925"/>
              <a:ext cx="1036518" cy="213992"/>
            </a:xfrm>
            <a:prstGeom prst="rect">
              <a:avLst/>
            </a:prstGeom>
            <a:solidFill>
              <a:srgbClr val="81AC3F"/>
            </a:solidFill>
            <a:ln>
              <a:solidFill>
                <a:srgbClr val="81AC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835" dirty="0">
                  <a:solidFill>
                    <a:schemeClr val="bg1"/>
                  </a:solidFill>
                </a:rPr>
                <a:t>SAA</a:t>
              </a:r>
            </a:p>
          </p:txBody>
        </p:sp>
        <p:sp>
          <p:nvSpPr>
            <p:cNvPr id="108" name="Rectangle 107">
              <a:extLst>
                <a:ext uri="{FF2B5EF4-FFF2-40B4-BE49-F238E27FC236}">
                  <a16:creationId xmlns:a16="http://schemas.microsoft.com/office/drawing/2014/main" id="{95453C34-B182-4EA5-9218-5F1F31B9DE41}"/>
                </a:ext>
              </a:extLst>
            </p:cNvPr>
            <p:cNvSpPr>
              <a:spLocks/>
            </p:cNvSpPr>
            <p:nvPr/>
          </p:nvSpPr>
          <p:spPr bwMode="gray">
            <a:xfrm>
              <a:off x="6691551" y="2203046"/>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ECVAA</a:t>
              </a:r>
            </a:p>
          </p:txBody>
        </p:sp>
        <p:cxnSp>
          <p:nvCxnSpPr>
            <p:cNvPr id="109" name="Straight Arrow Connector 108">
              <a:extLst>
                <a:ext uri="{FF2B5EF4-FFF2-40B4-BE49-F238E27FC236}">
                  <a16:creationId xmlns:a16="http://schemas.microsoft.com/office/drawing/2014/main" id="{836FDBE0-9A1F-4CF6-8FF8-BFF2750EFBA1}"/>
                </a:ext>
              </a:extLst>
            </p:cNvPr>
            <p:cNvCxnSpPr/>
            <p:nvPr/>
          </p:nvCxnSpPr>
          <p:spPr>
            <a:xfrm>
              <a:off x="7187789" y="2409201"/>
              <a:ext cx="0" cy="182662"/>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1" name="Rectangle 110">
              <a:extLst>
                <a:ext uri="{FF2B5EF4-FFF2-40B4-BE49-F238E27FC236}">
                  <a16:creationId xmlns:a16="http://schemas.microsoft.com/office/drawing/2014/main" id="{A58DB7DC-7D08-4012-9001-FDE3B5FAB5C4}"/>
                </a:ext>
              </a:extLst>
            </p:cNvPr>
            <p:cNvSpPr>
              <a:spLocks/>
            </p:cNvSpPr>
            <p:nvPr/>
          </p:nvSpPr>
          <p:spPr bwMode="gray">
            <a:xfrm>
              <a:off x="6700529" y="2967146"/>
              <a:ext cx="1036518" cy="213992"/>
            </a:xfrm>
            <a:prstGeom prst="rect">
              <a:avLst/>
            </a:prstGeom>
            <a:solidFill>
              <a:srgbClr val="6D2077"/>
            </a:solidFill>
            <a:ln>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835" dirty="0">
                  <a:solidFill>
                    <a:schemeClr val="bg1"/>
                  </a:solidFill>
                </a:rPr>
                <a:t>FAA</a:t>
              </a:r>
            </a:p>
          </p:txBody>
        </p:sp>
        <p:cxnSp>
          <p:nvCxnSpPr>
            <p:cNvPr id="112" name="Straight Arrow Connector 111">
              <a:extLst>
                <a:ext uri="{FF2B5EF4-FFF2-40B4-BE49-F238E27FC236}">
                  <a16:creationId xmlns:a16="http://schemas.microsoft.com/office/drawing/2014/main" id="{836FDBE0-9A1F-4CF6-8FF8-BFF2750EFBA1}"/>
                </a:ext>
              </a:extLst>
            </p:cNvPr>
            <p:cNvCxnSpPr/>
            <p:nvPr/>
          </p:nvCxnSpPr>
          <p:spPr>
            <a:xfrm>
              <a:off x="7184957" y="2801090"/>
              <a:ext cx="0" cy="166056"/>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3" name="Rectangle 112">
              <a:extLst>
                <a:ext uri="{FF2B5EF4-FFF2-40B4-BE49-F238E27FC236}">
                  <a16:creationId xmlns:a16="http://schemas.microsoft.com/office/drawing/2014/main" id="{A6FC4699-C36F-43C4-99D0-8F051071E6B8}"/>
                </a:ext>
              </a:extLst>
            </p:cNvPr>
            <p:cNvSpPr>
              <a:spLocks/>
            </p:cNvSpPr>
            <p:nvPr/>
          </p:nvSpPr>
          <p:spPr bwMode="gray">
            <a:xfrm>
              <a:off x="8224307" y="2220533"/>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MIDP</a:t>
              </a:r>
            </a:p>
          </p:txBody>
        </p:sp>
        <p:cxnSp>
          <p:nvCxnSpPr>
            <p:cNvPr id="115" name="Elbow Connector 122">
              <a:extLst>
                <a:ext uri="{FF2B5EF4-FFF2-40B4-BE49-F238E27FC236}">
                  <a16:creationId xmlns:a16="http://schemas.microsoft.com/office/drawing/2014/main" id="{2B5F658A-34CE-460C-8F19-D960BE8F8BB9}"/>
                </a:ext>
              </a:extLst>
            </p:cNvPr>
            <p:cNvCxnSpPr/>
            <p:nvPr/>
          </p:nvCxnSpPr>
          <p:spPr>
            <a:xfrm flipV="1">
              <a:off x="7744936" y="2349472"/>
              <a:ext cx="15534" cy="692235"/>
            </a:xfrm>
            <a:prstGeom prst="bentConnector3">
              <a:avLst>
                <a:gd name="adj1" fmla="val 236629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117" name="Elbow Connector 115">
              <a:extLst>
                <a:ext uri="{FF2B5EF4-FFF2-40B4-BE49-F238E27FC236}">
                  <a16:creationId xmlns:a16="http://schemas.microsoft.com/office/drawing/2014/main" id="{BC0C991D-7BB1-42BC-A991-AA3882193DCC}"/>
                </a:ext>
              </a:extLst>
            </p:cNvPr>
            <p:cNvCxnSpPr>
              <a:cxnSpLocks/>
            </p:cNvCxnSpPr>
            <p:nvPr/>
          </p:nvCxnSpPr>
          <p:spPr>
            <a:xfrm rot="10800000" flipV="1">
              <a:off x="7695091" y="2350400"/>
              <a:ext cx="525699" cy="345497"/>
            </a:xfrm>
            <a:prstGeom prst="bentConnector3">
              <a:avLst>
                <a:gd name="adj1" fmla="val 50000"/>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8" name="Rectangle 117">
              <a:extLst>
                <a:ext uri="{FF2B5EF4-FFF2-40B4-BE49-F238E27FC236}">
                  <a16:creationId xmlns:a16="http://schemas.microsoft.com/office/drawing/2014/main" id="{BEB3EBB4-3144-4F6A-916F-CDA46E3C2C81}"/>
                </a:ext>
              </a:extLst>
            </p:cNvPr>
            <p:cNvSpPr>
              <a:spLocks/>
            </p:cNvSpPr>
            <p:nvPr/>
          </p:nvSpPr>
          <p:spPr bwMode="gray">
            <a:xfrm>
              <a:off x="8215141" y="2591070"/>
              <a:ext cx="1036518" cy="213992"/>
            </a:xfrm>
            <a:prstGeom prst="rect">
              <a:avLst/>
            </a:prstGeom>
            <a:solidFill>
              <a:srgbClr val="81AC3F"/>
            </a:solidFill>
            <a:ln>
              <a:solidFill>
                <a:srgbClr val="81AC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35" dirty="0">
                  <a:solidFill>
                    <a:schemeClr val="bg1"/>
                  </a:solidFill>
                </a:rPr>
                <a:t>BMRA</a:t>
              </a:r>
            </a:p>
          </p:txBody>
        </p:sp>
        <p:sp>
          <p:nvSpPr>
            <p:cNvPr id="119" name="Rectangle 118">
              <a:extLst>
                <a:ext uri="{FF2B5EF4-FFF2-40B4-BE49-F238E27FC236}">
                  <a16:creationId xmlns:a16="http://schemas.microsoft.com/office/drawing/2014/main" id="{0DEA27E5-6C81-4D23-A714-3BB0089E9C81}"/>
                </a:ext>
              </a:extLst>
            </p:cNvPr>
            <p:cNvSpPr>
              <a:spLocks/>
            </p:cNvSpPr>
            <p:nvPr/>
          </p:nvSpPr>
          <p:spPr bwMode="gray">
            <a:xfrm>
              <a:off x="8211931" y="2961607"/>
              <a:ext cx="1036518" cy="213992"/>
            </a:xfrm>
            <a:prstGeom prst="rect">
              <a:avLst/>
            </a:prstGeom>
            <a:solidFill>
              <a:srgbClr val="6D2077"/>
            </a:solidFill>
            <a:ln w="3175">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CRA</a:t>
              </a:r>
            </a:p>
          </p:txBody>
        </p:sp>
        <p:pic>
          <p:nvPicPr>
            <p:cNvPr id="141" name="Picture 140">
              <a:extLst>
                <a:ext uri="{FF2B5EF4-FFF2-40B4-BE49-F238E27FC236}">
                  <a16:creationId xmlns:a16="http://schemas.microsoft.com/office/drawing/2014/main" id="{F209CBAA-F2DD-4226-B5D2-26C6BA3A3AE3}"/>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657325" y="3256660"/>
              <a:ext cx="643272" cy="285715"/>
            </a:xfrm>
            <a:prstGeom prst="rect">
              <a:avLst/>
            </a:prstGeom>
          </p:spPr>
        </p:pic>
        <p:sp>
          <p:nvSpPr>
            <p:cNvPr id="142" name="Rectangle 141">
              <a:extLst>
                <a:ext uri="{FF2B5EF4-FFF2-40B4-BE49-F238E27FC236}">
                  <a16:creationId xmlns:a16="http://schemas.microsoft.com/office/drawing/2014/main" id="{093BC15E-4D61-4E19-948B-D39BE60A14DA}"/>
                </a:ext>
              </a:extLst>
            </p:cNvPr>
            <p:cNvSpPr/>
            <p:nvPr/>
          </p:nvSpPr>
          <p:spPr bwMode="gray">
            <a:xfrm>
              <a:off x="5257205" y="2483328"/>
              <a:ext cx="777183" cy="180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585" dirty="0">
                  <a:solidFill>
                    <a:schemeClr val="tx1"/>
                  </a:solidFill>
                </a:rPr>
                <a:t>CVA Generation </a:t>
              </a:r>
              <a:br>
                <a:rPr lang="en-GB" sz="585" dirty="0">
                  <a:solidFill>
                    <a:schemeClr val="tx1"/>
                  </a:solidFill>
                </a:rPr>
              </a:br>
              <a:r>
                <a:rPr lang="en-GB" sz="585" dirty="0">
                  <a:solidFill>
                    <a:schemeClr val="tx1"/>
                  </a:solidFill>
                </a:rPr>
                <a:t>and Consumption</a:t>
              </a:r>
            </a:p>
          </p:txBody>
        </p:sp>
        <p:sp>
          <p:nvSpPr>
            <p:cNvPr id="143" name="Rectangle 142">
              <a:extLst>
                <a:ext uri="{FF2B5EF4-FFF2-40B4-BE49-F238E27FC236}">
                  <a16:creationId xmlns:a16="http://schemas.microsoft.com/office/drawing/2014/main" id="{24B8A3A2-957A-40DE-BE72-4E564F9C1977}"/>
                </a:ext>
              </a:extLst>
            </p:cNvPr>
            <p:cNvSpPr/>
            <p:nvPr/>
          </p:nvSpPr>
          <p:spPr bwMode="gray">
            <a:xfrm>
              <a:off x="5278941" y="3319067"/>
              <a:ext cx="709681" cy="180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585" dirty="0">
                  <a:solidFill>
                    <a:schemeClr val="tx1"/>
                  </a:solidFill>
                </a:rPr>
                <a:t>SVA Generation and Consumption</a:t>
              </a:r>
            </a:p>
          </p:txBody>
        </p:sp>
      </p:grpSp>
      <p:cxnSp>
        <p:nvCxnSpPr>
          <p:cNvPr id="152" name="Straight Connector 151"/>
          <p:cNvCxnSpPr>
            <a:endCxn id="98" idx="1"/>
          </p:cNvCxnSpPr>
          <p:nvPr/>
        </p:nvCxnSpPr>
        <p:spPr>
          <a:xfrm>
            <a:off x="7251024" y="4770244"/>
            <a:ext cx="28140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Elbow Connector 2"/>
          <p:cNvCxnSpPr>
            <a:stCxn id="93" idx="1"/>
            <a:endCxn id="106" idx="1"/>
          </p:cNvCxnSpPr>
          <p:nvPr/>
        </p:nvCxnSpPr>
        <p:spPr>
          <a:xfrm rot="10800000" flipH="1">
            <a:off x="7532423" y="3158000"/>
            <a:ext cx="159456" cy="2439748"/>
          </a:xfrm>
          <a:prstGeom prst="bentConnector3">
            <a:avLst>
              <a:gd name="adj1" fmla="val -176446"/>
            </a:avLst>
          </a:prstGeom>
          <a:ln>
            <a:tailEnd type="triangle"/>
          </a:ln>
        </p:spPr>
        <p:style>
          <a:lnRef idx="1">
            <a:schemeClr val="dk1"/>
          </a:lnRef>
          <a:fillRef idx="0">
            <a:schemeClr val="dk1"/>
          </a:fillRef>
          <a:effectRef idx="0">
            <a:schemeClr val="dk1"/>
          </a:effectRef>
          <a:fontRef idx="minor">
            <a:schemeClr val="tx1"/>
          </a:fontRef>
        </p:style>
      </p:cxnSp>
      <p:pic>
        <p:nvPicPr>
          <p:cNvPr id="7" name="Picture 6">
            <a:extLst>
              <a:ext uri="{FF2B5EF4-FFF2-40B4-BE49-F238E27FC236}">
                <a16:creationId xmlns:a16="http://schemas.microsoft.com/office/drawing/2014/main" id="{2A45F2BA-7863-49D2-818D-F448F2A3B01C}"/>
              </a:ext>
            </a:extLst>
          </p:cNvPr>
          <p:cNvPicPr>
            <a:picLocks noChangeAspect="1"/>
          </p:cNvPicPr>
          <p:nvPr/>
        </p:nvPicPr>
        <p:blipFill>
          <a:blip r:embed="rId5"/>
          <a:stretch>
            <a:fillRect/>
          </a:stretch>
        </p:blipFill>
        <p:spPr>
          <a:xfrm>
            <a:off x="10497311" y="5852010"/>
            <a:ext cx="1097824" cy="344686"/>
          </a:xfrm>
          <a:prstGeom prst="rect">
            <a:avLst/>
          </a:prstGeom>
        </p:spPr>
      </p:pic>
      <p:sp>
        <p:nvSpPr>
          <p:cNvPr id="62" name="Rectangle 61">
            <a:extLst>
              <a:ext uri="{FF2B5EF4-FFF2-40B4-BE49-F238E27FC236}">
                <a16:creationId xmlns:a16="http://schemas.microsoft.com/office/drawing/2014/main" id="{F743D8DE-365F-41E9-A6FE-E95F0B4EE4E5}"/>
              </a:ext>
            </a:extLst>
          </p:cNvPr>
          <p:cNvSpPr>
            <a:spLocks/>
          </p:cNvSpPr>
          <p:nvPr/>
        </p:nvSpPr>
        <p:spPr>
          <a:xfrm>
            <a:off x="373714" y="1415845"/>
            <a:ext cx="1965244" cy="47801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GB" sz="1600" dirty="0">
              <a:solidFill>
                <a:schemeClr val="tx1"/>
              </a:solidFill>
              <a:cs typeface="Calibri" panose="020F0502020204030204" pitchFamily="34" charset="0"/>
            </a:endParaRPr>
          </a:p>
        </p:txBody>
      </p:sp>
      <p:sp>
        <p:nvSpPr>
          <p:cNvPr id="63" name="Rectangle 62">
            <a:extLst>
              <a:ext uri="{FF2B5EF4-FFF2-40B4-BE49-F238E27FC236}">
                <a16:creationId xmlns:a16="http://schemas.microsoft.com/office/drawing/2014/main" id="{911D09FD-CF61-493D-97C7-95B01C1618DF}"/>
              </a:ext>
            </a:extLst>
          </p:cNvPr>
          <p:cNvSpPr>
            <a:spLocks/>
          </p:cNvSpPr>
          <p:nvPr/>
        </p:nvSpPr>
        <p:spPr>
          <a:xfrm flipH="1">
            <a:off x="324290" y="1415846"/>
            <a:ext cx="59536" cy="4780167"/>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a:solidFill>
                <a:schemeClr val="bg1"/>
              </a:solidFill>
            </a:endParaRPr>
          </a:p>
        </p:txBody>
      </p:sp>
      <p:sp>
        <p:nvSpPr>
          <p:cNvPr id="64" name="Rectangle 63">
            <a:extLst>
              <a:ext uri="{FF2B5EF4-FFF2-40B4-BE49-F238E27FC236}">
                <a16:creationId xmlns:a16="http://schemas.microsoft.com/office/drawing/2014/main" id="{BE63A1A7-B8D9-4E5A-97A2-690AAA196D25}"/>
              </a:ext>
            </a:extLst>
          </p:cNvPr>
          <p:cNvSpPr>
            <a:spLocks/>
          </p:cNvSpPr>
          <p:nvPr/>
        </p:nvSpPr>
        <p:spPr>
          <a:xfrm flipH="1">
            <a:off x="264754" y="1415846"/>
            <a:ext cx="59536" cy="4780167"/>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a:solidFill>
                <a:schemeClr val="bg1"/>
              </a:solidFill>
            </a:endParaRPr>
          </a:p>
        </p:txBody>
      </p:sp>
      <p:sp>
        <p:nvSpPr>
          <p:cNvPr id="2" name="TextBox 1">
            <a:extLst>
              <a:ext uri="{FF2B5EF4-FFF2-40B4-BE49-F238E27FC236}">
                <a16:creationId xmlns:a16="http://schemas.microsoft.com/office/drawing/2014/main" id="{269E761A-DE73-420F-8EA7-19F0A24A7CE7}"/>
              </a:ext>
            </a:extLst>
          </p:cNvPr>
          <p:cNvSpPr txBox="1"/>
          <p:nvPr/>
        </p:nvSpPr>
        <p:spPr>
          <a:xfrm>
            <a:off x="443950" y="1474534"/>
            <a:ext cx="1653269" cy="3897732"/>
          </a:xfrm>
          <a:prstGeom prst="rect">
            <a:avLst/>
          </a:prstGeom>
          <a:noFill/>
        </p:spPr>
        <p:txBody>
          <a:bodyPr wrap="square" lIns="54610" tIns="54610" rIns="54610" bIns="54610" rtlCol="0">
            <a:noAutofit/>
          </a:bodyPr>
          <a:lstStyle/>
          <a:p>
            <a:r>
              <a:rPr lang="en-GB" sz="1000" b="1" dirty="0">
                <a:solidFill>
                  <a:schemeClr val="bg1"/>
                </a:solidFill>
                <a:cs typeface="Calibri" panose="020F0502020204030204" pitchFamily="34" charset="0"/>
              </a:rPr>
              <a:t>We will continue to deliver this work in two distinct streams:</a:t>
            </a:r>
          </a:p>
          <a:p>
            <a:endParaRPr lang="en-GB" sz="1000" b="1" dirty="0">
              <a:solidFill>
                <a:schemeClr val="bg1"/>
              </a:solidFill>
              <a:cs typeface="Calibri" panose="020F0502020204030204" pitchFamily="34" charset="0"/>
            </a:endParaRPr>
          </a:p>
          <a:p>
            <a:pPr marL="171450" indent="-171450">
              <a:buFont typeface="Arial" panose="020B0604020202020204" pitchFamily="34" charset="0"/>
              <a:buChar char="•"/>
            </a:pPr>
            <a:r>
              <a:rPr lang="en-GB" sz="1000" dirty="0">
                <a:solidFill>
                  <a:schemeClr val="bg1"/>
                </a:solidFill>
                <a:cs typeface="Calibri" panose="020F0502020204030204" pitchFamily="34" charset="0"/>
              </a:rPr>
              <a:t>This Approach document covers the Central Systems and </a:t>
            </a:r>
            <a:r>
              <a:rPr lang="it-IT" sz="1000" dirty="0">
                <a:solidFill>
                  <a:schemeClr val="bg1"/>
                </a:solidFill>
                <a:cs typeface="Calibri" panose="020F0502020204030204" pitchFamily="34" charset="0"/>
              </a:rPr>
              <a:t>Central Volume Allocation Meter Operator (CVA MOA), which </a:t>
            </a:r>
            <a:r>
              <a:rPr lang="en-GB" sz="1000" dirty="0">
                <a:solidFill>
                  <a:schemeClr val="bg1"/>
                </a:solidFill>
                <a:cs typeface="Calibri" panose="020F0502020204030204" pitchFamily="34" charset="0"/>
              </a:rPr>
              <a:t>will remain within the scope of an ISAE (UK) 3000 Opinion (see Appendix 1 for details).</a:t>
            </a:r>
          </a:p>
          <a:p>
            <a:pPr marL="171450" indent="-171450">
              <a:buFont typeface="Arial" panose="020B0604020202020204" pitchFamily="34" charset="0"/>
              <a:buChar char="•"/>
            </a:pPr>
            <a:endParaRPr lang="en-GB" sz="1000" dirty="0">
              <a:solidFill>
                <a:schemeClr val="bg1"/>
              </a:solidFill>
              <a:cs typeface="Calibri" panose="020F0502020204030204" pitchFamily="34" charset="0"/>
            </a:endParaRPr>
          </a:p>
          <a:p>
            <a:pPr marL="171450" indent="-171450">
              <a:buFont typeface="Arial" panose="020B0604020202020204" pitchFamily="34" charset="0"/>
              <a:buChar char="•"/>
            </a:pPr>
            <a:r>
              <a:rPr lang="en-GB" sz="1000" dirty="0">
                <a:solidFill>
                  <a:schemeClr val="bg1"/>
                </a:solidFill>
                <a:cs typeface="Calibri" panose="020F0502020204030204" pitchFamily="34" charset="0"/>
              </a:rPr>
              <a:t>A separate Approach document covers the Supplier and Supplier Volume Allocation (SVA) Agents and CVA Registrants which fall under the scope of the Process Assessment</a:t>
            </a:r>
          </a:p>
        </p:txBody>
      </p:sp>
      <p:sp>
        <p:nvSpPr>
          <p:cNvPr id="13" name="Rectangle 12">
            <a:extLst>
              <a:ext uri="{FF2B5EF4-FFF2-40B4-BE49-F238E27FC236}">
                <a16:creationId xmlns:a16="http://schemas.microsoft.com/office/drawing/2014/main" id="{46DA654A-1D39-4241-A157-07D895452880}"/>
              </a:ext>
            </a:extLst>
          </p:cNvPr>
          <p:cNvSpPr/>
          <p:nvPr/>
        </p:nvSpPr>
        <p:spPr>
          <a:xfrm>
            <a:off x="10354456" y="4204673"/>
            <a:ext cx="1392752" cy="743657"/>
          </a:xfrm>
          <a:prstGeom prst="rect">
            <a:avLst/>
          </a:prstGeom>
          <a:noFill/>
          <a:ln w="6350">
            <a:solidFill>
              <a:srgbClr val="00A3A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14" name="TextBox 13">
            <a:extLst>
              <a:ext uri="{FF2B5EF4-FFF2-40B4-BE49-F238E27FC236}">
                <a16:creationId xmlns:a16="http://schemas.microsoft.com/office/drawing/2014/main" id="{3AF0A9E6-0DD3-4B85-BAA5-6065A699899E}"/>
              </a:ext>
            </a:extLst>
          </p:cNvPr>
          <p:cNvSpPr txBox="1"/>
          <p:nvPr/>
        </p:nvSpPr>
        <p:spPr>
          <a:xfrm>
            <a:off x="10477425" y="4785463"/>
            <a:ext cx="1211155" cy="135743"/>
          </a:xfrm>
          <a:prstGeom prst="rect">
            <a:avLst/>
          </a:prstGeom>
          <a:noFill/>
        </p:spPr>
        <p:txBody>
          <a:bodyPr wrap="square" lIns="54610" tIns="54610" rIns="54610" bIns="54610" rtlCol="0">
            <a:noAutofit/>
          </a:bodyPr>
          <a:lstStyle/>
          <a:p>
            <a:pPr>
              <a:spcAft>
                <a:spcPts val="600"/>
              </a:spcAft>
            </a:pPr>
            <a:r>
              <a:rPr lang="en-GB" sz="600" dirty="0">
                <a:solidFill>
                  <a:schemeClr val="tx2"/>
                </a:solidFill>
              </a:rPr>
              <a:t>Sits under Retail Energy Code</a:t>
            </a:r>
          </a:p>
        </p:txBody>
      </p:sp>
      <p:sp>
        <p:nvSpPr>
          <p:cNvPr id="68" name="Rectangle 67">
            <a:extLst>
              <a:ext uri="{FF2B5EF4-FFF2-40B4-BE49-F238E27FC236}">
                <a16:creationId xmlns:a16="http://schemas.microsoft.com/office/drawing/2014/main" id="{6EE0552B-196A-45E3-A7BB-EE6AE0E80F91}"/>
              </a:ext>
            </a:extLst>
          </p:cNvPr>
          <p:cNvSpPr>
            <a:spLocks/>
          </p:cNvSpPr>
          <p:nvPr/>
        </p:nvSpPr>
        <p:spPr bwMode="gray">
          <a:xfrm>
            <a:off x="7532423" y="4273049"/>
            <a:ext cx="1097824" cy="232552"/>
          </a:xfrm>
          <a:prstGeom prst="rect">
            <a:avLst/>
          </a:prstGeom>
          <a:solidFill>
            <a:schemeClr val="bg2">
              <a:lumMod val="75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CVA Registrant</a:t>
            </a:r>
          </a:p>
        </p:txBody>
      </p:sp>
    </p:spTree>
    <p:extLst>
      <p:ext uri="{BB962C8B-B14F-4D97-AF65-F5344CB8AC3E}">
        <p14:creationId xmlns:p14="http://schemas.microsoft.com/office/powerpoint/2010/main" val="147924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63"/>
                                        </p:tgtEl>
                                        <p:attrNameLst>
                                          <p:attrName>style.visibility</p:attrName>
                                        </p:attrNameLst>
                                      </p:cBhvr>
                                      <p:to>
                                        <p:strVal val="visible"/>
                                      </p:to>
                                    </p:set>
                                    <p:animEffect transition="in" filter="wipe(up)">
                                      <p:cBhvr>
                                        <p:cTn id="10" dur="500"/>
                                        <p:tgtEl>
                                          <p:spTgt spid="63"/>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62"/>
                                        </p:tgtEl>
                                        <p:attrNameLst>
                                          <p:attrName>style.visibility</p:attrName>
                                        </p:attrNameLst>
                                      </p:cBhvr>
                                      <p:to>
                                        <p:strVal val="visible"/>
                                      </p:to>
                                    </p:set>
                                    <p:animEffect transition="in" filter="wipe(up)">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a:xfrm>
            <a:off x="1631950" y="2182070"/>
            <a:ext cx="4374561" cy="4059241"/>
          </a:xfrm>
        </p:spPr>
        <p:txBody>
          <a:bodyPr/>
          <a:lstStyle/>
          <a:p>
            <a:pPr lvl="1">
              <a:spcBef>
                <a:spcPts val="600"/>
              </a:spcBef>
              <a:spcAft>
                <a:spcPts val="0"/>
              </a:spcAft>
            </a:pPr>
            <a:r>
              <a:rPr lang="en-GB" sz="1000" b="1" dirty="0">
                <a:solidFill>
                  <a:srgbClr val="E8308A"/>
                </a:solidFill>
                <a:cs typeface="Calibri" panose="020F0502020204030204" pitchFamily="34" charset="0"/>
              </a:rPr>
              <a:t>1. Planning</a:t>
            </a:r>
            <a:endParaRPr lang="en-GB" sz="1000" b="0" dirty="0">
              <a:solidFill>
                <a:srgbClr val="E8308A"/>
              </a:solidFill>
              <a:cs typeface="Calibri" panose="020F0502020204030204" pitchFamily="34" charset="0"/>
            </a:endParaRPr>
          </a:p>
          <a:p>
            <a:pPr>
              <a:spcBef>
                <a:spcPts val="600"/>
              </a:spcBef>
              <a:spcAft>
                <a:spcPts val="0"/>
              </a:spcAft>
            </a:pPr>
            <a:r>
              <a:rPr lang="en-GB" sz="1000" dirty="0">
                <a:solidFill>
                  <a:srgbClr val="E8308A"/>
                </a:solidFill>
                <a:cs typeface="Calibri" panose="020F0502020204030204" pitchFamily="34" charset="0"/>
              </a:rPr>
              <a:t>Risk assessment and entity selection</a:t>
            </a:r>
          </a:p>
          <a:p>
            <a:pPr>
              <a:spcBef>
                <a:spcPts val="600"/>
              </a:spcBef>
            </a:pPr>
            <a:r>
              <a:rPr lang="en-GB" sz="1000" b="0" dirty="0">
                <a:solidFill>
                  <a:schemeClr val="tx1"/>
                </a:solidFill>
                <a:cs typeface="Calibri" panose="020F0502020204030204" pitchFamily="34" charset="0"/>
              </a:rPr>
              <a:t>For Assurance Conclusion work over CVA MOA and Central Systems, the scoping of entities and work programmes will be done by KPMG with inputs from Elexon. Utilising information and available data, the risk associated with each market participant to the completeness, validity and accuracy of allocations and Settlement is determined. The sources of data include:</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Technical Assurance Agent (TAA) Audit and Technical Assurance of Metering (TAM) Findings;</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Number of (and changes in the number of) MPANs managed by the market participant and sum of Metered Volume (MWh);</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Open BSC Audit Issues, including the length of time those issues have been open;</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Accumulated knowledge and experience of the industry and market participants;</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OSM knowledge with respect to changes in people, processes and systems at participants; and</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Output from the Qualification Service and re-Qualification requests.</a:t>
            </a:r>
          </a:p>
          <a:p>
            <a:pPr>
              <a:spcBef>
                <a:spcPts val="600"/>
              </a:spcBef>
              <a:spcAft>
                <a:spcPts val="0"/>
              </a:spcAft>
            </a:pPr>
            <a:r>
              <a:rPr lang="en-GB" sz="1000" b="0" dirty="0">
                <a:solidFill>
                  <a:schemeClr val="tx1"/>
                </a:solidFill>
                <a:cs typeface="Calibri" panose="020F0502020204030204" pitchFamily="34" charset="0"/>
              </a:rPr>
              <a:t>In general, a rotational approach is followed to make sure that each market participant is subject to full scope assurance procedures at least once every four years in relation to CVA MOA agents. We will continue performing testing in three intensities: full, targeted and limited.</a:t>
            </a:r>
          </a:p>
        </p:txBody>
      </p:sp>
      <p:sp>
        <p:nvSpPr>
          <p:cNvPr id="24" name="Text Placeholder 14"/>
          <p:cNvSpPr>
            <a:spLocks noGrp="1"/>
          </p:cNvSpPr>
          <p:nvPr>
            <p:ph type="body" sz="quarter" idx="11"/>
          </p:nvPr>
        </p:nvSpPr>
        <p:spPr>
          <a:xfrm>
            <a:off x="6272465" y="2182070"/>
            <a:ext cx="4281571" cy="3888529"/>
          </a:xfrm>
        </p:spPr>
        <p:txBody>
          <a:bodyPr/>
          <a:lstStyle/>
          <a:p>
            <a:pPr>
              <a:spcBef>
                <a:spcPts val="600"/>
              </a:spcBef>
              <a:spcAft>
                <a:spcPts val="0"/>
              </a:spcAft>
            </a:pPr>
            <a:r>
              <a:rPr lang="en-GB" sz="1000" b="0" dirty="0">
                <a:solidFill>
                  <a:schemeClr val="tx1"/>
                </a:solidFill>
                <a:cs typeface="Calibri" panose="020F0502020204030204" pitchFamily="34" charset="0"/>
              </a:rPr>
              <a:t>A separate BSC Audit Selection Document which provides further details as to the rotational approach, selection criteria and market participants in scope for the BSC Audit Engagement is provided to Elexon for each assurance period.</a:t>
            </a:r>
          </a:p>
          <a:p>
            <a:pPr>
              <a:spcBef>
                <a:spcPts val="600"/>
              </a:spcBef>
              <a:spcAft>
                <a:spcPts val="0"/>
              </a:spcAft>
            </a:pPr>
            <a:r>
              <a:rPr lang="en-GB" sz="1000" b="0" dirty="0">
                <a:solidFill>
                  <a:schemeClr val="tx1"/>
                </a:solidFill>
                <a:cs typeface="Calibri" panose="020F0502020204030204" pitchFamily="34" charset="0"/>
              </a:rPr>
              <a:t>The audited entity selection process and design of the assurance procedures are informed by the mapping of Industry Risks per the Risk Evaluation Register (see Appendix 3) to relevant sections of the BSC, The Code Subsidiary Documents (‘CSDs’) and the BSC Audit Scope as set by PAB. </a:t>
            </a:r>
          </a:p>
          <a:p>
            <a:pPr>
              <a:spcBef>
                <a:spcPts val="600"/>
              </a:spcBef>
              <a:spcAft>
                <a:spcPts val="0"/>
              </a:spcAft>
            </a:pPr>
            <a:endParaRPr lang="en-GB" sz="1000" dirty="0">
              <a:solidFill>
                <a:schemeClr val="tx1"/>
              </a:solidFill>
              <a:cs typeface="Calibri" panose="020F0502020204030204" pitchFamily="34" charset="0"/>
            </a:endParaRPr>
          </a:p>
          <a:p>
            <a:pPr lvl="1">
              <a:spcBef>
                <a:spcPts val="600"/>
              </a:spcBef>
              <a:spcAft>
                <a:spcPts val="0"/>
              </a:spcAft>
            </a:pPr>
            <a:r>
              <a:rPr lang="en-GB" sz="1000" b="1" dirty="0">
                <a:solidFill>
                  <a:srgbClr val="E8308A"/>
                </a:solidFill>
                <a:cs typeface="Calibri" panose="020F0502020204030204" pitchFamily="34" charset="0"/>
              </a:rPr>
              <a:t>2. Entity Engagement</a:t>
            </a:r>
          </a:p>
          <a:p>
            <a:pPr lvl="2">
              <a:spcBef>
                <a:spcPts val="600"/>
              </a:spcBef>
              <a:spcAft>
                <a:spcPts val="0"/>
              </a:spcAft>
            </a:pPr>
            <a:r>
              <a:rPr lang="en-GB" sz="1000" b="1" dirty="0">
                <a:solidFill>
                  <a:srgbClr val="E8308A"/>
                </a:solidFill>
                <a:cs typeface="Calibri" panose="020F0502020204030204" pitchFamily="34" charset="0"/>
              </a:rPr>
              <a:t>BSC Audit Planning Information and Data Requests </a:t>
            </a:r>
          </a:p>
          <a:p>
            <a:pPr>
              <a:spcBef>
                <a:spcPts val="600"/>
              </a:spcBef>
              <a:spcAft>
                <a:spcPts val="0"/>
              </a:spcAft>
            </a:pPr>
            <a:r>
              <a:rPr lang="en-GB" sz="1000" b="0" dirty="0">
                <a:solidFill>
                  <a:schemeClr val="tx1"/>
                </a:solidFill>
                <a:cs typeface="Calibri" panose="020F0502020204030204" pitchFamily="34" charset="0"/>
              </a:rPr>
              <a:t>Prior to the scheduled BSC Audit for each participant, a planning meeting will be held with nominated representatives at in-scope entities. For new market entrants, an extended planning meeting will be scheduled to introduce the BSC Audit. Prior to the planning meeting, draft planning information will be made available to each in-scope entity on the BSC Audit portal outlining the timeframes, key contacts and data requested. </a:t>
            </a:r>
          </a:p>
          <a:p>
            <a:pPr>
              <a:spcBef>
                <a:spcPts val="600"/>
              </a:spcBef>
              <a:spcAft>
                <a:spcPts val="0"/>
              </a:spcAft>
            </a:pPr>
            <a:r>
              <a:rPr lang="en-GB" sz="1000" b="0" dirty="0">
                <a:solidFill>
                  <a:schemeClr val="tx1"/>
                </a:solidFill>
                <a:cs typeface="Calibri" panose="020F0502020204030204" pitchFamily="34" charset="0"/>
              </a:rPr>
              <a:t>This planning information for the 2024/2025 BSC Audit period will provide further details on the work that will be performed, including a description of the processes that will be covered. This will allow entities to plan more effectively the meetings that will be held on the site visits and the resources they will have to allocate to BSC Audit.</a:t>
            </a:r>
          </a:p>
        </p:txBody>
      </p:sp>
      <p:sp>
        <p:nvSpPr>
          <p:cNvPr id="22" name="Text Placeholder 21"/>
          <p:cNvSpPr>
            <a:spLocks noGrp="1"/>
          </p:cNvSpPr>
          <p:nvPr>
            <p:ph type="body" sz="quarter" idx="15"/>
          </p:nvPr>
        </p:nvSpPr>
        <p:spPr>
          <a:xfrm>
            <a:off x="3918511" y="1461538"/>
            <a:ext cx="2088000" cy="604800"/>
          </a:xfrm>
          <a:solidFill>
            <a:srgbClr val="81AC3F"/>
          </a:solidFill>
        </p:spPr>
        <p:txBody>
          <a:bodyPr/>
          <a:lstStyle/>
          <a:p>
            <a:r>
              <a:rPr lang="en-GB" sz="1000" dirty="0"/>
              <a:t>2. Entity Engagement</a:t>
            </a:r>
          </a:p>
        </p:txBody>
      </p:sp>
      <p:sp>
        <p:nvSpPr>
          <p:cNvPr id="14" name="Title 13"/>
          <p:cNvSpPr>
            <a:spLocks noGrp="1"/>
          </p:cNvSpPr>
          <p:nvPr>
            <p:ph type="title"/>
          </p:nvPr>
        </p:nvSpPr>
        <p:spPr>
          <a:xfrm>
            <a:off x="425322" y="542191"/>
            <a:ext cx="10988431" cy="723600"/>
          </a:xfrm>
        </p:spPr>
        <p:txBody>
          <a:bodyPr/>
          <a:lstStyle/>
          <a:p>
            <a:r>
              <a:rPr lang="en-GB" sz="2800" dirty="0"/>
              <a:t>Operational Approach: BSC Audit Phases</a:t>
            </a:r>
          </a:p>
        </p:txBody>
      </p:sp>
      <p:sp>
        <p:nvSpPr>
          <p:cNvPr id="13" name="Text Placeholder 20">
            <a:extLst>
              <a:ext uri="{FF2B5EF4-FFF2-40B4-BE49-F238E27FC236}">
                <a16:creationId xmlns:a16="http://schemas.microsoft.com/office/drawing/2014/main" id="{2DC6907A-F589-4C1C-96BD-EDBF6739716B}"/>
              </a:ext>
            </a:extLst>
          </p:cNvPr>
          <p:cNvSpPr txBox="1">
            <a:spLocks/>
          </p:cNvSpPr>
          <p:nvPr/>
        </p:nvSpPr>
        <p:spPr>
          <a:xfrm>
            <a:off x="1641742" y="1461538"/>
            <a:ext cx="2088000" cy="604800"/>
          </a:xfrm>
          <a:prstGeom prst="homePlate">
            <a:avLst>
              <a:gd name="adj" fmla="val 31970"/>
            </a:avLst>
          </a:prstGeom>
          <a:solidFill>
            <a:srgbClr val="0EA6DD"/>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GB" sz="1000" dirty="0"/>
              <a:t>1. Planning</a:t>
            </a:r>
          </a:p>
        </p:txBody>
      </p:sp>
      <p:sp>
        <p:nvSpPr>
          <p:cNvPr id="16" name="Text Placeholder 21">
            <a:extLst>
              <a:ext uri="{FF2B5EF4-FFF2-40B4-BE49-F238E27FC236}">
                <a16:creationId xmlns:a16="http://schemas.microsoft.com/office/drawing/2014/main" id="{32EB8D80-5DC6-4388-BBBC-288287C9659E}"/>
              </a:ext>
            </a:extLst>
          </p:cNvPr>
          <p:cNvSpPr txBox="1">
            <a:spLocks/>
          </p:cNvSpPr>
          <p:nvPr/>
        </p:nvSpPr>
        <p:spPr>
          <a:xfrm>
            <a:off x="6195280" y="1461538"/>
            <a:ext cx="2088000" cy="604800"/>
          </a:xfrm>
          <a:prstGeom prst="chevron">
            <a:avLst>
              <a:gd name="adj" fmla="val 31101"/>
            </a:avLst>
          </a:prstGeom>
          <a:solidFill>
            <a:schemeClr val="accent3"/>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GB" sz="1000" dirty="0"/>
              <a:t>3. Fieldwork and data modelling</a:t>
            </a:r>
          </a:p>
        </p:txBody>
      </p:sp>
      <p:sp>
        <p:nvSpPr>
          <p:cNvPr id="17" name="Text Placeholder 21">
            <a:extLst>
              <a:ext uri="{FF2B5EF4-FFF2-40B4-BE49-F238E27FC236}">
                <a16:creationId xmlns:a16="http://schemas.microsoft.com/office/drawing/2014/main" id="{6CE2A97B-CF0F-43CA-BC38-79D1BAAA03E6}"/>
              </a:ext>
            </a:extLst>
          </p:cNvPr>
          <p:cNvSpPr txBox="1">
            <a:spLocks/>
          </p:cNvSpPr>
          <p:nvPr/>
        </p:nvSpPr>
        <p:spPr>
          <a:xfrm>
            <a:off x="8472050" y="1461538"/>
            <a:ext cx="2088000" cy="604800"/>
          </a:xfrm>
          <a:prstGeom prst="chevron">
            <a:avLst>
              <a:gd name="adj" fmla="val 31101"/>
            </a:avLst>
          </a:prstGeom>
          <a:solidFill>
            <a:srgbClr val="E8308A"/>
          </a:solidFill>
          <a:ln>
            <a:solidFill>
              <a:srgbClr val="D91A54"/>
            </a:solid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GB" sz="1000" dirty="0"/>
              <a:t>4. Clearance meetings and reporting</a:t>
            </a:r>
          </a:p>
        </p:txBody>
      </p:sp>
    </p:spTree>
    <p:extLst>
      <p:ext uri="{BB962C8B-B14F-4D97-AF65-F5344CB8AC3E}">
        <p14:creationId xmlns:p14="http://schemas.microsoft.com/office/powerpoint/2010/main" val="4025442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a:xfrm>
            <a:off x="1631950" y="2243964"/>
            <a:ext cx="4464050" cy="4222824"/>
          </a:xfrm>
        </p:spPr>
        <p:txBody>
          <a:bodyPr/>
          <a:lstStyle/>
          <a:p>
            <a:pPr lvl="1">
              <a:spcBef>
                <a:spcPts val="600"/>
              </a:spcBef>
              <a:spcAft>
                <a:spcPts val="0"/>
              </a:spcAft>
            </a:pPr>
            <a:r>
              <a:rPr lang="en-GB" sz="1000" b="1" dirty="0">
                <a:solidFill>
                  <a:srgbClr val="E8308A"/>
                </a:solidFill>
                <a:cs typeface="Calibri" panose="020F0502020204030204" pitchFamily="34" charset="0"/>
              </a:rPr>
              <a:t>3. Fieldwork and data modelling</a:t>
            </a:r>
          </a:p>
          <a:p>
            <a:pPr lvl="2">
              <a:spcBef>
                <a:spcPts val="600"/>
              </a:spcBef>
            </a:pPr>
            <a:r>
              <a:rPr lang="en-GB" sz="1000" b="0" dirty="0">
                <a:solidFill>
                  <a:schemeClr val="tx1"/>
                </a:solidFill>
                <a:cs typeface="Calibri" panose="020F0502020204030204" pitchFamily="34" charset="0"/>
              </a:rPr>
              <a:t>Site visits for fieldwork will generally take place between October 2024 and April 2025 and will be conducted remotely, unless otherwise agreed. The timing of this work will be agreed with entities during the entity engagement phase. We will aim to finish all site work by 30 April 2025. KPMG </a:t>
            </a:r>
            <a:r>
              <a:rPr lang="en-GB" sz="1000" b="0" dirty="0">
                <a:solidFill>
                  <a:schemeClr val="tx1"/>
                </a:solidFill>
              </a:rPr>
              <a:t>will also utilise intelligent scheduling of Party BSC Audits to minimise the impact on Parties while retaining the level of assurance expected from the BSC Audit.</a:t>
            </a:r>
            <a:endParaRPr lang="en-GB" sz="1000" dirty="0">
              <a:solidFill>
                <a:schemeClr val="tx1"/>
              </a:solidFill>
              <a:cs typeface="Calibri" panose="020F0502020204030204" pitchFamily="34" charset="0"/>
            </a:endParaRPr>
          </a:p>
          <a:p>
            <a:pPr>
              <a:spcBef>
                <a:spcPts val="600"/>
              </a:spcBef>
            </a:pPr>
            <a:r>
              <a:rPr lang="en-GB" sz="1000" dirty="0">
                <a:solidFill>
                  <a:srgbClr val="E8308A"/>
                </a:solidFill>
                <a:cs typeface="Calibri" panose="020F0502020204030204" pitchFamily="34" charset="0"/>
              </a:rPr>
              <a:t>Detailed Testing</a:t>
            </a:r>
          </a:p>
          <a:p>
            <a:pPr lvl="2"/>
            <a:r>
              <a:rPr lang="en-GB" sz="1000" b="0" dirty="0">
                <a:solidFill>
                  <a:schemeClr val="tx1"/>
                </a:solidFill>
                <a:cs typeface="Calibri" panose="020F0502020204030204" pitchFamily="34" charset="0"/>
              </a:rPr>
              <a:t>Detailed testing involves inspection of a selection of transactions and records at the entities where we are performing tests to verify that they have been created and/or processed in compliance with the BSC or to establish completeness and accuracy at the data flow or metering system level information.</a:t>
            </a:r>
          </a:p>
          <a:p>
            <a:pPr lvl="2"/>
            <a:r>
              <a:rPr lang="en-GB" sz="1000" b="0" dirty="0">
                <a:solidFill>
                  <a:schemeClr val="tx1"/>
                </a:solidFill>
                <a:cs typeface="Calibri" panose="020F0502020204030204" pitchFamily="34" charset="0"/>
              </a:rPr>
              <a:t>The number of items selected for detailed inspection at each entity will be determined dependent on the:</a:t>
            </a:r>
          </a:p>
          <a:p>
            <a:pPr marL="219456" lvl="2" indent="-219456">
              <a:buClr>
                <a:srgbClr val="00338D"/>
              </a:buClr>
              <a:buChar char="—"/>
            </a:pPr>
            <a:r>
              <a:rPr lang="en-GB" sz="1000" b="0" dirty="0">
                <a:solidFill>
                  <a:schemeClr val="tx1"/>
                </a:solidFill>
                <a:cs typeface="Calibri" panose="020F0502020204030204" pitchFamily="34" charset="0"/>
              </a:rPr>
              <a:t>Size of the population of items/number of transactions;</a:t>
            </a:r>
          </a:p>
          <a:p>
            <a:pPr marL="219456" lvl="2" indent="-219456">
              <a:buClr>
                <a:srgbClr val="00338D"/>
              </a:buClr>
              <a:buChar char="—"/>
            </a:pPr>
            <a:r>
              <a:rPr lang="en-GB" sz="1000" b="0" dirty="0">
                <a:solidFill>
                  <a:schemeClr val="tx1"/>
                </a:solidFill>
                <a:cs typeface="Calibri" panose="020F0502020204030204" pitchFamily="34" charset="0"/>
              </a:rPr>
              <a:t>Maturity of the processes operated by the entity;</a:t>
            </a:r>
          </a:p>
          <a:p>
            <a:pPr marL="219456" lvl="2" indent="-219456">
              <a:buClr>
                <a:srgbClr val="00338D"/>
              </a:buClr>
              <a:buChar char="—"/>
            </a:pPr>
            <a:r>
              <a:rPr lang="en-GB" sz="1000" b="0" dirty="0">
                <a:solidFill>
                  <a:schemeClr val="tx1"/>
                </a:solidFill>
                <a:cs typeface="Calibri" panose="020F0502020204030204" pitchFamily="34" charset="0"/>
              </a:rPr>
              <a:t>Knowledge, experience and skills of the process operators;</a:t>
            </a:r>
          </a:p>
          <a:p>
            <a:pPr marL="219456" lvl="2" indent="-219456">
              <a:buClr>
                <a:srgbClr val="00338D"/>
              </a:buClr>
              <a:buChar char="—"/>
            </a:pPr>
            <a:r>
              <a:rPr lang="en-GB" sz="1000" b="0" dirty="0">
                <a:solidFill>
                  <a:schemeClr val="tx1"/>
                </a:solidFill>
                <a:cs typeface="Calibri" panose="020F0502020204030204" pitchFamily="34" charset="0"/>
              </a:rPr>
              <a:t>Changes to IT systems at the entity;</a:t>
            </a:r>
          </a:p>
          <a:p>
            <a:pPr marL="219456" lvl="2" indent="-219456">
              <a:buClr>
                <a:srgbClr val="00338D"/>
              </a:buClr>
              <a:buChar char="—"/>
            </a:pPr>
            <a:r>
              <a:rPr lang="en-GB" sz="1000" b="0" dirty="0">
                <a:solidFill>
                  <a:schemeClr val="tx1"/>
                </a:solidFill>
                <a:cs typeface="Calibri" panose="020F0502020204030204" pitchFamily="34" charset="0"/>
              </a:rPr>
              <a:t>Inherent risks associated with the processes operated by the entity; and</a:t>
            </a:r>
          </a:p>
          <a:p>
            <a:pPr marL="219456" lvl="2" indent="-219456">
              <a:buClr>
                <a:srgbClr val="00338D"/>
              </a:buClr>
              <a:buChar char="—"/>
            </a:pPr>
            <a:r>
              <a:rPr lang="en-GB" sz="1000" b="0" dirty="0">
                <a:solidFill>
                  <a:schemeClr val="tx1"/>
                </a:solidFill>
                <a:cs typeface="Calibri" panose="020F0502020204030204" pitchFamily="34" charset="0"/>
              </a:rPr>
              <a:t>Open issues/observations relating to non-compliance with the BSC.</a:t>
            </a:r>
            <a:endParaRPr lang="en-GB" sz="1000" dirty="0">
              <a:solidFill>
                <a:schemeClr val="tx1"/>
              </a:solidFill>
              <a:cs typeface="Calibri" panose="020F0502020204030204" pitchFamily="34" charset="0"/>
            </a:endParaRPr>
          </a:p>
        </p:txBody>
      </p:sp>
      <p:sp>
        <p:nvSpPr>
          <p:cNvPr id="24" name="Text Placeholder 14"/>
          <p:cNvSpPr>
            <a:spLocks noGrp="1"/>
          </p:cNvSpPr>
          <p:nvPr>
            <p:ph type="body" sz="quarter" idx="11"/>
          </p:nvPr>
        </p:nvSpPr>
        <p:spPr>
          <a:xfrm>
            <a:off x="6278479" y="2243964"/>
            <a:ext cx="4281571" cy="3926731"/>
          </a:xfrm>
        </p:spPr>
        <p:txBody>
          <a:bodyPr/>
          <a:lstStyle/>
          <a:p>
            <a:r>
              <a:rPr lang="en-GB" sz="1000" dirty="0">
                <a:solidFill>
                  <a:srgbClr val="E8308A"/>
                </a:solidFill>
                <a:cs typeface="Calibri" panose="020F0502020204030204" pitchFamily="34" charset="0"/>
              </a:rPr>
              <a:t>Data modelling techniques</a:t>
            </a:r>
          </a:p>
          <a:p>
            <a:pPr lvl="2"/>
            <a:r>
              <a:rPr lang="en-GB" sz="1000" b="0" dirty="0">
                <a:solidFill>
                  <a:schemeClr val="tx1"/>
                </a:solidFill>
                <a:cs typeface="Calibri" panose="020F0502020204030204" pitchFamily="34" charset="0"/>
              </a:rPr>
              <a:t>The BSC contains complex calculations with respect to; deriving generation and consumption, aggregation, allocation, apportionment and Settlement. A number of models will be utilised to support the BSC Audit. The models use source data provided by Market Participants and re-perform the calculations to check their arithmetical accuracy.</a:t>
            </a:r>
          </a:p>
          <a:p>
            <a:pPr lvl="2"/>
            <a:r>
              <a:rPr lang="en-GB" sz="1000" b="0" dirty="0">
                <a:solidFill>
                  <a:schemeClr val="tx1"/>
                </a:solidFill>
                <a:cs typeface="Calibri" panose="020F0502020204030204" pitchFamily="34" charset="0"/>
              </a:rPr>
              <a:t>Specific data requests to support the operation of the models are included in the planning information on the BSC Audit portal for each in-scope entity.</a:t>
            </a:r>
          </a:p>
          <a:p>
            <a:endParaRPr lang="en-GB" sz="1000" dirty="0">
              <a:solidFill>
                <a:srgbClr val="E8308A"/>
              </a:solidFill>
              <a:cs typeface="Calibri" panose="020F0502020204030204" pitchFamily="34" charset="0"/>
            </a:endParaRPr>
          </a:p>
          <a:p>
            <a:r>
              <a:rPr lang="en-GB" sz="1000" dirty="0">
                <a:solidFill>
                  <a:srgbClr val="E8308A"/>
                </a:solidFill>
                <a:cs typeface="Calibri" panose="020F0502020204030204" pitchFamily="34" charset="0"/>
              </a:rPr>
              <a:t>Moderation</a:t>
            </a:r>
          </a:p>
          <a:p>
            <a:pPr lvl="2"/>
            <a:r>
              <a:rPr lang="en-GB" sz="1000" b="0" dirty="0">
                <a:solidFill>
                  <a:schemeClr val="tx1"/>
                </a:solidFill>
                <a:cs typeface="Calibri" panose="020F0502020204030204" pitchFamily="34" charset="0"/>
              </a:rPr>
              <a:t>Moderation procedures will be performed to ensure consistency. This will involve reviewing all issues and their ratings to ensure they are applied consistently across all audited agents.</a:t>
            </a:r>
          </a:p>
          <a:p>
            <a:pPr lvl="2"/>
            <a:endParaRPr lang="en-GB" sz="1000" b="0" dirty="0">
              <a:solidFill>
                <a:schemeClr val="tx1"/>
              </a:solidFill>
              <a:cs typeface="Calibri" panose="020F0502020204030204" pitchFamily="34" charset="0"/>
            </a:endParaRPr>
          </a:p>
          <a:p>
            <a:pPr lvl="1"/>
            <a:r>
              <a:rPr lang="en-GB" sz="1000" b="1" dirty="0">
                <a:solidFill>
                  <a:srgbClr val="E8308A"/>
                </a:solidFill>
                <a:cs typeface="Calibri" panose="020F0502020204030204" pitchFamily="34" charset="0"/>
              </a:rPr>
              <a:t>4. Clearance Meetings and Reporting</a:t>
            </a:r>
          </a:p>
          <a:p>
            <a:r>
              <a:rPr lang="en-GB" sz="1000" dirty="0">
                <a:solidFill>
                  <a:srgbClr val="E8308A"/>
                </a:solidFill>
                <a:cs typeface="Calibri" panose="020F0502020204030204" pitchFamily="34" charset="0"/>
              </a:rPr>
              <a:t>Observations</a:t>
            </a:r>
          </a:p>
          <a:p>
            <a:pPr lvl="2"/>
            <a:r>
              <a:rPr lang="en-GB" sz="1000" b="0" dirty="0">
                <a:solidFill>
                  <a:schemeClr val="tx1"/>
                </a:solidFill>
                <a:cs typeface="Calibri" panose="020F0502020204030204" pitchFamily="34" charset="0"/>
              </a:rPr>
              <a:t>At the conclusion of testing at each site visit, the BSC Auditor will classify and rank observations based on whether they have resulted in a non-compliance with the BSC and whether it has resulted in a potential impact on the completeness and/or accuracy of Settlement, or not. </a:t>
            </a:r>
          </a:p>
        </p:txBody>
      </p:sp>
      <p:sp>
        <p:nvSpPr>
          <p:cNvPr id="14" name="Title 13"/>
          <p:cNvSpPr>
            <a:spLocks noGrp="1"/>
          </p:cNvSpPr>
          <p:nvPr>
            <p:ph type="title"/>
          </p:nvPr>
        </p:nvSpPr>
        <p:spPr>
          <a:xfrm>
            <a:off x="424800" y="543600"/>
            <a:ext cx="10988431" cy="723600"/>
          </a:xfrm>
        </p:spPr>
        <p:txBody>
          <a:bodyPr/>
          <a:lstStyle/>
          <a:p>
            <a:r>
              <a:rPr lang="en-GB" sz="2800" dirty="0"/>
              <a:t>Operational Approach: BSC Audit Phases (cont.)</a:t>
            </a:r>
          </a:p>
        </p:txBody>
      </p:sp>
      <p:sp>
        <p:nvSpPr>
          <p:cNvPr id="6" name="Text Placeholder 21">
            <a:extLst>
              <a:ext uri="{FF2B5EF4-FFF2-40B4-BE49-F238E27FC236}">
                <a16:creationId xmlns:a16="http://schemas.microsoft.com/office/drawing/2014/main" id="{C1C7C0A3-3CB5-53B3-0A51-0B93D15193D6}"/>
              </a:ext>
            </a:extLst>
          </p:cNvPr>
          <p:cNvSpPr txBox="1">
            <a:spLocks/>
          </p:cNvSpPr>
          <p:nvPr/>
        </p:nvSpPr>
        <p:spPr>
          <a:xfrm>
            <a:off x="3918511" y="1461538"/>
            <a:ext cx="2088000" cy="604800"/>
          </a:xfrm>
          <a:prstGeom prst="chevron">
            <a:avLst>
              <a:gd name="adj" fmla="val 31101"/>
            </a:avLst>
          </a:prstGeom>
          <a:solidFill>
            <a:srgbClr val="81AC3F"/>
          </a:solidFill>
        </p:spPr>
        <p:txBody>
          <a:bodyPr vert="horz" lIns="54000" tIns="54000" rIns="54000" bIns="54000" rtlCol="0" anchor="ctr" anchorCtr="0">
            <a:noAutofit/>
          </a:bodyPr>
          <a:lstStyle>
            <a:lvl1pPr marL="0" indent="0" algn="l" defTabSz="914376" rtl="0" eaLnBrk="1" latinLnBrk="0" hangingPunct="1">
              <a:lnSpc>
                <a:spcPct val="100000"/>
              </a:lnSpc>
              <a:spcBef>
                <a:spcPts val="0"/>
              </a:spcBef>
              <a:spcAft>
                <a:spcPts val="501"/>
              </a:spcAft>
              <a:buFontTx/>
              <a:buNone/>
              <a:defRPr sz="900" b="1" kern="1200">
                <a:solidFill>
                  <a:schemeClr val="bg1"/>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400" kern="1200">
                <a:solidFill>
                  <a:schemeClr val="bg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400" b="1" kern="1200">
                <a:solidFill>
                  <a:schemeClr val="bg1"/>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400" kern="1200">
                <a:solidFill>
                  <a:schemeClr val="bg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a:t>2. Entity Engagement</a:t>
            </a:r>
            <a:endParaRPr lang="en-GB" sz="1000" dirty="0"/>
          </a:p>
        </p:txBody>
      </p:sp>
      <p:sp>
        <p:nvSpPr>
          <p:cNvPr id="7" name="Text Placeholder 20">
            <a:extLst>
              <a:ext uri="{FF2B5EF4-FFF2-40B4-BE49-F238E27FC236}">
                <a16:creationId xmlns:a16="http://schemas.microsoft.com/office/drawing/2014/main" id="{CF853601-FA25-F4D8-F188-21D31D740793}"/>
              </a:ext>
            </a:extLst>
          </p:cNvPr>
          <p:cNvSpPr txBox="1">
            <a:spLocks/>
          </p:cNvSpPr>
          <p:nvPr/>
        </p:nvSpPr>
        <p:spPr>
          <a:xfrm>
            <a:off x="1641742" y="1461538"/>
            <a:ext cx="2088000" cy="604800"/>
          </a:xfrm>
          <a:prstGeom prst="homePlate">
            <a:avLst>
              <a:gd name="adj" fmla="val 31970"/>
            </a:avLst>
          </a:prstGeom>
          <a:solidFill>
            <a:srgbClr val="0EA6DD"/>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GB" sz="1000" dirty="0"/>
              <a:t>1. Planning</a:t>
            </a:r>
          </a:p>
        </p:txBody>
      </p:sp>
      <p:sp>
        <p:nvSpPr>
          <p:cNvPr id="8" name="Text Placeholder 21">
            <a:extLst>
              <a:ext uri="{FF2B5EF4-FFF2-40B4-BE49-F238E27FC236}">
                <a16:creationId xmlns:a16="http://schemas.microsoft.com/office/drawing/2014/main" id="{A244122E-52EB-E446-EC98-6D7CB34C0BBD}"/>
              </a:ext>
            </a:extLst>
          </p:cNvPr>
          <p:cNvSpPr txBox="1">
            <a:spLocks/>
          </p:cNvSpPr>
          <p:nvPr/>
        </p:nvSpPr>
        <p:spPr>
          <a:xfrm>
            <a:off x="6195280" y="1461538"/>
            <a:ext cx="2088000" cy="604800"/>
          </a:xfrm>
          <a:prstGeom prst="chevron">
            <a:avLst>
              <a:gd name="adj" fmla="val 31101"/>
            </a:avLst>
          </a:prstGeom>
          <a:solidFill>
            <a:schemeClr val="accent3"/>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GB" sz="1000" dirty="0"/>
              <a:t>3. Fieldwork and data modelling</a:t>
            </a:r>
          </a:p>
        </p:txBody>
      </p:sp>
      <p:sp>
        <p:nvSpPr>
          <p:cNvPr id="9" name="Text Placeholder 21">
            <a:extLst>
              <a:ext uri="{FF2B5EF4-FFF2-40B4-BE49-F238E27FC236}">
                <a16:creationId xmlns:a16="http://schemas.microsoft.com/office/drawing/2014/main" id="{12430B0D-00EB-E1F6-5E6D-B485036E9B6B}"/>
              </a:ext>
            </a:extLst>
          </p:cNvPr>
          <p:cNvSpPr txBox="1">
            <a:spLocks/>
          </p:cNvSpPr>
          <p:nvPr/>
        </p:nvSpPr>
        <p:spPr>
          <a:xfrm>
            <a:off x="8472050" y="1461538"/>
            <a:ext cx="2088000" cy="604800"/>
          </a:xfrm>
          <a:prstGeom prst="chevron">
            <a:avLst>
              <a:gd name="adj" fmla="val 31101"/>
            </a:avLst>
          </a:prstGeom>
          <a:solidFill>
            <a:srgbClr val="E8308A"/>
          </a:solidFill>
          <a:ln>
            <a:solidFill>
              <a:srgbClr val="D91A54"/>
            </a:solid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GB" sz="1000" dirty="0"/>
              <a:t>4. Clearance meetings and reporting</a:t>
            </a:r>
          </a:p>
        </p:txBody>
      </p:sp>
    </p:spTree>
    <p:extLst>
      <p:ext uri="{BB962C8B-B14F-4D97-AF65-F5344CB8AC3E}">
        <p14:creationId xmlns:p14="http://schemas.microsoft.com/office/powerpoint/2010/main" val="2136822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a:xfrm>
            <a:off x="1641742" y="2186747"/>
            <a:ext cx="4454258" cy="4222800"/>
          </a:xfrm>
        </p:spPr>
        <p:txBody>
          <a:bodyPr/>
          <a:lstStyle/>
          <a:p>
            <a:pPr lvl="2"/>
            <a:r>
              <a:rPr lang="en-GB" sz="1000" b="0" dirty="0">
                <a:solidFill>
                  <a:schemeClr val="tx1"/>
                </a:solidFill>
                <a:cs typeface="Calibri" panose="020F0502020204030204" pitchFamily="34" charset="0"/>
              </a:rPr>
              <a:t>KPMG will discuss observations with entities as they arise to determine compensating or mitigating activities in place at the entity. A clearance meeting will be held with entities to discuss and formally agree observations raised by KPMG.</a:t>
            </a:r>
          </a:p>
          <a:p>
            <a:pPr lvl="2"/>
            <a:r>
              <a:rPr lang="en-GB" sz="1000" b="0" dirty="0">
                <a:solidFill>
                  <a:schemeClr val="tx1"/>
                </a:solidFill>
                <a:cs typeface="Calibri" panose="020F0502020204030204" pitchFamily="34" charset="0"/>
              </a:rPr>
              <a:t>To inform our Assurance Conclusion, the ratings for observations have been defined as follows (and see Appendix 4):</a:t>
            </a:r>
          </a:p>
          <a:p>
            <a:pPr marL="219456" lvl="2" indent="-219456">
              <a:buChar char="—"/>
            </a:pPr>
            <a:r>
              <a:rPr lang="en-GB" sz="1000" b="0" dirty="0">
                <a:solidFill>
                  <a:schemeClr val="tx1"/>
                </a:solidFill>
                <a:cs typeface="Calibri" panose="020F0502020204030204" pitchFamily="34" charset="0"/>
              </a:rPr>
              <a:t>Settlement impacting non-compliance – a non-compliance with the BSC which, if uncorrected, will impact on the completeness and/or accuracy of Settlement. In this case we will assess the impact as High, Medium or Low, depending on the estimated overall potential impact (MWh) on Settlement;</a:t>
            </a:r>
          </a:p>
          <a:p>
            <a:pPr marL="219456" lvl="2" indent="-219456">
              <a:buChar char="—"/>
            </a:pPr>
            <a:r>
              <a:rPr lang="en-GB" sz="1000" b="0" dirty="0">
                <a:solidFill>
                  <a:schemeClr val="tx1"/>
                </a:solidFill>
                <a:cs typeface="Calibri" panose="020F0502020204030204" pitchFamily="34" charset="0"/>
              </a:rPr>
              <a:t>Management Letter Points (MLPs) - </a:t>
            </a:r>
            <a:r>
              <a:rPr lang="en-GB" sz="1000" b="0" spc="-10" dirty="0">
                <a:solidFill>
                  <a:schemeClr val="tx1"/>
                </a:solidFill>
                <a:cs typeface="Calibri" panose="020F0502020204030204" pitchFamily="34" charset="0"/>
              </a:rPr>
              <a:t>findings which have no Settlement impact</a:t>
            </a:r>
            <a:endParaRPr lang="en-GB" sz="1000" b="0" dirty="0">
              <a:solidFill>
                <a:schemeClr val="tx1"/>
              </a:solidFill>
              <a:cs typeface="Calibri" panose="020F0502020204030204" pitchFamily="34" charset="0"/>
            </a:endParaRPr>
          </a:p>
          <a:p>
            <a:pPr marL="356616" lvl="3" indent="-146304">
              <a:buChar char="-"/>
            </a:pPr>
            <a:r>
              <a:rPr lang="en-GB" sz="1000" dirty="0">
                <a:cs typeface="Calibri" panose="020F0502020204030204" pitchFamily="34" charset="0"/>
              </a:rPr>
              <a:t>Immaterial non-compliance – a non-compliance with the BSC which is unlikely to have a direct impact on the completeness and/or accuracy of Settlement;</a:t>
            </a:r>
          </a:p>
          <a:p>
            <a:pPr marL="356616" lvl="3" indent="-146304">
              <a:buChar char="-"/>
            </a:pPr>
            <a:r>
              <a:rPr lang="en-GB" sz="1000" dirty="0">
                <a:cs typeface="Calibri" panose="020F0502020204030204" pitchFamily="34" charset="0"/>
              </a:rPr>
              <a:t>Process improvement – the BSC appears to have been complied with but the BSC Auditor has identified the potential for process and/or control improvements at the entity.</a:t>
            </a:r>
          </a:p>
          <a:p>
            <a:r>
              <a:rPr lang="en-GB" sz="1000" dirty="0">
                <a:solidFill>
                  <a:srgbClr val="E8308A"/>
                </a:solidFill>
                <a:cs typeface="Calibri" panose="020F0502020204030204" pitchFamily="34" charset="0"/>
              </a:rPr>
              <a:t>Reporting</a:t>
            </a:r>
          </a:p>
          <a:p>
            <a:pPr lvl="2"/>
            <a:r>
              <a:rPr lang="en-GB" sz="1000" b="0" dirty="0">
                <a:solidFill>
                  <a:schemeClr val="tx1"/>
                </a:solidFill>
                <a:cs typeface="Calibri" panose="020F0502020204030204" pitchFamily="34" charset="0"/>
              </a:rPr>
              <a:t>Following clearance meetings, immaterial non-compliance and process improvement observations will be reported to the audited entity as MLPs, within an overall BSC Audit issues document that will set out the Settlement impacting non-compliances noted from our testing. The final issue document will be shared with Elexon. </a:t>
            </a:r>
          </a:p>
          <a:p>
            <a:pPr lvl="2"/>
            <a:endParaRPr lang="en-GB" sz="1000" b="0" dirty="0">
              <a:solidFill>
                <a:schemeClr val="tx1"/>
              </a:solidFill>
              <a:cs typeface="Calibri" panose="020F0502020204030204" pitchFamily="34" charset="0"/>
            </a:endParaRPr>
          </a:p>
        </p:txBody>
      </p:sp>
      <p:sp>
        <p:nvSpPr>
          <p:cNvPr id="24" name="Text Placeholder 14"/>
          <p:cNvSpPr>
            <a:spLocks noGrp="1"/>
          </p:cNvSpPr>
          <p:nvPr>
            <p:ph type="body" sz="quarter" idx="11"/>
          </p:nvPr>
        </p:nvSpPr>
        <p:spPr>
          <a:xfrm>
            <a:off x="6274792" y="2186746"/>
            <a:ext cx="4280400" cy="3927600"/>
          </a:xfrm>
        </p:spPr>
        <p:txBody>
          <a:bodyPr/>
          <a:lstStyle/>
          <a:p>
            <a:pPr lvl="2"/>
            <a:r>
              <a:rPr lang="en-GB" sz="1000" b="0" dirty="0">
                <a:solidFill>
                  <a:schemeClr val="tx1"/>
                </a:solidFill>
                <a:cs typeface="Calibri" panose="020F0502020204030204" pitchFamily="34" charset="0"/>
              </a:rPr>
              <a:t>KPMG will take into account any comments raised by entities on MLPs raised during on-site work, but they will not be discussed in detail during clearance meetings.</a:t>
            </a:r>
            <a:endParaRPr lang="en-GB" sz="1000" dirty="0">
              <a:solidFill>
                <a:srgbClr val="E8308A"/>
              </a:solidFill>
              <a:cs typeface="Calibri" panose="020F0502020204030204" pitchFamily="34" charset="0"/>
            </a:endParaRPr>
          </a:p>
          <a:p>
            <a:r>
              <a:rPr lang="en-GB" sz="1000" dirty="0">
                <a:solidFill>
                  <a:srgbClr val="E8308A"/>
                </a:solidFill>
                <a:cs typeface="Calibri" panose="020F0502020204030204" pitchFamily="34" charset="0"/>
              </a:rPr>
              <a:t>All Settlement Impacting Non-compliances will be reported </a:t>
            </a:r>
          </a:p>
          <a:p>
            <a:pPr lvl="2"/>
            <a:r>
              <a:rPr lang="en-GB" sz="1000" b="0" dirty="0">
                <a:solidFill>
                  <a:schemeClr val="tx1"/>
                </a:solidFill>
                <a:cs typeface="Calibri" panose="020F0502020204030204" pitchFamily="34" charset="0"/>
              </a:rPr>
              <a:t>Where non-compliances have resulted in an impact to Settlement the potential impact will be assessed across all affected MPANs and aggregated over the assurance period. </a:t>
            </a:r>
          </a:p>
          <a:p>
            <a:pPr lvl="2"/>
            <a:r>
              <a:rPr lang="en-GB" sz="1000" b="0" dirty="0">
                <a:solidFill>
                  <a:schemeClr val="tx1"/>
                </a:solidFill>
                <a:cs typeface="Calibri" panose="020F0502020204030204" pitchFamily="34" charset="0"/>
              </a:rPr>
              <a:t>For the Assurance Conclusion work over Central Systems and CVA MOA, a Reasonable Assurance Report will be issued and presented to the PAB and Panel. The materiality threshold for the year ending 31 March 2025 BSC Audit is 1.1 TWh. Where non-compliance has an aggregated Settlement impact greater than the materiality threshold, the CVA MOA and Central Systems Assurance Conclusion in the BSC Audit Report will be qualified by the BSC Auditor. </a:t>
            </a:r>
          </a:p>
          <a:p>
            <a:pPr lvl="2"/>
            <a:r>
              <a:rPr lang="en-GB" sz="1000" b="0" dirty="0">
                <a:solidFill>
                  <a:schemeClr val="tx1"/>
                </a:solidFill>
                <a:cs typeface="Calibri" panose="020F0502020204030204" pitchFamily="34" charset="0"/>
              </a:rPr>
              <a:t>Issues of significance will be reported in full within the Reasonable Assurance Report. This section therefore contains matters which are of sufficient importance by their nature that we feel it appropriate to bring them to the attention of the recipients of the report. We will work with Elexon to produce “worst case” scenario error calculations and also report on key issues.</a:t>
            </a:r>
          </a:p>
          <a:p>
            <a:pPr lvl="2"/>
            <a:r>
              <a:rPr lang="en-GB" sz="1000" b="0" dirty="0">
                <a:solidFill>
                  <a:schemeClr val="tx1"/>
                </a:solidFill>
                <a:cs typeface="Calibri" panose="020F0502020204030204" pitchFamily="34" charset="0"/>
              </a:rPr>
              <a:t>For Assurance Conclusion work, we will be requesting Elexon to submit a management representation letter prior to the Reasonable Assurance Report being issued. </a:t>
            </a:r>
          </a:p>
          <a:p>
            <a:pPr lvl="2"/>
            <a:endParaRPr lang="en-GB" sz="1000" dirty="0">
              <a:solidFill>
                <a:schemeClr val="tx1"/>
              </a:solidFill>
              <a:cs typeface="Calibri" panose="020F0502020204030204" pitchFamily="34" charset="0"/>
            </a:endParaRPr>
          </a:p>
          <a:p>
            <a:pPr lvl="2"/>
            <a:endParaRPr lang="en-GB" sz="1000" dirty="0">
              <a:solidFill>
                <a:schemeClr val="tx1"/>
              </a:solidFill>
              <a:cs typeface="Calibri" panose="020F0502020204030204" pitchFamily="34" charset="0"/>
            </a:endParaRPr>
          </a:p>
        </p:txBody>
      </p:sp>
      <p:sp>
        <p:nvSpPr>
          <p:cNvPr id="14" name="Title 13"/>
          <p:cNvSpPr>
            <a:spLocks noGrp="1"/>
          </p:cNvSpPr>
          <p:nvPr>
            <p:ph type="title"/>
          </p:nvPr>
        </p:nvSpPr>
        <p:spPr>
          <a:xfrm>
            <a:off x="424800" y="543600"/>
            <a:ext cx="10988431" cy="723600"/>
          </a:xfrm>
        </p:spPr>
        <p:txBody>
          <a:bodyPr/>
          <a:lstStyle/>
          <a:p>
            <a:r>
              <a:rPr lang="en-GB" sz="2800" dirty="0"/>
              <a:t>Operational Approach: BSC Audit Phases (cont.)</a:t>
            </a:r>
          </a:p>
        </p:txBody>
      </p:sp>
      <p:sp>
        <p:nvSpPr>
          <p:cNvPr id="2" name="Text Placeholder 21">
            <a:extLst>
              <a:ext uri="{FF2B5EF4-FFF2-40B4-BE49-F238E27FC236}">
                <a16:creationId xmlns:a16="http://schemas.microsoft.com/office/drawing/2014/main" id="{ABFCE34A-83B3-5CC4-8B64-28C1F88CFC0D}"/>
              </a:ext>
            </a:extLst>
          </p:cNvPr>
          <p:cNvSpPr txBox="1">
            <a:spLocks/>
          </p:cNvSpPr>
          <p:nvPr/>
        </p:nvSpPr>
        <p:spPr>
          <a:xfrm>
            <a:off x="3918511" y="1461538"/>
            <a:ext cx="2088000" cy="604800"/>
          </a:xfrm>
          <a:prstGeom prst="chevron">
            <a:avLst>
              <a:gd name="adj" fmla="val 31101"/>
            </a:avLst>
          </a:prstGeom>
          <a:solidFill>
            <a:srgbClr val="81AC3F"/>
          </a:solidFill>
        </p:spPr>
        <p:txBody>
          <a:bodyPr vert="horz" lIns="54000" tIns="54000" rIns="54000" bIns="54000" rtlCol="0" anchor="ctr" anchorCtr="0">
            <a:noAutofit/>
          </a:bodyPr>
          <a:lstStyle>
            <a:lvl1pPr marL="0" indent="0" algn="l" defTabSz="914376" rtl="0" eaLnBrk="1" latinLnBrk="0" hangingPunct="1">
              <a:lnSpc>
                <a:spcPct val="100000"/>
              </a:lnSpc>
              <a:spcBef>
                <a:spcPts val="0"/>
              </a:spcBef>
              <a:spcAft>
                <a:spcPts val="501"/>
              </a:spcAft>
              <a:buFontTx/>
              <a:buNone/>
              <a:defRPr sz="900" b="1" kern="1200">
                <a:solidFill>
                  <a:schemeClr val="bg1"/>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400" kern="1200">
                <a:solidFill>
                  <a:schemeClr val="bg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400" b="1" kern="1200">
                <a:solidFill>
                  <a:schemeClr val="bg1"/>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400" kern="1200">
                <a:solidFill>
                  <a:schemeClr val="bg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00"/>
              <a:t>2. Entity Engagement</a:t>
            </a:r>
            <a:endParaRPr lang="en-GB" sz="1000" dirty="0"/>
          </a:p>
        </p:txBody>
      </p:sp>
      <p:sp>
        <p:nvSpPr>
          <p:cNvPr id="3" name="Text Placeholder 20">
            <a:extLst>
              <a:ext uri="{FF2B5EF4-FFF2-40B4-BE49-F238E27FC236}">
                <a16:creationId xmlns:a16="http://schemas.microsoft.com/office/drawing/2014/main" id="{AFEB2F8C-9DE6-1D51-B594-C650799425FD}"/>
              </a:ext>
            </a:extLst>
          </p:cNvPr>
          <p:cNvSpPr txBox="1">
            <a:spLocks/>
          </p:cNvSpPr>
          <p:nvPr/>
        </p:nvSpPr>
        <p:spPr>
          <a:xfrm>
            <a:off x="1641742" y="1461538"/>
            <a:ext cx="2088000" cy="604800"/>
          </a:xfrm>
          <a:prstGeom prst="homePlate">
            <a:avLst>
              <a:gd name="adj" fmla="val 31970"/>
            </a:avLst>
          </a:prstGeom>
          <a:solidFill>
            <a:srgbClr val="0EA6DD"/>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GB" sz="1000" dirty="0"/>
              <a:t>1. Planning</a:t>
            </a:r>
          </a:p>
        </p:txBody>
      </p:sp>
      <p:sp>
        <p:nvSpPr>
          <p:cNvPr id="4" name="Text Placeholder 21">
            <a:extLst>
              <a:ext uri="{FF2B5EF4-FFF2-40B4-BE49-F238E27FC236}">
                <a16:creationId xmlns:a16="http://schemas.microsoft.com/office/drawing/2014/main" id="{0CF62BC6-0E09-F32E-4ED8-8BA963CE9E0A}"/>
              </a:ext>
            </a:extLst>
          </p:cNvPr>
          <p:cNvSpPr txBox="1">
            <a:spLocks/>
          </p:cNvSpPr>
          <p:nvPr/>
        </p:nvSpPr>
        <p:spPr>
          <a:xfrm>
            <a:off x="6195280" y="1461538"/>
            <a:ext cx="2088000" cy="604800"/>
          </a:xfrm>
          <a:prstGeom prst="chevron">
            <a:avLst>
              <a:gd name="adj" fmla="val 31101"/>
            </a:avLst>
          </a:prstGeom>
          <a:solidFill>
            <a:schemeClr val="accent3"/>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GB" sz="1000" dirty="0"/>
              <a:t>3. Fieldwork and data modelling</a:t>
            </a:r>
          </a:p>
        </p:txBody>
      </p:sp>
      <p:sp>
        <p:nvSpPr>
          <p:cNvPr id="5" name="Text Placeholder 21">
            <a:extLst>
              <a:ext uri="{FF2B5EF4-FFF2-40B4-BE49-F238E27FC236}">
                <a16:creationId xmlns:a16="http://schemas.microsoft.com/office/drawing/2014/main" id="{1572B2CB-7993-7C64-DFB1-ECB58F1258A4}"/>
              </a:ext>
            </a:extLst>
          </p:cNvPr>
          <p:cNvSpPr txBox="1">
            <a:spLocks/>
          </p:cNvSpPr>
          <p:nvPr/>
        </p:nvSpPr>
        <p:spPr>
          <a:xfrm>
            <a:off x="8472050" y="1461538"/>
            <a:ext cx="2088000" cy="604800"/>
          </a:xfrm>
          <a:prstGeom prst="chevron">
            <a:avLst>
              <a:gd name="adj" fmla="val 31101"/>
            </a:avLst>
          </a:prstGeom>
          <a:solidFill>
            <a:srgbClr val="E8308A"/>
          </a:solidFill>
          <a:ln>
            <a:solidFill>
              <a:srgbClr val="D91A54"/>
            </a:solid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GB" sz="1000" dirty="0"/>
              <a:t>4. Clearance meetings and reporting</a:t>
            </a:r>
          </a:p>
        </p:txBody>
      </p:sp>
    </p:spTree>
    <p:extLst>
      <p:ext uri="{BB962C8B-B14F-4D97-AF65-F5344CB8AC3E}">
        <p14:creationId xmlns:p14="http://schemas.microsoft.com/office/powerpoint/2010/main" val="1875994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bwMode="gray">
          <a:xfrm>
            <a:off x="424800" y="543600"/>
            <a:ext cx="11376024" cy="468000"/>
          </a:xfrm>
        </p:spPr>
        <p:txBody>
          <a:bodyPr/>
          <a:lstStyle/>
          <a:p>
            <a:r>
              <a:rPr lang="en-GB" sz="2800" dirty="0"/>
              <a:t>Operational Approach: BSC Audit Phases (cont.)</a:t>
            </a:r>
          </a:p>
        </p:txBody>
      </p:sp>
      <p:sp>
        <p:nvSpPr>
          <p:cNvPr id="6" name="Text Placeholder 5"/>
          <p:cNvSpPr>
            <a:spLocks noGrp="1"/>
          </p:cNvSpPr>
          <p:nvPr>
            <p:ph type="body" sz="quarter" idx="13"/>
          </p:nvPr>
        </p:nvSpPr>
        <p:spPr bwMode="gray">
          <a:xfrm>
            <a:off x="484825" y="1712159"/>
            <a:ext cx="9243020" cy="153888"/>
          </a:xfrm>
        </p:spPr>
        <p:txBody>
          <a:bodyPr wrap="square">
            <a:spAutoFit/>
          </a:bodyPr>
          <a:lstStyle/>
          <a:p>
            <a:pPr lvl="2"/>
            <a:r>
              <a:rPr lang="en-GB" dirty="0">
                <a:solidFill>
                  <a:schemeClr val="tx1"/>
                </a:solidFill>
                <a:latin typeface="+mj-lt"/>
              </a:rPr>
              <a:t>An indicative time-line for delivery of the annual BSC Audit is illustrated below:</a:t>
            </a:r>
          </a:p>
        </p:txBody>
      </p:sp>
      <p:sp>
        <p:nvSpPr>
          <p:cNvPr id="69" name="Text Placeholder 5"/>
          <p:cNvSpPr>
            <a:spLocks noGrp="1"/>
          </p:cNvSpPr>
          <p:nvPr>
            <p:ph type="body" sz="quarter" idx="4294967295"/>
          </p:nvPr>
        </p:nvSpPr>
        <p:spPr bwMode="gray">
          <a:xfrm>
            <a:off x="724860" y="1984438"/>
            <a:ext cx="1935148" cy="246221"/>
          </a:xfrm>
        </p:spPr>
        <p:txBody>
          <a:bodyPr wrap="square">
            <a:spAutoFit/>
          </a:bodyPr>
          <a:lstStyle/>
          <a:p>
            <a:pPr lvl="2"/>
            <a:r>
              <a:rPr lang="en-GB" sz="800" dirty="0">
                <a:solidFill>
                  <a:schemeClr val="tx1"/>
                </a:solidFill>
                <a:latin typeface="+mj-lt"/>
              </a:rPr>
              <a:t>Assurance Conclusion – CVA MOA and Central Systems</a:t>
            </a:r>
          </a:p>
        </p:txBody>
      </p:sp>
      <p:sp>
        <p:nvSpPr>
          <p:cNvPr id="71" name="Text Placeholder 5"/>
          <p:cNvSpPr>
            <a:spLocks noGrp="1"/>
          </p:cNvSpPr>
          <p:nvPr>
            <p:ph type="body" sz="quarter" idx="4294967295"/>
          </p:nvPr>
        </p:nvSpPr>
        <p:spPr bwMode="gray">
          <a:xfrm>
            <a:off x="724860" y="2453773"/>
            <a:ext cx="1120936" cy="123111"/>
          </a:xfrm>
        </p:spPr>
        <p:txBody>
          <a:bodyPr wrap="square">
            <a:spAutoFit/>
          </a:bodyPr>
          <a:lstStyle/>
          <a:p>
            <a:pPr lvl="2"/>
            <a:r>
              <a:rPr lang="en-GB" sz="800" dirty="0">
                <a:solidFill>
                  <a:schemeClr val="tx1"/>
                </a:solidFill>
                <a:latin typeface="+mj-lt"/>
              </a:rPr>
              <a:t>Funding Shares</a:t>
            </a:r>
          </a:p>
        </p:txBody>
      </p:sp>
      <p:grpSp>
        <p:nvGrpSpPr>
          <p:cNvPr id="31" name="Group 30"/>
          <p:cNvGrpSpPr/>
          <p:nvPr/>
        </p:nvGrpSpPr>
        <p:grpSpPr bwMode="gray">
          <a:xfrm>
            <a:off x="4024260" y="4505840"/>
            <a:ext cx="1266618" cy="868785"/>
            <a:chOff x="7934882" y="5000014"/>
            <a:chExt cx="554842" cy="458379"/>
          </a:xfrm>
          <a:solidFill>
            <a:srgbClr val="00008C"/>
          </a:solidFill>
        </p:grpSpPr>
        <p:sp>
          <p:nvSpPr>
            <p:cNvPr id="52" name="Rectangle 51"/>
            <p:cNvSpPr/>
            <p:nvPr/>
          </p:nvSpPr>
          <p:spPr bwMode="gray">
            <a:xfrm>
              <a:off x="8039724" y="5098393"/>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900" dirty="0">
                <a:solidFill>
                  <a:schemeClr val="bg1"/>
                </a:solidFill>
                <a:latin typeface="+mj-lt"/>
                <a:cs typeface="Arial" pitchFamily="34" charset="0"/>
              </a:endParaRPr>
            </a:p>
          </p:txBody>
        </p:sp>
        <p:sp>
          <p:nvSpPr>
            <p:cNvPr id="53" name="Rectangle 52"/>
            <p:cNvSpPr/>
            <p:nvPr/>
          </p:nvSpPr>
          <p:spPr bwMode="gray">
            <a:xfrm>
              <a:off x="8006062" y="5064729"/>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900" dirty="0">
                <a:solidFill>
                  <a:schemeClr val="bg1"/>
                </a:solidFill>
                <a:latin typeface="+mj-lt"/>
                <a:cs typeface="Arial" pitchFamily="34" charset="0"/>
              </a:endParaRPr>
            </a:p>
          </p:txBody>
        </p:sp>
        <p:sp>
          <p:nvSpPr>
            <p:cNvPr id="54" name="Rectangle 53"/>
            <p:cNvSpPr/>
            <p:nvPr/>
          </p:nvSpPr>
          <p:spPr bwMode="gray">
            <a:xfrm>
              <a:off x="7972401" y="5031070"/>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900" dirty="0">
                <a:solidFill>
                  <a:schemeClr val="bg1"/>
                </a:solidFill>
                <a:latin typeface="+mj-lt"/>
                <a:cs typeface="Arial" pitchFamily="34" charset="0"/>
              </a:endParaRPr>
            </a:p>
          </p:txBody>
        </p:sp>
        <p:sp>
          <p:nvSpPr>
            <p:cNvPr id="55" name="Rectangle 54"/>
            <p:cNvSpPr/>
            <p:nvPr/>
          </p:nvSpPr>
          <p:spPr bwMode="gray">
            <a:xfrm>
              <a:off x="7934882" y="5000014"/>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Planning Information on BSC Audit Portal</a:t>
              </a:r>
            </a:p>
          </p:txBody>
        </p:sp>
      </p:grpSp>
      <p:sp>
        <p:nvSpPr>
          <p:cNvPr id="33" name="Rectangle 32"/>
          <p:cNvSpPr/>
          <p:nvPr/>
        </p:nvSpPr>
        <p:spPr bwMode="gray">
          <a:xfrm>
            <a:off x="8914825" y="3870710"/>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2024/2025 Reasonable Assurance Report</a:t>
            </a:r>
          </a:p>
        </p:txBody>
      </p:sp>
      <p:sp>
        <p:nvSpPr>
          <p:cNvPr id="34" name="Rectangle 33"/>
          <p:cNvSpPr/>
          <p:nvPr/>
        </p:nvSpPr>
        <p:spPr bwMode="gray">
          <a:xfrm>
            <a:off x="2910838" y="3887142"/>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2024/2025 Entity selection document</a:t>
            </a:r>
          </a:p>
        </p:txBody>
      </p:sp>
      <p:sp>
        <p:nvSpPr>
          <p:cNvPr id="35" name="Rectangle 34"/>
          <p:cNvSpPr/>
          <p:nvPr/>
        </p:nvSpPr>
        <p:spPr bwMode="gray">
          <a:xfrm>
            <a:off x="2910838" y="4631630"/>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Programme of activities</a:t>
            </a:r>
          </a:p>
        </p:txBody>
      </p:sp>
      <p:sp>
        <p:nvSpPr>
          <p:cNvPr id="36" name="Rectangle 35"/>
          <p:cNvSpPr/>
          <p:nvPr/>
        </p:nvSpPr>
        <p:spPr bwMode="gray">
          <a:xfrm>
            <a:off x="553979" y="4634651"/>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2024/2025 BSC Audit Approach document</a:t>
            </a:r>
          </a:p>
        </p:txBody>
      </p:sp>
      <p:sp>
        <p:nvSpPr>
          <p:cNvPr id="37" name="Rectangle 36"/>
          <p:cNvSpPr/>
          <p:nvPr/>
        </p:nvSpPr>
        <p:spPr bwMode="gray">
          <a:xfrm>
            <a:off x="10112259" y="4618192"/>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900" dirty="0">
                <a:solidFill>
                  <a:schemeClr val="bg1"/>
                </a:solidFill>
                <a:latin typeface="+mj-lt"/>
                <a:cs typeface="Arial" pitchFamily="34" charset="0"/>
              </a:rPr>
              <a:t>2024/2025</a:t>
            </a:r>
          </a:p>
          <a:p>
            <a:pPr algn="ctr"/>
            <a:r>
              <a:rPr lang="en-GB" sz="900" dirty="0">
                <a:solidFill>
                  <a:schemeClr val="bg1"/>
                </a:solidFill>
                <a:latin typeface="+mj-lt"/>
                <a:cs typeface="Arial" pitchFamily="34" charset="0"/>
              </a:rPr>
              <a:t>Funding</a:t>
            </a:r>
            <a:br>
              <a:rPr lang="en-GB" sz="900" dirty="0">
                <a:solidFill>
                  <a:schemeClr val="bg1"/>
                </a:solidFill>
                <a:latin typeface="+mj-lt"/>
                <a:cs typeface="Arial" pitchFamily="34" charset="0"/>
              </a:rPr>
            </a:br>
            <a:r>
              <a:rPr lang="en-GB" sz="900" dirty="0">
                <a:solidFill>
                  <a:schemeClr val="bg1"/>
                </a:solidFill>
                <a:latin typeface="+mj-lt"/>
                <a:cs typeface="Arial" pitchFamily="34" charset="0"/>
              </a:rPr>
              <a:t>Shares Report</a:t>
            </a:r>
          </a:p>
        </p:txBody>
      </p:sp>
      <p:grpSp>
        <p:nvGrpSpPr>
          <p:cNvPr id="38" name="Group 37"/>
          <p:cNvGrpSpPr/>
          <p:nvPr/>
        </p:nvGrpSpPr>
        <p:grpSpPr bwMode="gray">
          <a:xfrm>
            <a:off x="10089430" y="3686605"/>
            <a:ext cx="1257827" cy="873729"/>
            <a:chOff x="8352134" y="3692845"/>
            <a:chExt cx="550992" cy="460986"/>
          </a:xfrm>
          <a:solidFill>
            <a:srgbClr val="00008C"/>
          </a:solidFill>
        </p:grpSpPr>
        <p:sp>
          <p:nvSpPr>
            <p:cNvPr id="48" name="Rectangle 47"/>
            <p:cNvSpPr/>
            <p:nvPr/>
          </p:nvSpPr>
          <p:spPr bwMode="gray">
            <a:xfrm>
              <a:off x="8453126" y="3793831"/>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900" dirty="0">
                <a:solidFill>
                  <a:schemeClr val="bg1"/>
                </a:solidFill>
                <a:latin typeface="+mj-lt"/>
                <a:cs typeface="Arial" pitchFamily="34" charset="0"/>
              </a:endParaRPr>
            </a:p>
          </p:txBody>
        </p:sp>
        <p:sp>
          <p:nvSpPr>
            <p:cNvPr id="49" name="Rectangle 48"/>
            <p:cNvSpPr/>
            <p:nvPr/>
          </p:nvSpPr>
          <p:spPr bwMode="gray">
            <a:xfrm>
              <a:off x="8419462" y="3760169"/>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900" dirty="0">
                <a:solidFill>
                  <a:schemeClr val="bg1"/>
                </a:solidFill>
                <a:latin typeface="+mj-lt"/>
                <a:cs typeface="Arial" pitchFamily="34" charset="0"/>
              </a:endParaRPr>
            </a:p>
          </p:txBody>
        </p:sp>
        <p:sp>
          <p:nvSpPr>
            <p:cNvPr id="50" name="Rectangle 49"/>
            <p:cNvSpPr/>
            <p:nvPr/>
          </p:nvSpPr>
          <p:spPr bwMode="gray">
            <a:xfrm>
              <a:off x="8385801" y="3726506"/>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900" dirty="0">
                <a:solidFill>
                  <a:schemeClr val="bg1"/>
                </a:solidFill>
                <a:latin typeface="+mj-lt"/>
                <a:cs typeface="Arial" pitchFamily="34" charset="0"/>
              </a:endParaRPr>
            </a:p>
          </p:txBody>
        </p:sp>
        <p:sp>
          <p:nvSpPr>
            <p:cNvPr id="51" name="Rectangle 50"/>
            <p:cNvSpPr/>
            <p:nvPr/>
          </p:nvSpPr>
          <p:spPr bwMode="gray">
            <a:xfrm>
              <a:off x="8352134" y="3692845"/>
              <a:ext cx="450000" cy="3600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Final issues documents </a:t>
              </a:r>
              <a:br>
                <a:rPr lang="en-GB" sz="900" dirty="0">
                  <a:solidFill>
                    <a:schemeClr val="bg1"/>
                  </a:solidFill>
                  <a:latin typeface="+mj-lt"/>
                  <a:cs typeface="Arial" pitchFamily="34" charset="0"/>
                </a:rPr>
              </a:br>
              <a:r>
                <a:rPr lang="en-GB" sz="900" dirty="0">
                  <a:solidFill>
                    <a:schemeClr val="bg1"/>
                  </a:solidFill>
                  <a:latin typeface="+mj-lt"/>
                  <a:cs typeface="Arial" pitchFamily="34" charset="0"/>
                </a:rPr>
                <a:t>for all entities in scope</a:t>
              </a:r>
            </a:p>
          </p:txBody>
        </p:sp>
      </p:grpSp>
      <p:cxnSp>
        <p:nvCxnSpPr>
          <p:cNvPr id="39" name="Straight Arrow Connector 38"/>
          <p:cNvCxnSpPr>
            <a:cxnSpLocks/>
          </p:cNvCxnSpPr>
          <p:nvPr/>
        </p:nvCxnSpPr>
        <p:spPr bwMode="gray">
          <a:xfrm>
            <a:off x="536035" y="5501528"/>
            <a:ext cx="10957626"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Oval 39"/>
          <p:cNvSpPr>
            <a:spLocks noChangeAspect="1"/>
          </p:cNvSpPr>
          <p:nvPr/>
        </p:nvSpPr>
        <p:spPr bwMode="gray">
          <a:xfrm>
            <a:off x="964167" y="543820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41" name="Oval 40"/>
          <p:cNvSpPr>
            <a:spLocks noChangeAspect="1"/>
          </p:cNvSpPr>
          <p:nvPr/>
        </p:nvSpPr>
        <p:spPr bwMode="gray">
          <a:xfrm>
            <a:off x="2202271" y="543820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42" name="Oval 41"/>
          <p:cNvSpPr>
            <a:spLocks noChangeAspect="1"/>
          </p:cNvSpPr>
          <p:nvPr/>
        </p:nvSpPr>
        <p:spPr bwMode="gray">
          <a:xfrm>
            <a:off x="8181553" y="5428591"/>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45" name="TextBox 44"/>
          <p:cNvSpPr txBox="1"/>
          <p:nvPr/>
        </p:nvSpPr>
        <p:spPr bwMode="gray">
          <a:xfrm>
            <a:off x="7940396" y="5653399"/>
            <a:ext cx="654025" cy="138499"/>
          </a:xfrm>
          <a:prstGeom prst="rect">
            <a:avLst/>
          </a:prstGeom>
          <a:noFill/>
        </p:spPr>
        <p:txBody>
          <a:bodyPr wrap="none" lIns="0" tIns="0" rIns="0" bIns="0" rtlCol="0">
            <a:noAutofit/>
          </a:bodyPr>
          <a:lstStyle/>
          <a:p>
            <a:pPr algn="ctr"/>
            <a:r>
              <a:rPr lang="en-GB" sz="900" dirty="0">
                <a:latin typeface="+mj-lt"/>
                <a:cs typeface="Arial" pitchFamily="34" charset="0"/>
              </a:rPr>
              <a:t>30 Apr 2025</a:t>
            </a:r>
          </a:p>
        </p:txBody>
      </p:sp>
      <p:sp>
        <p:nvSpPr>
          <p:cNvPr id="46" name="Oval 45"/>
          <p:cNvSpPr>
            <a:spLocks noChangeAspect="1"/>
          </p:cNvSpPr>
          <p:nvPr/>
        </p:nvSpPr>
        <p:spPr bwMode="gray">
          <a:xfrm>
            <a:off x="10575510" y="5418984"/>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47" name="TextBox 46"/>
          <p:cNvSpPr txBox="1"/>
          <p:nvPr/>
        </p:nvSpPr>
        <p:spPr bwMode="gray">
          <a:xfrm>
            <a:off x="10333923" y="5653399"/>
            <a:ext cx="615553" cy="138499"/>
          </a:xfrm>
          <a:prstGeom prst="rect">
            <a:avLst/>
          </a:prstGeom>
          <a:noFill/>
        </p:spPr>
        <p:txBody>
          <a:bodyPr wrap="none" lIns="0" tIns="0" rIns="0" bIns="0" rtlCol="0">
            <a:noAutofit/>
          </a:bodyPr>
          <a:lstStyle/>
          <a:p>
            <a:pPr algn="ctr"/>
            <a:r>
              <a:rPr lang="en-GB" sz="900" dirty="0">
                <a:latin typeface="+mj-lt"/>
                <a:cs typeface="Arial" pitchFamily="34" charset="0"/>
              </a:rPr>
              <a:t>31 July 2025</a:t>
            </a:r>
          </a:p>
        </p:txBody>
      </p:sp>
      <p:sp>
        <p:nvSpPr>
          <p:cNvPr id="57" name="Rectangle 56"/>
          <p:cNvSpPr/>
          <p:nvPr/>
        </p:nvSpPr>
        <p:spPr bwMode="gray">
          <a:xfrm>
            <a:off x="8914825" y="3115633"/>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Management representation letters</a:t>
            </a:r>
          </a:p>
        </p:txBody>
      </p:sp>
      <p:sp>
        <p:nvSpPr>
          <p:cNvPr id="60" name="Oval 59"/>
          <p:cNvSpPr>
            <a:spLocks noChangeAspect="1"/>
          </p:cNvSpPr>
          <p:nvPr/>
        </p:nvSpPr>
        <p:spPr bwMode="gray">
          <a:xfrm>
            <a:off x="7001944" y="5428591"/>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61" name="TextBox 60"/>
          <p:cNvSpPr txBox="1"/>
          <p:nvPr/>
        </p:nvSpPr>
        <p:spPr bwMode="gray">
          <a:xfrm>
            <a:off x="6737914" y="5663007"/>
            <a:ext cx="660437" cy="138499"/>
          </a:xfrm>
          <a:prstGeom prst="rect">
            <a:avLst/>
          </a:prstGeom>
          <a:noFill/>
        </p:spPr>
        <p:txBody>
          <a:bodyPr wrap="none" lIns="0" tIns="0" rIns="0" bIns="0" rtlCol="0">
            <a:noAutofit/>
          </a:bodyPr>
          <a:lstStyle/>
          <a:p>
            <a:pPr algn="ctr"/>
            <a:r>
              <a:rPr lang="en-GB" sz="900" dirty="0">
                <a:latin typeface="+mj-lt"/>
                <a:cs typeface="Arial" pitchFamily="34" charset="0"/>
              </a:rPr>
              <a:t>31 Mar 2025</a:t>
            </a:r>
          </a:p>
        </p:txBody>
      </p:sp>
      <p:sp>
        <p:nvSpPr>
          <p:cNvPr id="63" name="Oval 62"/>
          <p:cNvSpPr>
            <a:spLocks noChangeAspect="1"/>
          </p:cNvSpPr>
          <p:nvPr/>
        </p:nvSpPr>
        <p:spPr bwMode="gray">
          <a:xfrm>
            <a:off x="506653" y="2064916"/>
            <a:ext cx="107126" cy="108000"/>
          </a:xfrm>
          <a:prstGeom prst="ellipse">
            <a:avLst/>
          </a:prstGeom>
          <a:solidFill>
            <a:srgbClr val="00008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65" name="Oval 64"/>
          <p:cNvSpPr>
            <a:spLocks noChangeAspect="1"/>
          </p:cNvSpPr>
          <p:nvPr/>
        </p:nvSpPr>
        <p:spPr bwMode="gray">
          <a:xfrm>
            <a:off x="506653" y="2469023"/>
            <a:ext cx="107126" cy="108000"/>
          </a:xfrm>
          <a:prstGeom prst="ellipse">
            <a:avLst/>
          </a:prstGeom>
          <a:solidFill>
            <a:srgbClr val="E8308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64" name="Oval 63">
            <a:extLst>
              <a:ext uri="{FF2B5EF4-FFF2-40B4-BE49-F238E27FC236}">
                <a16:creationId xmlns:a16="http://schemas.microsoft.com/office/drawing/2014/main" id="{FED1016A-DBFA-47F9-84F1-8397147174A5}"/>
              </a:ext>
            </a:extLst>
          </p:cNvPr>
          <p:cNvSpPr>
            <a:spLocks noChangeAspect="1"/>
          </p:cNvSpPr>
          <p:nvPr/>
        </p:nvSpPr>
        <p:spPr bwMode="gray">
          <a:xfrm>
            <a:off x="5896448" y="5428591"/>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66" name="TextBox 65">
            <a:extLst>
              <a:ext uri="{FF2B5EF4-FFF2-40B4-BE49-F238E27FC236}">
                <a16:creationId xmlns:a16="http://schemas.microsoft.com/office/drawing/2014/main" id="{3C4B8081-C6B5-4104-9444-1E85D448FF1C}"/>
              </a:ext>
            </a:extLst>
          </p:cNvPr>
          <p:cNvSpPr txBox="1"/>
          <p:nvPr/>
        </p:nvSpPr>
        <p:spPr bwMode="gray">
          <a:xfrm>
            <a:off x="5632418" y="5663008"/>
            <a:ext cx="660437" cy="138499"/>
          </a:xfrm>
          <a:prstGeom prst="rect">
            <a:avLst/>
          </a:prstGeom>
          <a:noFill/>
        </p:spPr>
        <p:txBody>
          <a:bodyPr wrap="none" lIns="0" tIns="0" rIns="0" bIns="0" rtlCol="0">
            <a:noAutofit/>
          </a:bodyPr>
          <a:lstStyle/>
          <a:p>
            <a:pPr algn="ctr"/>
            <a:r>
              <a:rPr lang="en-GB" sz="900" dirty="0">
                <a:latin typeface="+mj-lt"/>
                <a:cs typeface="Arial" pitchFamily="34" charset="0"/>
              </a:rPr>
              <a:t>1 Oct 2024</a:t>
            </a:r>
          </a:p>
        </p:txBody>
      </p:sp>
      <p:sp>
        <p:nvSpPr>
          <p:cNvPr id="67" name="Rectangle 66">
            <a:extLst>
              <a:ext uri="{FF2B5EF4-FFF2-40B4-BE49-F238E27FC236}">
                <a16:creationId xmlns:a16="http://schemas.microsoft.com/office/drawing/2014/main" id="{A537AABA-BC1A-4913-ACB5-EF5FE5B23F45}"/>
              </a:ext>
            </a:extLst>
          </p:cNvPr>
          <p:cNvSpPr/>
          <p:nvPr/>
        </p:nvSpPr>
        <p:spPr bwMode="gray">
          <a:xfrm>
            <a:off x="5448998" y="4628498"/>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2024/2025 Fieldwork Commences</a:t>
            </a:r>
          </a:p>
        </p:txBody>
      </p:sp>
      <p:sp>
        <p:nvSpPr>
          <p:cNvPr id="56" name="Rectangle 55">
            <a:extLst>
              <a:ext uri="{FF2B5EF4-FFF2-40B4-BE49-F238E27FC236}">
                <a16:creationId xmlns:a16="http://schemas.microsoft.com/office/drawing/2014/main" id="{832AF682-4F53-474C-8E57-022A6C29B557}"/>
              </a:ext>
            </a:extLst>
          </p:cNvPr>
          <p:cNvSpPr/>
          <p:nvPr/>
        </p:nvSpPr>
        <p:spPr bwMode="gray">
          <a:xfrm>
            <a:off x="1716657" y="4636033"/>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2023/2024 BSC Audit Report</a:t>
            </a:r>
          </a:p>
        </p:txBody>
      </p:sp>
      <p:sp>
        <p:nvSpPr>
          <p:cNvPr id="58" name="Oval 57">
            <a:extLst>
              <a:ext uri="{FF2B5EF4-FFF2-40B4-BE49-F238E27FC236}">
                <a16:creationId xmlns:a16="http://schemas.microsoft.com/office/drawing/2014/main" id="{5F067EF9-AF19-49E4-AA57-B7CE27C70690}"/>
              </a:ext>
            </a:extLst>
          </p:cNvPr>
          <p:cNvSpPr>
            <a:spLocks noChangeAspect="1"/>
          </p:cNvSpPr>
          <p:nvPr/>
        </p:nvSpPr>
        <p:spPr bwMode="gray">
          <a:xfrm>
            <a:off x="4619590" y="542859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62" name="TextBox 61">
            <a:extLst>
              <a:ext uri="{FF2B5EF4-FFF2-40B4-BE49-F238E27FC236}">
                <a16:creationId xmlns:a16="http://schemas.microsoft.com/office/drawing/2014/main" id="{4C4DE904-2764-47AF-B0B5-8ECC5644C1C1}"/>
              </a:ext>
            </a:extLst>
          </p:cNvPr>
          <p:cNvSpPr txBox="1"/>
          <p:nvPr/>
        </p:nvSpPr>
        <p:spPr bwMode="gray">
          <a:xfrm>
            <a:off x="4326803" y="5663009"/>
            <a:ext cx="660437" cy="138499"/>
          </a:xfrm>
          <a:prstGeom prst="rect">
            <a:avLst/>
          </a:prstGeom>
          <a:noFill/>
        </p:spPr>
        <p:txBody>
          <a:bodyPr wrap="none" lIns="0" tIns="0" rIns="0" bIns="0" rtlCol="0">
            <a:noAutofit/>
          </a:bodyPr>
          <a:lstStyle/>
          <a:p>
            <a:pPr algn="ctr"/>
            <a:r>
              <a:rPr lang="en-GB" sz="900" dirty="0">
                <a:latin typeface="+mj-lt"/>
                <a:cs typeface="Arial" pitchFamily="34" charset="0"/>
              </a:rPr>
              <a:t>31 Aug 2024</a:t>
            </a:r>
          </a:p>
        </p:txBody>
      </p:sp>
      <p:sp>
        <p:nvSpPr>
          <p:cNvPr id="68" name="Rectangle 67">
            <a:extLst>
              <a:ext uri="{FF2B5EF4-FFF2-40B4-BE49-F238E27FC236}">
                <a16:creationId xmlns:a16="http://schemas.microsoft.com/office/drawing/2014/main" id="{99540FA6-F652-42C9-BE73-D8E9B6EF9733}"/>
              </a:ext>
            </a:extLst>
          </p:cNvPr>
          <p:cNvSpPr/>
          <p:nvPr/>
        </p:nvSpPr>
        <p:spPr bwMode="gray">
          <a:xfrm>
            <a:off x="8923652" y="4620744"/>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900" dirty="0">
              <a:solidFill>
                <a:schemeClr val="bg1"/>
              </a:solidFill>
              <a:latin typeface="+mj-lt"/>
              <a:cs typeface="Arial" pitchFamily="34" charset="0"/>
            </a:endParaRPr>
          </a:p>
          <a:p>
            <a:pPr algn="ctr"/>
            <a:r>
              <a:rPr lang="en-GB" sz="900" dirty="0">
                <a:solidFill>
                  <a:schemeClr val="bg1"/>
                </a:solidFill>
                <a:latin typeface="+mj-lt"/>
                <a:cs typeface="Arial" pitchFamily="34" charset="0"/>
              </a:rPr>
              <a:t>2024/2025 </a:t>
            </a:r>
          </a:p>
          <a:p>
            <a:pPr algn="ctr"/>
            <a:r>
              <a:rPr lang="en-GB" sz="900" dirty="0">
                <a:solidFill>
                  <a:schemeClr val="bg1"/>
                </a:solidFill>
                <a:latin typeface="+mj-lt"/>
                <a:cs typeface="Arial" pitchFamily="34" charset="0"/>
              </a:rPr>
              <a:t>Funding Shares Fieldwork</a:t>
            </a:r>
          </a:p>
          <a:p>
            <a:pPr algn="ctr"/>
            <a:endParaRPr lang="en-GB" sz="900" dirty="0">
              <a:solidFill>
                <a:schemeClr val="bg1"/>
              </a:solidFill>
              <a:latin typeface="+mj-lt"/>
              <a:cs typeface="Arial" pitchFamily="34" charset="0"/>
            </a:endParaRPr>
          </a:p>
        </p:txBody>
      </p:sp>
      <p:sp>
        <p:nvSpPr>
          <p:cNvPr id="72" name="Oval 71">
            <a:extLst>
              <a:ext uri="{FF2B5EF4-FFF2-40B4-BE49-F238E27FC236}">
                <a16:creationId xmlns:a16="http://schemas.microsoft.com/office/drawing/2014/main" id="{ADD2CD5E-F11C-4F83-8742-8D827133B8C6}"/>
              </a:ext>
            </a:extLst>
          </p:cNvPr>
          <p:cNvSpPr>
            <a:spLocks noChangeAspect="1"/>
          </p:cNvSpPr>
          <p:nvPr/>
        </p:nvSpPr>
        <p:spPr bwMode="gray">
          <a:xfrm>
            <a:off x="9414241" y="5412055"/>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73" name="TextBox 72">
            <a:extLst>
              <a:ext uri="{FF2B5EF4-FFF2-40B4-BE49-F238E27FC236}">
                <a16:creationId xmlns:a16="http://schemas.microsoft.com/office/drawing/2014/main" id="{CB8B9D74-4DF3-4F8C-B4FD-492F2890B92F}"/>
              </a:ext>
            </a:extLst>
          </p:cNvPr>
          <p:cNvSpPr txBox="1"/>
          <p:nvPr/>
        </p:nvSpPr>
        <p:spPr bwMode="gray">
          <a:xfrm>
            <a:off x="9154254" y="5647429"/>
            <a:ext cx="654025" cy="138499"/>
          </a:xfrm>
          <a:prstGeom prst="rect">
            <a:avLst/>
          </a:prstGeom>
          <a:noFill/>
        </p:spPr>
        <p:txBody>
          <a:bodyPr wrap="none" lIns="0" tIns="0" rIns="0" bIns="0" rtlCol="0">
            <a:noAutofit/>
          </a:bodyPr>
          <a:lstStyle/>
          <a:p>
            <a:pPr algn="ctr"/>
            <a:r>
              <a:rPr lang="en-GB" sz="900" dirty="0">
                <a:latin typeface="+mj-lt"/>
                <a:cs typeface="Arial" pitchFamily="34" charset="0"/>
              </a:rPr>
              <a:t>30 June 2025</a:t>
            </a:r>
          </a:p>
        </p:txBody>
      </p:sp>
      <p:sp>
        <p:nvSpPr>
          <p:cNvPr id="70" name="Oval 69">
            <a:extLst>
              <a:ext uri="{FF2B5EF4-FFF2-40B4-BE49-F238E27FC236}">
                <a16:creationId xmlns:a16="http://schemas.microsoft.com/office/drawing/2014/main" id="{0B3FD674-A6AE-4A05-A5CC-A84475B18A18}"/>
              </a:ext>
            </a:extLst>
          </p:cNvPr>
          <p:cNvSpPr>
            <a:spLocks noChangeAspect="1"/>
          </p:cNvSpPr>
          <p:nvPr/>
        </p:nvSpPr>
        <p:spPr bwMode="gray">
          <a:xfrm>
            <a:off x="3305046" y="543820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74" name="TextBox 73">
            <a:extLst>
              <a:ext uri="{FF2B5EF4-FFF2-40B4-BE49-F238E27FC236}">
                <a16:creationId xmlns:a16="http://schemas.microsoft.com/office/drawing/2014/main" id="{2D791106-B94B-463C-AAB9-D06FD27050DB}"/>
              </a:ext>
            </a:extLst>
          </p:cNvPr>
          <p:cNvSpPr txBox="1"/>
          <p:nvPr/>
        </p:nvSpPr>
        <p:spPr bwMode="gray">
          <a:xfrm>
            <a:off x="3046244" y="5665204"/>
            <a:ext cx="660437" cy="138499"/>
          </a:xfrm>
          <a:prstGeom prst="rect">
            <a:avLst/>
          </a:prstGeom>
          <a:noFill/>
        </p:spPr>
        <p:txBody>
          <a:bodyPr wrap="none" lIns="0" tIns="0" rIns="0" bIns="0" rtlCol="0">
            <a:noAutofit/>
          </a:bodyPr>
          <a:lstStyle/>
          <a:p>
            <a:pPr algn="ctr"/>
            <a:r>
              <a:rPr lang="en-GB" sz="900" dirty="0">
                <a:latin typeface="+mj-lt"/>
                <a:cs typeface="Arial" pitchFamily="34" charset="0"/>
              </a:rPr>
              <a:t>30 June 2024</a:t>
            </a:r>
          </a:p>
        </p:txBody>
      </p:sp>
      <p:sp>
        <p:nvSpPr>
          <p:cNvPr id="75" name="Rectangle 74">
            <a:extLst>
              <a:ext uri="{FF2B5EF4-FFF2-40B4-BE49-F238E27FC236}">
                <a16:creationId xmlns:a16="http://schemas.microsoft.com/office/drawing/2014/main" id="{08A75FA4-7A21-4F24-A2FB-FCB0BCC9F965}"/>
              </a:ext>
            </a:extLst>
          </p:cNvPr>
          <p:cNvSpPr/>
          <p:nvPr/>
        </p:nvSpPr>
        <p:spPr bwMode="gray">
          <a:xfrm>
            <a:off x="6569052" y="4630512"/>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2024/2025 Fieldwork concludes</a:t>
            </a:r>
          </a:p>
        </p:txBody>
      </p:sp>
      <p:sp>
        <p:nvSpPr>
          <p:cNvPr id="76" name="Rectangle 75">
            <a:extLst>
              <a:ext uri="{FF2B5EF4-FFF2-40B4-BE49-F238E27FC236}">
                <a16:creationId xmlns:a16="http://schemas.microsoft.com/office/drawing/2014/main" id="{F7A49383-E59A-4AFC-8565-CDF7E3096D15}"/>
              </a:ext>
            </a:extLst>
          </p:cNvPr>
          <p:cNvSpPr/>
          <p:nvPr/>
        </p:nvSpPr>
        <p:spPr bwMode="gray">
          <a:xfrm>
            <a:off x="7739331" y="4626801"/>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900" dirty="0">
              <a:solidFill>
                <a:schemeClr val="bg1"/>
              </a:solidFill>
              <a:latin typeface="+mj-lt"/>
              <a:cs typeface="Arial" pitchFamily="34" charset="0"/>
            </a:endParaRPr>
          </a:p>
          <a:p>
            <a:pPr algn="ctr"/>
            <a:r>
              <a:rPr lang="en-GB" sz="900" dirty="0">
                <a:solidFill>
                  <a:schemeClr val="bg1"/>
                </a:solidFill>
                <a:latin typeface="+mj-lt"/>
                <a:cs typeface="Arial" pitchFamily="34" charset="0"/>
              </a:rPr>
              <a:t>2024/2025 </a:t>
            </a:r>
          </a:p>
          <a:p>
            <a:pPr algn="ctr"/>
            <a:r>
              <a:rPr lang="en-GB" sz="900" dirty="0">
                <a:solidFill>
                  <a:schemeClr val="bg1"/>
                </a:solidFill>
                <a:latin typeface="+mj-lt"/>
                <a:cs typeface="Arial" pitchFamily="34" charset="0"/>
              </a:rPr>
              <a:t>Funding Shares Audit approach</a:t>
            </a:r>
          </a:p>
          <a:p>
            <a:pPr algn="ctr"/>
            <a:endParaRPr lang="en-GB" sz="900" dirty="0">
              <a:solidFill>
                <a:schemeClr val="bg1"/>
              </a:solidFill>
              <a:latin typeface="+mj-lt"/>
              <a:cs typeface="Arial" pitchFamily="34" charset="0"/>
            </a:endParaRPr>
          </a:p>
        </p:txBody>
      </p:sp>
      <p:sp>
        <p:nvSpPr>
          <p:cNvPr id="59" name="TextBox 58">
            <a:extLst>
              <a:ext uri="{FF2B5EF4-FFF2-40B4-BE49-F238E27FC236}">
                <a16:creationId xmlns:a16="http://schemas.microsoft.com/office/drawing/2014/main" id="{D1783CDA-2678-4902-8742-34F31126540F}"/>
              </a:ext>
            </a:extLst>
          </p:cNvPr>
          <p:cNvSpPr txBox="1"/>
          <p:nvPr/>
        </p:nvSpPr>
        <p:spPr bwMode="gray">
          <a:xfrm>
            <a:off x="669049" y="5663009"/>
            <a:ext cx="660437" cy="138499"/>
          </a:xfrm>
          <a:prstGeom prst="rect">
            <a:avLst/>
          </a:prstGeom>
          <a:noFill/>
        </p:spPr>
        <p:txBody>
          <a:bodyPr wrap="none" lIns="0" tIns="0" rIns="0" bIns="0" rtlCol="0">
            <a:noAutofit/>
          </a:bodyPr>
          <a:lstStyle/>
          <a:p>
            <a:pPr algn="ctr"/>
            <a:r>
              <a:rPr lang="en-GB" sz="900" dirty="0">
                <a:latin typeface="+mj-lt"/>
                <a:cs typeface="Arial" pitchFamily="34" charset="0"/>
              </a:rPr>
              <a:t>25 Apr 2024</a:t>
            </a:r>
          </a:p>
        </p:txBody>
      </p:sp>
      <p:sp>
        <p:nvSpPr>
          <p:cNvPr id="77" name="TextBox 76">
            <a:extLst>
              <a:ext uri="{FF2B5EF4-FFF2-40B4-BE49-F238E27FC236}">
                <a16:creationId xmlns:a16="http://schemas.microsoft.com/office/drawing/2014/main" id="{0CF9B556-CE47-4369-8F12-94B58F17B168}"/>
              </a:ext>
            </a:extLst>
          </p:cNvPr>
          <p:cNvSpPr txBox="1"/>
          <p:nvPr/>
        </p:nvSpPr>
        <p:spPr bwMode="gray">
          <a:xfrm>
            <a:off x="1999571" y="5663009"/>
            <a:ext cx="660437" cy="138499"/>
          </a:xfrm>
          <a:prstGeom prst="rect">
            <a:avLst/>
          </a:prstGeom>
          <a:noFill/>
        </p:spPr>
        <p:txBody>
          <a:bodyPr wrap="none" lIns="0" tIns="0" rIns="0" bIns="0" rtlCol="0">
            <a:noAutofit/>
          </a:bodyPr>
          <a:lstStyle/>
          <a:p>
            <a:pPr algn="ctr"/>
            <a:r>
              <a:rPr lang="en-GB" sz="900" dirty="0">
                <a:latin typeface="+mj-lt"/>
                <a:cs typeface="Arial" pitchFamily="34" charset="0"/>
              </a:rPr>
              <a:t>30 May 2024</a:t>
            </a:r>
          </a:p>
        </p:txBody>
      </p:sp>
    </p:spTree>
    <p:extLst>
      <p:ext uri="{BB962C8B-B14F-4D97-AF65-F5344CB8AC3E}">
        <p14:creationId xmlns:p14="http://schemas.microsoft.com/office/powerpoint/2010/main" val="2941834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1B5CAD-EA47-49A0-8768-2AF393B47872}"/>
              </a:ext>
            </a:extLst>
          </p:cNvPr>
          <p:cNvSpPr>
            <a:spLocks noGrp="1"/>
          </p:cNvSpPr>
          <p:nvPr>
            <p:ph type="body" sz="quarter" idx="13"/>
          </p:nvPr>
        </p:nvSpPr>
        <p:spPr>
          <a:xfrm>
            <a:off x="5569903" y="2215118"/>
            <a:ext cx="4212000" cy="380938"/>
          </a:xfrm>
        </p:spPr>
        <p:txBody>
          <a:bodyPr/>
          <a:lstStyle/>
          <a:p>
            <a:r>
              <a:rPr lang="en-GB" dirty="0"/>
              <a:t>Appendices</a:t>
            </a:r>
          </a:p>
        </p:txBody>
      </p:sp>
      <p:sp>
        <p:nvSpPr>
          <p:cNvPr id="7" name="Text Placeholder 5">
            <a:hlinkClick r:id="rId3" action="ppaction://hlinksldjump"/>
          </p:cNvPr>
          <p:cNvSpPr txBox="1">
            <a:spLocks/>
          </p:cNvSpPr>
          <p:nvPr/>
        </p:nvSpPr>
        <p:spPr bwMode="gray">
          <a:xfrm>
            <a:off x="5569903" y="2886832"/>
            <a:ext cx="4212000"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lvl="0">
              <a:defRPr/>
            </a:pPr>
            <a:r>
              <a:rPr lang="en-GB" sz="1100" b="1" dirty="0">
                <a:latin typeface="+mj-lt"/>
              </a:rPr>
              <a:t>APPENDIX 1	</a:t>
            </a:r>
            <a:r>
              <a:rPr lang="en-GB" sz="1100" dirty="0">
                <a:latin typeface="+mj-lt"/>
              </a:rPr>
              <a:t>RISK APPROACH: SCOPING DETAIL 2024/2025</a:t>
            </a:r>
            <a:endParaRPr lang="en-GB" dirty="0">
              <a:solidFill>
                <a:srgbClr val="FFFFFF"/>
              </a:solidFill>
              <a:latin typeface="+mj-lt"/>
              <a:cs typeface="Arial"/>
            </a:endParaRPr>
          </a:p>
        </p:txBody>
      </p:sp>
      <p:sp>
        <p:nvSpPr>
          <p:cNvPr id="4" name="Text Placeholder 5">
            <a:hlinkClick r:id="rId4" action="ppaction://hlinksldjump"/>
            <a:extLst>
              <a:ext uri="{FF2B5EF4-FFF2-40B4-BE49-F238E27FC236}">
                <a16:creationId xmlns:a16="http://schemas.microsoft.com/office/drawing/2014/main" id="{854EC36B-EA2C-4607-8AE1-694881CF7F02}"/>
              </a:ext>
            </a:extLst>
          </p:cNvPr>
          <p:cNvSpPr txBox="1">
            <a:spLocks/>
          </p:cNvSpPr>
          <p:nvPr/>
        </p:nvSpPr>
        <p:spPr bwMode="gray">
          <a:xfrm>
            <a:off x="5569902" y="3221393"/>
            <a:ext cx="3525715"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lvl="0">
              <a:defRPr/>
            </a:pPr>
            <a:r>
              <a:rPr lang="en-GB" sz="1100" b="1" dirty="0">
                <a:latin typeface="+mj-lt"/>
              </a:rPr>
              <a:t>APPENDIX 2	</a:t>
            </a:r>
            <a:r>
              <a:rPr lang="en-GB" sz="1100" dirty="0">
                <a:latin typeface="+mj-lt"/>
              </a:rPr>
              <a:t>BSC AUDIT REQUIREMENTS</a:t>
            </a:r>
          </a:p>
          <a:p>
            <a:pPr marL="895350" indent="-895350">
              <a:defRPr/>
            </a:pPr>
            <a:endParaRPr lang="en-GB" dirty="0">
              <a:solidFill>
                <a:srgbClr val="FFFFFF"/>
              </a:solidFill>
              <a:latin typeface="+mj-lt"/>
              <a:cs typeface="Arial"/>
            </a:endParaRPr>
          </a:p>
          <a:p>
            <a:pPr marL="895350" indent="-895350">
              <a:defRPr/>
            </a:pPr>
            <a:endParaRPr lang="en-GB" dirty="0">
              <a:solidFill>
                <a:srgbClr val="FFFFFF"/>
              </a:solidFill>
              <a:latin typeface="+mj-lt"/>
              <a:cs typeface="Arial"/>
            </a:endParaRPr>
          </a:p>
          <a:p>
            <a:pPr>
              <a:defRPr/>
            </a:pPr>
            <a:endParaRPr lang="en-GB" dirty="0">
              <a:solidFill>
                <a:srgbClr val="FFFFFF"/>
              </a:solidFill>
              <a:latin typeface="+mj-lt"/>
            </a:endParaRPr>
          </a:p>
        </p:txBody>
      </p:sp>
      <p:sp>
        <p:nvSpPr>
          <p:cNvPr id="5" name="Text Placeholder 5">
            <a:hlinkClick r:id="rId5" action="ppaction://hlinksldjump"/>
            <a:extLst>
              <a:ext uri="{FF2B5EF4-FFF2-40B4-BE49-F238E27FC236}">
                <a16:creationId xmlns:a16="http://schemas.microsoft.com/office/drawing/2014/main" id="{F7F92753-F7BA-4BC4-ACBD-92E90B3AA599}"/>
              </a:ext>
            </a:extLst>
          </p:cNvPr>
          <p:cNvSpPr txBox="1">
            <a:spLocks/>
          </p:cNvSpPr>
          <p:nvPr/>
        </p:nvSpPr>
        <p:spPr bwMode="gray">
          <a:xfrm>
            <a:off x="5569902" y="3555954"/>
            <a:ext cx="4075987"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lvl="0">
              <a:defRPr/>
            </a:pPr>
            <a:r>
              <a:rPr lang="en-GB" sz="1100" b="1" dirty="0">
                <a:latin typeface="+mj-lt"/>
              </a:rPr>
              <a:t>APPENDIX 3</a:t>
            </a:r>
            <a:r>
              <a:rPr lang="en-GB" sz="1100" dirty="0">
                <a:latin typeface="+mj-lt"/>
              </a:rPr>
              <a:t>	RISK ASSESSMENT (INDUSTRY SPECIFIC)</a:t>
            </a:r>
            <a:endParaRPr lang="en-GB" sz="1100" dirty="0">
              <a:solidFill>
                <a:srgbClr val="FFFFFF"/>
              </a:solidFill>
              <a:latin typeface="+mj-lt"/>
            </a:endParaRPr>
          </a:p>
        </p:txBody>
      </p:sp>
      <p:sp>
        <p:nvSpPr>
          <p:cNvPr id="6" name="Text Placeholder 5">
            <a:hlinkClick r:id="rId6" action="ppaction://hlinksldjump"/>
            <a:extLst>
              <a:ext uri="{FF2B5EF4-FFF2-40B4-BE49-F238E27FC236}">
                <a16:creationId xmlns:a16="http://schemas.microsoft.com/office/drawing/2014/main" id="{F291C5FE-357C-4FF1-8330-E6BF16E88465}"/>
              </a:ext>
            </a:extLst>
          </p:cNvPr>
          <p:cNvSpPr txBox="1">
            <a:spLocks/>
          </p:cNvSpPr>
          <p:nvPr/>
        </p:nvSpPr>
        <p:spPr bwMode="gray">
          <a:xfrm>
            <a:off x="5569902" y="3890515"/>
            <a:ext cx="4295993"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895350" indent="-895350">
              <a:defRPr/>
            </a:pPr>
            <a:r>
              <a:rPr lang="en-GB" sz="1100" b="1" dirty="0">
                <a:latin typeface="+mj-lt"/>
              </a:rPr>
              <a:t>APPENDIX 4</a:t>
            </a:r>
            <a:r>
              <a:rPr lang="en-GB" sz="1100" dirty="0">
                <a:latin typeface="+mj-lt"/>
              </a:rPr>
              <a:t>	</a:t>
            </a:r>
            <a:r>
              <a:rPr lang="en-GB" sz="1100" spc="5" dirty="0">
                <a:latin typeface="+mj-lt"/>
                <a:cs typeface="Arial"/>
              </a:rPr>
              <a:t>B</a:t>
            </a:r>
            <a:r>
              <a:rPr lang="en-GB" sz="1100" dirty="0">
                <a:latin typeface="+mj-lt"/>
                <a:cs typeface="Arial"/>
              </a:rPr>
              <a:t>SC</a:t>
            </a:r>
            <a:r>
              <a:rPr lang="en-GB" sz="1100" spc="-120" dirty="0">
                <a:latin typeface="+mj-lt"/>
                <a:cs typeface="Arial"/>
              </a:rPr>
              <a:t> </a:t>
            </a:r>
            <a:r>
              <a:rPr lang="en-GB" sz="1100" spc="5" dirty="0">
                <a:latin typeface="+mj-lt"/>
                <a:cs typeface="Arial"/>
              </a:rPr>
              <a:t>A</a:t>
            </a:r>
            <a:r>
              <a:rPr lang="en-GB" sz="1100" dirty="0">
                <a:latin typeface="+mj-lt"/>
                <a:cs typeface="Arial"/>
              </a:rPr>
              <a:t>UD</a:t>
            </a:r>
            <a:r>
              <a:rPr lang="en-GB" sz="1100" spc="-10" dirty="0">
                <a:latin typeface="+mj-lt"/>
                <a:cs typeface="Arial"/>
              </a:rPr>
              <a:t>I</a:t>
            </a:r>
            <a:r>
              <a:rPr lang="en-GB" sz="1100" dirty="0">
                <a:latin typeface="+mj-lt"/>
                <a:cs typeface="Arial"/>
              </a:rPr>
              <a:t>T </a:t>
            </a:r>
            <a:r>
              <a:rPr lang="en-GB" sz="1100" spc="-5" dirty="0">
                <a:latin typeface="+mj-lt"/>
                <a:cs typeface="Arial"/>
              </a:rPr>
              <a:t>F</a:t>
            </a:r>
            <a:r>
              <a:rPr lang="en-GB" sz="1100" spc="-10" dirty="0">
                <a:latin typeface="+mj-lt"/>
                <a:cs typeface="Arial"/>
              </a:rPr>
              <a:t>I</a:t>
            </a:r>
            <a:r>
              <a:rPr lang="en-GB" sz="1100" dirty="0">
                <a:latin typeface="+mj-lt"/>
                <a:cs typeface="Arial"/>
              </a:rPr>
              <a:t>ND</a:t>
            </a:r>
            <a:r>
              <a:rPr lang="en-GB" sz="1100" spc="-10" dirty="0">
                <a:latin typeface="+mj-lt"/>
                <a:cs typeface="Arial"/>
              </a:rPr>
              <a:t>I</a:t>
            </a:r>
            <a:r>
              <a:rPr lang="en-GB" sz="1100" dirty="0">
                <a:latin typeface="+mj-lt"/>
                <a:cs typeface="Arial"/>
              </a:rPr>
              <a:t>NGS </a:t>
            </a:r>
            <a:r>
              <a:rPr lang="en-GB" sz="1100" spc="-5" dirty="0">
                <a:latin typeface="+mj-lt"/>
                <a:cs typeface="Arial"/>
              </a:rPr>
              <a:t>R</a:t>
            </a:r>
            <a:r>
              <a:rPr lang="en-GB" sz="1100" dirty="0">
                <a:latin typeface="+mj-lt"/>
                <a:cs typeface="Arial"/>
              </a:rPr>
              <a:t>A</a:t>
            </a:r>
            <a:r>
              <a:rPr lang="en-GB" sz="1100" spc="-5" dirty="0">
                <a:latin typeface="+mj-lt"/>
                <a:cs typeface="Arial"/>
              </a:rPr>
              <a:t>T</a:t>
            </a:r>
            <a:r>
              <a:rPr lang="en-GB" sz="1100" spc="-10" dirty="0">
                <a:latin typeface="+mj-lt"/>
                <a:cs typeface="Arial"/>
              </a:rPr>
              <a:t>I</a:t>
            </a:r>
            <a:r>
              <a:rPr lang="en-GB" sz="1100" dirty="0">
                <a:latin typeface="+mj-lt"/>
                <a:cs typeface="Arial"/>
              </a:rPr>
              <a:t>NG</a:t>
            </a:r>
            <a:r>
              <a:rPr lang="en-GB" sz="1100" spc="20" dirty="0">
                <a:latin typeface="+mj-lt"/>
                <a:cs typeface="Arial"/>
              </a:rPr>
              <a:t> </a:t>
            </a:r>
            <a:r>
              <a:rPr lang="en-GB" sz="1100" spc="-5" dirty="0">
                <a:latin typeface="+mj-lt"/>
                <a:cs typeface="Arial"/>
              </a:rPr>
              <a:t>M</a:t>
            </a:r>
            <a:r>
              <a:rPr lang="en-GB" sz="1100" dirty="0">
                <a:latin typeface="+mj-lt"/>
                <a:cs typeface="Arial"/>
              </a:rPr>
              <a:t>E</a:t>
            </a:r>
            <a:r>
              <a:rPr lang="en-GB" sz="1100" spc="-5" dirty="0">
                <a:latin typeface="+mj-lt"/>
                <a:cs typeface="Arial"/>
              </a:rPr>
              <a:t>T</a:t>
            </a:r>
            <a:r>
              <a:rPr lang="en-GB" sz="1100" dirty="0">
                <a:latin typeface="+mj-lt"/>
                <a:cs typeface="Arial"/>
              </a:rPr>
              <a:t>HODO</a:t>
            </a:r>
            <a:r>
              <a:rPr lang="en-GB" sz="1100" spc="-10" dirty="0">
                <a:latin typeface="+mj-lt"/>
                <a:cs typeface="Arial"/>
              </a:rPr>
              <a:t>L</a:t>
            </a:r>
            <a:r>
              <a:rPr lang="en-GB" sz="1100" dirty="0">
                <a:latin typeface="+mj-lt"/>
                <a:cs typeface="Arial"/>
              </a:rPr>
              <a:t>OGY</a:t>
            </a:r>
          </a:p>
        </p:txBody>
      </p:sp>
      <p:sp>
        <p:nvSpPr>
          <p:cNvPr id="8" name="Text Placeholder 5">
            <a:hlinkClick r:id="rId7" action="ppaction://hlinksldjump"/>
            <a:extLst>
              <a:ext uri="{FF2B5EF4-FFF2-40B4-BE49-F238E27FC236}">
                <a16:creationId xmlns:a16="http://schemas.microsoft.com/office/drawing/2014/main" id="{8EFE6DA6-ED36-4E17-8B59-2CFD23C6EE76}"/>
              </a:ext>
            </a:extLst>
          </p:cNvPr>
          <p:cNvSpPr txBox="1">
            <a:spLocks/>
          </p:cNvSpPr>
          <p:nvPr/>
        </p:nvSpPr>
        <p:spPr bwMode="gray">
          <a:xfrm>
            <a:off x="5569901" y="4225075"/>
            <a:ext cx="3525715"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895350" indent="-895350">
              <a:defRPr/>
            </a:pPr>
            <a:r>
              <a:rPr lang="en-GB" sz="1100" b="1" dirty="0">
                <a:latin typeface="+mj-lt"/>
              </a:rPr>
              <a:t>APPENDIX 5</a:t>
            </a:r>
            <a:r>
              <a:rPr lang="en-GB" sz="1100" dirty="0">
                <a:latin typeface="+mj-lt"/>
              </a:rPr>
              <a:t>	</a:t>
            </a:r>
            <a:r>
              <a:rPr lang="en-GB" sz="1100" spc="5" dirty="0">
                <a:latin typeface="+mj-lt"/>
                <a:cs typeface="Arial"/>
              </a:rPr>
              <a:t>GLOSSARY OF TERMS</a:t>
            </a:r>
            <a:endParaRPr lang="en-GB" sz="1100" dirty="0">
              <a:latin typeface="+mj-lt"/>
              <a:cs typeface="Arial"/>
            </a:endParaRPr>
          </a:p>
        </p:txBody>
      </p:sp>
    </p:spTree>
    <p:extLst>
      <p:ext uri="{BB962C8B-B14F-4D97-AF65-F5344CB8AC3E}">
        <p14:creationId xmlns:p14="http://schemas.microsoft.com/office/powerpoint/2010/main" val="4097279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6">
            <a:extLst>
              <a:ext uri="{FF2B5EF4-FFF2-40B4-BE49-F238E27FC236}">
                <a16:creationId xmlns:a16="http://schemas.microsoft.com/office/drawing/2014/main" id="{D0EBF9D5-A074-4702-B1E8-978C71C57FA3}"/>
              </a:ext>
            </a:extLst>
          </p:cNvPr>
          <p:cNvSpPr>
            <a:spLocks noGrp="1"/>
          </p:cNvSpPr>
          <p:nvPr>
            <p:ph type="title"/>
          </p:nvPr>
        </p:nvSpPr>
        <p:spPr bwMode="gray">
          <a:xfrm>
            <a:off x="424800" y="543600"/>
            <a:ext cx="11376024" cy="468000"/>
          </a:xfrm>
        </p:spPr>
        <p:txBody>
          <a:bodyPr/>
          <a:lstStyle/>
          <a:p>
            <a:r>
              <a:rPr lang="en-GB" sz="2800" dirty="0"/>
              <a:t>Appendix 1 - Risk approach: Scoping Detail 2024/2025</a:t>
            </a:r>
          </a:p>
        </p:txBody>
      </p:sp>
      <p:sp>
        <p:nvSpPr>
          <p:cNvPr id="16" name="Text Placeholder 18">
            <a:extLst>
              <a:ext uri="{FF2B5EF4-FFF2-40B4-BE49-F238E27FC236}">
                <a16:creationId xmlns:a16="http://schemas.microsoft.com/office/drawing/2014/main" id="{84BF8AB6-A298-449E-A72F-B24709751E19}"/>
              </a:ext>
            </a:extLst>
          </p:cNvPr>
          <p:cNvSpPr txBox="1">
            <a:spLocks/>
          </p:cNvSpPr>
          <p:nvPr/>
        </p:nvSpPr>
        <p:spPr bwMode="gray">
          <a:xfrm>
            <a:off x="655126" y="1630559"/>
            <a:ext cx="4363200" cy="4604401"/>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000" dirty="0">
              <a:solidFill>
                <a:schemeClr val="tx1"/>
              </a:solidFill>
            </a:endParaRPr>
          </a:p>
        </p:txBody>
      </p:sp>
      <p:sp>
        <p:nvSpPr>
          <p:cNvPr id="10" name="TextBox 9">
            <a:extLst>
              <a:ext uri="{FF2B5EF4-FFF2-40B4-BE49-F238E27FC236}">
                <a16:creationId xmlns:a16="http://schemas.microsoft.com/office/drawing/2014/main" id="{8AFF9FDD-00DD-4C21-922E-4A9163514230}"/>
              </a:ext>
            </a:extLst>
          </p:cNvPr>
          <p:cNvSpPr txBox="1"/>
          <p:nvPr/>
        </p:nvSpPr>
        <p:spPr>
          <a:xfrm>
            <a:off x="407988" y="1525979"/>
            <a:ext cx="4993937" cy="4893647"/>
          </a:xfrm>
          <a:prstGeom prst="rect">
            <a:avLst/>
          </a:prstGeom>
          <a:noFill/>
        </p:spPr>
        <p:txBody>
          <a:bodyPr wrap="square">
            <a:spAutoFit/>
          </a:bodyPr>
          <a:lstStyle/>
          <a:p>
            <a:pPr defTabSz="914376">
              <a:spcAft>
                <a:spcPts val="600"/>
              </a:spcAft>
            </a:pPr>
            <a:r>
              <a:rPr lang="en-GB" sz="1000" b="1" dirty="0">
                <a:solidFill>
                  <a:srgbClr val="E8328B"/>
                </a:solidFill>
              </a:rPr>
              <a:t>            </a:t>
            </a:r>
            <a:r>
              <a:rPr lang="en-GB" sz="1200" b="1" dirty="0">
                <a:solidFill>
                  <a:srgbClr val="E8328B"/>
                </a:solidFill>
              </a:rPr>
              <a:t>Background and BSC requirements</a:t>
            </a:r>
          </a:p>
          <a:p>
            <a:pPr defTabSz="914376">
              <a:spcAft>
                <a:spcPts val="600"/>
              </a:spcAft>
            </a:pPr>
            <a:endParaRPr lang="en-GB" sz="1000" b="1" dirty="0">
              <a:solidFill>
                <a:srgbClr val="E8328B"/>
              </a:solidFill>
            </a:endParaRPr>
          </a:p>
          <a:p>
            <a:pPr defTabSz="914376">
              <a:spcAft>
                <a:spcPts val="600"/>
              </a:spcAft>
            </a:pPr>
            <a:r>
              <a:rPr lang="en-GB" sz="1000" dirty="0">
                <a:solidFill>
                  <a:schemeClr val="tx1"/>
                </a:solidFill>
              </a:rPr>
              <a:t>Per Section H, subsection 5 of the Balancing and Settlement Code (‘the Code’) the objective of the BSC Audit is to provide assurance (to such level as the Panel considers appropriate) that the provisions of the Code and Code Subsidiary Documents in relation to Settlement have been complied with in the BSC Audit Year.</a:t>
            </a:r>
            <a:r>
              <a:rPr lang="en-GB" sz="1000" dirty="0"/>
              <a:t> </a:t>
            </a:r>
            <a:r>
              <a:rPr lang="en-GB" sz="1000" dirty="0">
                <a:solidFill>
                  <a:schemeClr val="tx1"/>
                </a:solidFill>
              </a:rPr>
              <a:t>The detailed BSC requirements for the BSC Audit and </a:t>
            </a:r>
            <a:r>
              <a:rPr lang="en-GB" sz="1000" dirty="0"/>
              <a:t>assumptions made </a:t>
            </a:r>
            <a:r>
              <a:rPr lang="en-GB" sz="1000" dirty="0">
                <a:solidFill>
                  <a:schemeClr val="tx1"/>
                </a:solidFill>
              </a:rPr>
              <a:t>are provided in Appendix 2 of this document. </a:t>
            </a:r>
          </a:p>
          <a:p>
            <a:pPr defTabSz="914376">
              <a:spcAft>
                <a:spcPts val="600"/>
              </a:spcAft>
            </a:pPr>
            <a:r>
              <a:rPr lang="en-GB" sz="1000" dirty="0">
                <a:solidFill>
                  <a:schemeClr val="tx1"/>
                </a:solidFill>
              </a:rPr>
              <a:t>The provisions of the Code and Code Subsidiary Documents in relation to Settlement over which the Panel requires assurance are agreed annually and recorded in the ‘BSC Audit Scope’. The latest BSC Audit Scope for the BSC Year ‘1 April 2024 to 31 March 2025’ will be published on Elexon’s website. </a:t>
            </a:r>
          </a:p>
          <a:p>
            <a:pPr defTabSz="914376">
              <a:spcAft>
                <a:spcPts val="600"/>
              </a:spcAft>
            </a:pPr>
            <a:r>
              <a:rPr lang="en-GB" sz="1000" dirty="0">
                <a:solidFill>
                  <a:schemeClr val="tx1"/>
                </a:solidFill>
              </a:rPr>
              <a:t>For avoidance of doubt, we are planning to perform this work by using information available via investigation of processes, system configuration and flows. There will be no work performed by investigating the actual meters on sites (this will be covered by the TAA Audit). We are also not providing an ISAE (UK) 3000 Assurance Conclusion over SVA </a:t>
            </a:r>
            <a:r>
              <a:rPr lang="en-GB" sz="1000" dirty="0"/>
              <a:t>P</a:t>
            </a:r>
            <a:r>
              <a:rPr lang="en-GB" sz="1000" dirty="0">
                <a:solidFill>
                  <a:schemeClr val="tx1"/>
                </a:solidFill>
              </a:rPr>
              <a:t>arties.</a:t>
            </a:r>
          </a:p>
          <a:p>
            <a:pPr defTabSz="914376">
              <a:spcAft>
                <a:spcPts val="600"/>
              </a:spcAft>
            </a:pPr>
            <a:r>
              <a:rPr lang="en-GB" sz="1000" dirty="0">
                <a:solidFill>
                  <a:schemeClr val="tx1"/>
                </a:solidFill>
              </a:rPr>
              <a:t>Compliance for ISAE (UK) 3000 Assurance Conclusion will be assessed </a:t>
            </a:r>
            <a:r>
              <a:rPr lang="en-GB" sz="1000" dirty="0"/>
              <a:t>in line with</a:t>
            </a:r>
            <a:r>
              <a:rPr lang="en-GB" sz="1000" dirty="0">
                <a:solidFill>
                  <a:schemeClr val="tx1"/>
                </a:solidFill>
              </a:rPr>
              <a:t> the requirements, as documented in the Code and Code Subsidiary Documents, (BSCPs, CoPs or PSLs) which relate to the scope as defined by the Panel.</a:t>
            </a:r>
          </a:p>
          <a:p>
            <a:pPr defTabSz="914376">
              <a:spcAft>
                <a:spcPts val="600"/>
              </a:spcAft>
            </a:pPr>
            <a:r>
              <a:rPr lang="en-GB" sz="1000" dirty="0">
                <a:solidFill>
                  <a:schemeClr val="tx1"/>
                </a:solidFill>
              </a:rPr>
              <a:t>Section H of the BSC also requires that assurance is provided annually by the BSC Auditor that the provisions of the Code and Code Subsidiary Documents in relation to Funding Shares have been complied with in the BSC Audit Year. Funding Shares is subject to alternative procedures and, as such, a separate Funding Shares Approach document will be produced.</a:t>
            </a:r>
          </a:p>
          <a:p>
            <a:pPr defTabSz="914376">
              <a:spcAft>
                <a:spcPts val="600"/>
              </a:spcAft>
            </a:pPr>
            <a:endParaRPr lang="en-GB" sz="1000" dirty="0">
              <a:solidFill>
                <a:schemeClr val="tx1"/>
              </a:solidFill>
            </a:endParaRPr>
          </a:p>
          <a:p>
            <a:pPr defTabSz="914376">
              <a:spcAft>
                <a:spcPts val="600"/>
              </a:spcAft>
            </a:pPr>
            <a:r>
              <a:rPr lang="en-US" sz="1000" dirty="0">
                <a:solidFill>
                  <a:schemeClr val="tx1"/>
                </a:solidFill>
              </a:rPr>
              <a:t> </a:t>
            </a:r>
          </a:p>
        </p:txBody>
      </p:sp>
      <p:cxnSp>
        <p:nvCxnSpPr>
          <p:cNvPr id="12" name="Straight Connector 11">
            <a:extLst>
              <a:ext uri="{FF2B5EF4-FFF2-40B4-BE49-F238E27FC236}">
                <a16:creationId xmlns:a16="http://schemas.microsoft.com/office/drawing/2014/main" id="{D743CF1B-A079-46E1-B77D-62F8813CD151}"/>
              </a:ext>
            </a:extLst>
          </p:cNvPr>
          <p:cNvCxnSpPr/>
          <p:nvPr/>
        </p:nvCxnSpPr>
        <p:spPr>
          <a:xfrm>
            <a:off x="5755738" y="1451822"/>
            <a:ext cx="0" cy="4783138"/>
          </a:xfrm>
          <a:prstGeom prst="line">
            <a:avLst/>
          </a:prstGeom>
          <a:ln>
            <a:solidFill>
              <a:srgbClr val="D4CDC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33F8254-BFEC-48CE-B373-AAF12B95BE5A}"/>
              </a:ext>
            </a:extLst>
          </p:cNvPr>
          <p:cNvSpPr txBox="1"/>
          <p:nvPr/>
        </p:nvSpPr>
        <p:spPr>
          <a:xfrm>
            <a:off x="6362716" y="1451822"/>
            <a:ext cx="5421291" cy="4770537"/>
          </a:xfrm>
          <a:prstGeom prst="rect">
            <a:avLst/>
          </a:prstGeom>
          <a:noFill/>
        </p:spPr>
        <p:txBody>
          <a:bodyPr wrap="square">
            <a:spAutoFit/>
          </a:bodyPr>
          <a:lstStyle/>
          <a:p>
            <a:pPr defTabSz="914376">
              <a:spcAft>
                <a:spcPts val="600"/>
              </a:spcAft>
            </a:pPr>
            <a:r>
              <a:rPr lang="en-GB" sz="1200" b="1" dirty="0">
                <a:solidFill>
                  <a:srgbClr val="E8328B"/>
                </a:solidFill>
              </a:rPr>
              <a:t>            ISAE (UK) 3000 Opinion (Assurance Conclusion)</a:t>
            </a:r>
          </a:p>
          <a:p>
            <a:pPr defTabSz="914376">
              <a:spcAft>
                <a:spcPts val="600"/>
              </a:spcAft>
            </a:pPr>
            <a:endParaRPr lang="en-GB" sz="1200" b="1" dirty="0">
              <a:solidFill>
                <a:srgbClr val="E8328B"/>
              </a:solidFill>
            </a:endParaRPr>
          </a:p>
          <a:p>
            <a:pPr defTabSz="914376">
              <a:spcAft>
                <a:spcPts val="600"/>
              </a:spcAft>
            </a:pPr>
            <a:r>
              <a:rPr lang="en-GB" sz="1000" dirty="0">
                <a:solidFill>
                  <a:schemeClr val="tx1"/>
                </a:solidFill>
              </a:rPr>
              <a:t>KPMG LLP, as the BSC Auditor for the year ending 31 March 2025, will provide the BSC Audit Report which contains a reasonable assurance conclusion opinion over the Settlement calculations and allocations at CVA MOAs and Central Systems with respect to the Balancing and Settlement Code and Code Subsidiary Documents. References to the BSC Assurance Conclusion in this ‘BSC Audit Approach Document’ relate to the KPMG Assurance Conclusion which forms part of the ‘BSC Audit Report’ and references to the ‘BSC Audit Engagement’ are to the Assurance work we are performing.</a:t>
            </a:r>
            <a:endParaRPr lang="en-GB" sz="1000" dirty="0"/>
          </a:p>
          <a:p>
            <a:pPr defTabSz="914376">
              <a:spcAft>
                <a:spcPts val="600"/>
              </a:spcAft>
            </a:pPr>
            <a:r>
              <a:rPr lang="en-GB" sz="1000" dirty="0">
                <a:solidFill>
                  <a:schemeClr val="tx1"/>
                </a:solidFill>
              </a:rPr>
              <a:t>The Assurance Conclusion for the year ending 31 March 2025 will be in respect of Settlement Runs (as defined in Section U2.3.1a of the Balancing and Settlement Code) processed in the year ended 31 March 2025</a:t>
            </a:r>
            <a:r>
              <a:rPr lang="en-GB" sz="1000" dirty="0"/>
              <a:t>. Given that Settlement Runs occurring during the BSC Audit period are considered, errors identified may have arisen from Settlement Days spanning a 26 month period (approximately).</a:t>
            </a:r>
            <a:endParaRPr lang="en-GB" sz="1000" dirty="0">
              <a:solidFill>
                <a:schemeClr val="tx1"/>
              </a:solidFill>
            </a:endParaRPr>
          </a:p>
          <a:p>
            <a:pPr defTabSz="914376">
              <a:spcAft>
                <a:spcPts val="600"/>
              </a:spcAft>
            </a:pPr>
            <a:r>
              <a:rPr lang="en-GB" sz="1000" dirty="0">
                <a:solidFill>
                  <a:schemeClr val="tx1"/>
                </a:solidFill>
              </a:rPr>
              <a:t>The BSC Auditor undertakes its procedures in accordance with International Standard on Assurance Engagements ISAE (UK) 3000 – ‘Assurance Engagements other than Audits and Reviews of Historical Financial Information’ issued by the Financial Reporting Council (FRC). </a:t>
            </a:r>
            <a:r>
              <a:rPr lang="en-GB" sz="1000" dirty="0"/>
              <a:t>For clarity, the </a:t>
            </a:r>
            <a:r>
              <a:rPr lang="en-GB" sz="1000" dirty="0">
                <a:solidFill>
                  <a:schemeClr val="tx1"/>
                </a:solidFill>
              </a:rPr>
              <a:t>expression ‘</a:t>
            </a:r>
            <a:r>
              <a:rPr lang="en-GB" sz="1000" dirty="0"/>
              <a:t>BSC A</a:t>
            </a:r>
            <a:r>
              <a:rPr lang="en-GB" sz="1000" dirty="0">
                <a:solidFill>
                  <a:schemeClr val="tx1"/>
                </a:solidFill>
              </a:rPr>
              <a:t>udit’ used in connection with this engagement is determined to mean a reasonable assurance engagement performed in accordance with ISAE (UK) 3000 where referred to CVA MOA and Central Systems work.</a:t>
            </a:r>
          </a:p>
          <a:p>
            <a:pPr defTabSz="914376"/>
            <a:r>
              <a:rPr lang="en-GB" sz="1000" dirty="0">
                <a:solidFill>
                  <a:schemeClr val="tx1"/>
                </a:solidFill>
              </a:rPr>
              <a:t>Our reporting will take into account a number of factors including:</a:t>
            </a:r>
          </a:p>
          <a:p>
            <a:pPr marL="171450" indent="-171450" defTabSz="914376">
              <a:buFont typeface="Arial" panose="020B0604020202020204" pitchFamily="34" charset="0"/>
              <a:buChar char="•"/>
            </a:pPr>
            <a:r>
              <a:rPr lang="en-GB" sz="1000" dirty="0">
                <a:solidFill>
                  <a:schemeClr val="tx1"/>
                </a:solidFill>
              </a:rPr>
              <a:t>Whether instances of non-compliance have resulted in a Settlement impacting error (in isolation or in aggregate); and</a:t>
            </a:r>
          </a:p>
          <a:p>
            <a:pPr marL="171450" indent="-171450" defTabSz="914376">
              <a:buFont typeface="Arial" panose="020B0604020202020204" pitchFamily="34" charset="0"/>
              <a:buChar char="•"/>
            </a:pPr>
            <a:r>
              <a:rPr lang="en-GB" sz="1000" dirty="0">
                <a:solidFill>
                  <a:schemeClr val="tx1"/>
                </a:solidFill>
              </a:rPr>
              <a:t>Whether the issue has been, or will be corrected by the normal course of operation of Settlement, including the BSC Trading Disputes process</a:t>
            </a:r>
          </a:p>
          <a:p>
            <a:pPr defTabSz="914376">
              <a:spcAft>
                <a:spcPts val="600"/>
              </a:spcAft>
            </a:pPr>
            <a:endParaRPr lang="en-GB" sz="1000" dirty="0">
              <a:solidFill>
                <a:schemeClr val="tx1"/>
              </a:solidFill>
            </a:endParaRPr>
          </a:p>
          <a:p>
            <a:pPr defTabSz="914376">
              <a:spcAft>
                <a:spcPts val="600"/>
              </a:spcAft>
            </a:pPr>
            <a:endParaRPr lang="en-US" sz="1000" dirty="0">
              <a:solidFill>
                <a:schemeClr val="tx1"/>
              </a:solidFill>
            </a:endParaRPr>
          </a:p>
        </p:txBody>
      </p:sp>
      <p:pic>
        <p:nvPicPr>
          <p:cNvPr id="15" name="Graphic 14">
            <a:extLst>
              <a:ext uri="{FF2B5EF4-FFF2-40B4-BE49-F238E27FC236}">
                <a16:creationId xmlns:a16="http://schemas.microsoft.com/office/drawing/2014/main" id="{3EE4D717-9460-46FC-9C6D-7FE5B07A4B3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479688" y="1525979"/>
            <a:ext cx="350875" cy="384649"/>
          </a:xfrm>
          <a:prstGeom prst="rect">
            <a:avLst/>
          </a:prstGeom>
        </p:spPr>
      </p:pic>
      <p:pic>
        <p:nvPicPr>
          <p:cNvPr id="17" name="Graphic 16">
            <a:extLst>
              <a:ext uri="{FF2B5EF4-FFF2-40B4-BE49-F238E27FC236}">
                <a16:creationId xmlns:a16="http://schemas.microsoft.com/office/drawing/2014/main" id="{194502C4-8814-437E-B5A2-8618E57C88FD}"/>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6403839" y="1495643"/>
            <a:ext cx="412016" cy="316533"/>
          </a:xfrm>
          <a:prstGeom prst="rect">
            <a:avLst/>
          </a:prstGeom>
        </p:spPr>
      </p:pic>
    </p:spTree>
    <p:extLst>
      <p:ext uri="{BB962C8B-B14F-4D97-AF65-F5344CB8AC3E}">
        <p14:creationId xmlns:p14="http://schemas.microsoft.com/office/powerpoint/2010/main" val="89926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4.04"/>
  <p:tag name="TYPE" val="Sidebar"/>
  <p:tag name="KEYWORD" val="SIDEBAR"/>
  <p:tag name="TEMPLATEVERSION" val="05/01/2012 16:01:48"/>
</p:tagLst>
</file>

<file path=ppt/tags/tag2.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3.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COPYRIGHT1" val="TRUE"/>
</p:tagLst>
</file>

<file path=ppt/theme/theme1.xml><?xml version="1.0" encoding="utf-8"?>
<a:theme xmlns:a="http://schemas.openxmlformats.org/drawingml/2006/main" name="LEFT">
  <a:themeElements>
    <a:clrScheme name="Custom 2">
      <a:dk1>
        <a:srgbClr val="000000"/>
      </a:dk1>
      <a:lt1>
        <a:sysClr val="window" lastClr="FFFFFF"/>
      </a:lt1>
      <a:dk2>
        <a:srgbClr val="00008C"/>
      </a:dk2>
      <a:lt2>
        <a:srgbClr val="F0F0F0"/>
      </a:lt2>
      <a:accent1>
        <a:srgbClr val="F2A881"/>
      </a:accent1>
      <a:accent2>
        <a:srgbClr val="A1C4E5"/>
      </a:accent2>
      <a:accent3>
        <a:srgbClr val="64358C"/>
      </a:accent3>
      <a:accent4>
        <a:srgbClr val="1C454D"/>
      </a:accent4>
      <a:accent5>
        <a:srgbClr val="FF4040"/>
      </a:accent5>
      <a:accent6>
        <a:srgbClr val="E8308A"/>
      </a:accent6>
      <a:hlink>
        <a:srgbClr val="0EA6DD"/>
      </a:hlink>
      <a:folHlink>
        <a:srgbClr val="5D266D"/>
      </a:folHlink>
    </a:clrScheme>
    <a:fontScheme name="Custom 3">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ln>
          <a:noFill/>
        </a:ln>
      </a:spPr>
      <a:bodyPr lIns="54610" tIns="54610" rIns="54610" bIns="54610" rtlCol="0" anchor="ctr"/>
      <a:lstStyle>
        <a:defPPr algn="ctr">
          <a:defRPr sz="1500" dirty="0" smtClean="0">
            <a:solidFill>
              <a:srgbClr val="FF0000"/>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custClrLst>
    <a:custClr name="KPMG Blue">
      <a:srgbClr val="00338D"/>
    </a:custClr>
    <a:custClr name="Medium Blue">
      <a:srgbClr val="005EB8"/>
    </a:custClr>
    <a:custClr name="Light Blue">
      <a:srgbClr val="0091DA"/>
    </a:custClr>
    <a:custClr name="Violet">
      <a:srgbClr val="483698"/>
    </a:custClr>
    <a:custClr name="Purple">
      <a:srgbClr val="470A68"/>
    </a:custClr>
    <a:custClr name="Light Purple">
      <a:srgbClr val="6D2077"/>
    </a:custClr>
    <a:custClr name="Green">
      <a:srgbClr val="00A3A1"/>
    </a:custClr>
    <a:custClr name="Dark Green">
      <a:srgbClr val="009A44"/>
    </a:custClr>
    <a:custClr name="Light Green">
      <a:srgbClr val="43B02A"/>
    </a:custClr>
    <a:custClr name="Yellow">
      <a:srgbClr val="EAAA00"/>
    </a:custClr>
    <a:custClr name="Orange">
      <a:srgbClr val="F68D2E"/>
    </a:custClr>
    <a:custClr name="Red ">
      <a:srgbClr val="BC204B"/>
    </a:custClr>
    <a:custClr name="Pink">
      <a:srgbClr val="C6007E"/>
    </a:custClr>
    <a:custClr name="Dark Brown">
      <a:srgbClr val="753F19"/>
    </a:custClr>
    <a:custClr name="Light Brown">
      <a:srgbClr val="9B642E"/>
    </a:custClr>
    <a:custClr name="Olive">
      <a:srgbClr val="9D9375"/>
    </a:custClr>
    <a:custClr name="Beige">
      <a:srgbClr val="E3BC9F"/>
    </a:custClr>
    <a:custClr name="Light Pink">
      <a:srgbClr val="E36877"/>
    </a:custClr>
  </a:custClrLst>
  <a:extLst>
    <a:ext uri="{05A4C25C-085E-4340-85A3-A5531E510DB2}">
      <thm15:themeFamily xmlns:thm15="http://schemas.microsoft.com/office/thememl/2012/main" name="Theme1" id="{E67CD7B9-0CCC-4B85-BEBE-24728584A0AE}" vid="{88377C91-154C-460B-BECB-B4BDE65581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3BD95E5A5554F4EBF7FDB00C13A0DFA" ma:contentTypeVersion="11" ma:contentTypeDescription="Create a new document." ma:contentTypeScope="" ma:versionID="ef2b498b86c32df6d77879f82939c47e">
  <xsd:schema xmlns:xsd="http://www.w3.org/2001/XMLSchema" xmlns:xs="http://www.w3.org/2001/XMLSchema" xmlns:p="http://schemas.microsoft.com/office/2006/metadata/properties" xmlns:ns2="260c9ca3-cbf3-4325-b75b-83152725bf80" xmlns:ns3="a03a3dc7-508c-4f8b-953c-7249954005fb" targetNamespace="http://schemas.microsoft.com/office/2006/metadata/properties" ma:root="true" ma:fieldsID="7f418c8c56be1b221377c132d1d225a6" ns2:_="" ns3:_="">
    <xsd:import namespace="260c9ca3-cbf3-4325-b75b-83152725bf80"/>
    <xsd:import namespace="a03a3dc7-508c-4f8b-953c-7249954005f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0c9ca3-cbf3-4325-b75b-83152725bf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03a3dc7-508c-4f8b-953c-7249954005f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66B4BAF-9C1D-428A-AB47-C4355E7F0F77}">
  <ds:schemaRefs>
    <ds:schemaRef ds:uri="260c9ca3-cbf3-4325-b75b-83152725bf80"/>
    <ds:schemaRef ds:uri="a03a3dc7-508c-4f8b-953c-7249954005f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D090611-61C8-4193-9B2F-3794AD4BD058}">
  <ds:schemaRefs>
    <ds:schemaRef ds:uri="http://schemas.microsoft.com/sharepoint/v3/contenttype/forms"/>
  </ds:schemaRefs>
</ds:datastoreItem>
</file>

<file path=customXml/itemProps3.xml><?xml version="1.0" encoding="utf-8"?>
<ds:datastoreItem xmlns:ds="http://schemas.openxmlformats.org/officeDocument/2006/customXml" ds:itemID="{47E4612B-D3F9-4362-9698-8BB823C83F66}">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a03a3dc7-508c-4f8b-953c-7249954005fb"/>
    <ds:schemaRef ds:uri="http://purl.org/dc/elements/1.1/"/>
    <ds:schemaRef ds:uri="260c9ca3-cbf3-4325-b75b-83152725bf80"/>
    <ds:schemaRef ds:uri="http://www.w3.org/XML/1998/namespace"/>
    <ds:schemaRef ds:uri="http://purl.org/dc/dcmitype/"/>
  </ds:schemaRefs>
</ds:datastoreItem>
</file>

<file path=docMetadata/LabelInfo.xml><?xml version="1.0" encoding="utf-8"?>
<clbl:labelList xmlns:clbl="http://schemas.microsoft.com/office/2020/mipLabelMetadata">
  <clbl:label id="{deff24bb-2089-4400-8c8e-f71e680378b2}" enabled="0" method="" siteId="{deff24bb-2089-4400-8c8e-f71e680378b2}" removed="1"/>
</clbl:labelList>
</file>

<file path=docProps/app.xml><?xml version="1.0" encoding="utf-8"?>
<Properties xmlns="http://schemas.openxmlformats.org/officeDocument/2006/extended-properties" xmlns:vt="http://schemas.openxmlformats.org/officeDocument/2006/docPropsVTypes">
  <Template>Theme1</Template>
  <TotalTime>2697</TotalTime>
  <Words>5326</Words>
  <Application>Microsoft Office PowerPoint</Application>
  <PresentationFormat>Widescreen</PresentationFormat>
  <Paragraphs>459</Paragraphs>
  <Slides>17</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Calibri</vt:lpstr>
      <vt:lpstr>Symbol</vt:lpstr>
      <vt:lpstr>Times New Roman</vt:lpstr>
      <vt:lpstr>Univers 45 Light</vt:lpstr>
      <vt:lpstr>Univers Light</vt:lpstr>
      <vt:lpstr>Univers LT Std 45 Light</vt:lpstr>
      <vt:lpstr>LEFT</vt:lpstr>
      <vt:lpstr>The BSC Audit Approach  2024/2025</vt:lpstr>
      <vt:lpstr>PowerPoint Presentation</vt:lpstr>
      <vt:lpstr>The BSC Audit Approach 2024/2025</vt:lpstr>
      <vt:lpstr>Operational Approach: BSC Audit Phases</vt:lpstr>
      <vt:lpstr>Operational Approach: BSC Audit Phases (cont.)</vt:lpstr>
      <vt:lpstr>Operational Approach: BSC Audit Phases (cont.)</vt:lpstr>
      <vt:lpstr>Operational Approach: BSC Audit Phases (cont.)</vt:lpstr>
      <vt:lpstr>PowerPoint Presentation</vt:lpstr>
      <vt:lpstr>Appendix 1 - Risk approach: Scoping Detail 2024/2025</vt:lpstr>
      <vt:lpstr>Appendix 1 - Risk approach: Scoping Detail 2024/2025</vt:lpstr>
      <vt:lpstr>Appendix 2 - BSC Audit Requirements</vt:lpstr>
      <vt:lpstr>Appendix 3 - Risk Assessment (industry specific)</vt:lpstr>
      <vt:lpstr>Appendix 3 - Risk Assessment (industry specific) (cont.)</vt:lpstr>
      <vt:lpstr>Appendix 4 - BSC Audit Findings Rating Methodology</vt:lpstr>
      <vt:lpstr>Appendix 4 - BSC Audit Findings Rating Methodology</vt:lpstr>
      <vt:lpstr>Appendix 5 - Glossary of Terms</vt:lpstr>
      <vt:lpstr>PowerPoint Presentation</vt:lpstr>
    </vt:vector>
  </TitlesOfParts>
  <Company>KPMG UK LLP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Alexander.Peart@KPMG.co.uk</dc:creator>
  <cp:lastModifiedBy>Sukh Berk</cp:lastModifiedBy>
  <cp:revision>142</cp:revision>
  <cp:lastPrinted>2020-05-22T10:59:06Z</cp:lastPrinted>
  <dcterms:created xsi:type="dcterms:W3CDTF">2016-04-20T11:43:18Z</dcterms:created>
  <dcterms:modified xsi:type="dcterms:W3CDTF">2024-05-22T11:49:27Z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0x01010073BD95E5A5554F4EBF7FDB00C13A0DFA</vt:lpwstr>
  </property>
</Properties>
</file>