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mp4" ContentType="video/mp4"/>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Override PartName="/ppt/changesInfos/changesInfo1.xml" ContentType="application/vnd.ms-powerpoint.changesinfo+xml"/>
  <Override PartName="/ppt/authors.xml" ContentType="application/vnd.ms-powerpoint.author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autoCompressPictures="0" bookmarkIdSeed="2">
  <p:sldMasterIdLst>
    <p:sldMasterId id="2147483883" r:id="rId4"/>
  </p:sldMasterIdLst>
  <p:notesMasterIdLst>
    <p:notesMasterId r:id="rId18"/>
  </p:notesMasterIdLst>
  <p:handoutMasterIdLst>
    <p:handoutMasterId r:id="rId19"/>
  </p:handoutMasterIdLst>
  <p:sldIdLst>
    <p:sldId id="372" r:id="rId5"/>
    <p:sldId id="561" r:id="rId6"/>
    <p:sldId id="452" r:id="rId7"/>
    <p:sldId id="454" r:id="rId8"/>
    <p:sldId id="563" r:id="rId9"/>
    <p:sldId id="577" r:id="rId10"/>
    <p:sldId id="364" r:id="rId11"/>
    <p:sldId id="462" r:id="rId12"/>
    <p:sldId id="463" r:id="rId13"/>
    <p:sldId id="459" r:id="rId14"/>
    <p:sldId id="460" r:id="rId15"/>
    <p:sldId id="461" r:id="rId16"/>
    <p:sldId id="264" r:id="rId17"/>
  </p:sldIdLst>
  <p:sldSz cx="12192000" cy="6858000"/>
  <p:notesSz cx="7099300" cy="10234613"/>
  <p:custDataLst>
    <p:tags r:id="rId20"/>
  </p:custDataLst>
  <p:defaultTextStyle>
    <a:defPPr>
      <a:defRPr lang="en-US"/>
    </a:defPPr>
    <a:lvl1pPr marL="0" algn="l" defTabSz="914247" rtl="0" eaLnBrk="1" latinLnBrk="0" hangingPunct="1">
      <a:defRPr sz="1801" kern="1200">
        <a:solidFill>
          <a:schemeClr val="tx1"/>
        </a:solidFill>
        <a:latin typeface="+mn-lt"/>
        <a:ea typeface="+mn-ea"/>
        <a:cs typeface="+mn-cs"/>
      </a:defRPr>
    </a:lvl1pPr>
    <a:lvl2pPr marL="457125" algn="l" defTabSz="914247" rtl="0" eaLnBrk="1" latinLnBrk="0" hangingPunct="1">
      <a:defRPr sz="1801" kern="1200">
        <a:solidFill>
          <a:schemeClr val="tx1"/>
        </a:solidFill>
        <a:latin typeface="+mn-lt"/>
        <a:ea typeface="+mn-ea"/>
        <a:cs typeface="+mn-cs"/>
      </a:defRPr>
    </a:lvl2pPr>
    <a:lvl3pPr marL="914247" algn="l" defTabSz="914247" rtl="0" eaLnBrk="1" latinLnBrk="0" hangingPunct="1">
      <a:defRPr sz="1801" kern="1200">
        <a:solidFill>
          <a:schemeClr val="tx1"/>
        </a:solidFill>
        <a:latin typeface="+mn-lt"/>
        <a:ea typeface="+mn-ea"/>
        <a:cs typeface="+mn-cs"/>
      </a:defRPr>
    </a:lvl3pPr>
    <a:lvl4pPr marL="1371371" algn="l" defTabSz="914247" rtl="0" eaLnBrk="1" latinLnBrk="0" hangingPunct="1">
      <a:defRPr sz="1801" kern="1200">
        <a:solidFill>
          <a:schemeClr val="tx1"/>
        </a:solidFill>
        <a:latin typeface="+mn-lt"/>
        <a:ea typeface="+mn-ea"/>
        <a:cs typeface="+mn-cs"/>
      </a:defRPr>
    </a:lvl4pPr>
    <a:lvl5pPr marL="1828494" algn="l" defTabSz="914247" rtl="0" eaLnBrk="1" latinLnBrk="0" hangingPunct="1">
      <a:defRPr sz="1801" kern="1200">
        <a:solidFill>
          <a:schemeClr val="tx1"/>
        </a:solidFill>
        <a:latin typeface="+mn-lt"/>
        <a:ea typeface="+mn-ea"/>
        <a:cs typeface="+mn-cs"/>
      </a:defRPr>
    </a:lvl5pPr>
    <a:lvl6pPr marL="2285618" algn="l" defTabSz="914247" rtl="0" eaLnBrk="1" latinLnBrk="0" hangingPunct="1">
      <a:defRPr sz="1801" kern="1200">
        <a:solidFill>
          <a:schemeClr val="tx1"/>
        </a:solidFill>
        <a:latin typeface="+mn-lt"/>
        <a:ea typeface="+mn-ea"/>
        <a:cs typeface="+mn-cs"/>
      </a:defRPr>
    </a:lvl6pPr>
    <a:lvl7pPr marL="2742742" algn="l" defTabSz="914247" rtl="0" eaLnBrk="1" latinLnBrk="0" hangingPunct="1">
      <a:defRPr sz="1801" kern="1200">
        <a:solidFill>
          <a:schemeClr val="tx1"/>
        </a:solidFill>
        <a:latin typeface="+mn-lt"/>
        <a:ea typeface="+mn-ea"/>
        <a:cs typeface="+mn-cs"/>
      </a:defRPr>
    </a:lvl7pPr>
    <a:lvl8pPr marL="3199865" algn="l" defTabSz="914247" rtl="0" eaLnBrk="1" latinLnBrk="0" hangingPunct="1">
      <a:defRPr sz="1801" kern="1200">
        <a:solidFill>
          <a:schemeClr val="tx1"/>
        </a:solidFill>
        <a:latin typeface="+mn-lt"/>
        <a:ea typeface="+mn-ea"/>
        <a:cs typeface="+mn-cs"/>
      </a:defRPr>
    </a:lvl8pPr>
    <a:lvl9pPr marL="3656988" algn="l" defTabSz="914247" rtl="0" eaLnBrk="1" latinLnBrk="0" hangingPunct="1">
      <a:defRPr sz="1801"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2D653648-EF3E-433E-9625-D096AB0B1D6D}">
          <p14:sldIdLst>
            <p14:sldId id="372"/>
            <p14:sldId id="561"/>
            <p14:sldId id="452"/>
            <p14:sldId id="454"/>
            <p14:sldId id="563"/>
            <p14:sldId id="577"/>
            <p14:sldId id="364"/>
            <p14:sldId id="462"/>
            <p14:sldId id="463"/>
            <p14:sldId id="459"/>
            <p14:sldId id="460"/>
            <p14:sldId id="461"/>
            <p14:sldId id="264"/>
          </p14:sldIdLst>
        </p14:section>
      </p14:sectionLst>
    </p:ext>
    <p:ext uri="{EFAFB233-063F-42B5-8137-9DF3F51BA10A}">
      <p15:sldGuideLst xmlns:p15="http://schemas.microsoft.com/office/powerpoint/2012/main">
        <p15:guide id="9" orient="horz" pos="2908" userDrawn="1">
          <p15:clr>
            <a:srgbClr val="A4A3A4"/>
          </p15:clr>
        </p15:guide>
        <p15:guide id="11" pos="3817" userDrawn="1">
          <p15:clr>
            <a:srgbClr val="A4A3A4"/>
          </p15:clr>
        </p15:guide>
        <p15:guide id="12" orient="horz" pos="3113" userDrawn="1">
          <p15:clr>
            <a:srgbClr val="A4A3A4"/>
          </p15:clr>
        </p15:guide>
        <p15:guide id="13" orient="horz" pos="2523" userDrawn="1">
          <p15:clr>
            <a:srgbClr val="A4A3A4"/>
          </p15:clr>
        </p15:guide>
        <p15:guide id="14" orient="horz" pos="2001"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3547B24-56FC-DBD5-4CB9-A1FB38909006}" name="North, Andrew C" initials="NAC" userId="S::andrew.c.north@kpmg.co.uk::d09636aa-abd1-47c5-9702-b4acd95749ea" providerId="AD"/>
  <p188:author id="{FE885F5E-FA60-DDC0-A4E5-5C8675DB33EC}" name="Peart, Alex" initials="PA" userId="S::Alex.Peart@KPMG.co.uk::f66c22a6-e942-4b94-9ac5-7ac0882420b7" providerId="AD"/>
  <p188:author id="{6F61425F-7282-135A-1D1F-328AFCCC491E}" name="Gardner, Gavin" initials="GG" userId="S::Gavin.Gardner@KPMG.co.uk::edfc097d-3fd7-4fdd-84b2-9505eccdff85" providerId="AD"/>
  <p188:author id="{2C7BA491-605C-DB1C-6193-9F2319732E31}" name="Jawwad, Hassan" initials="JH" userId="S::Hassan.Jawwad@kpmg.co.uk::9f69dce3-046c-456c-a9ac-151e1f88c7ec" providerId="AD"/>
  <p188:author id="{413F07A0-92A8-6AE7-6D59-329EDF565005}" name="Nagpal, Stavya" initials="NS" userId="S::Stavya.Nagpal@kpmg.co.uk::2616f525-ecbf-49d9-897c-7ba2d5bade4c"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Vaitkeviciute, Goda Marija" initials="VGM" lastIdx="15" clrIdx="0">
    <p:extLst>
      <p:ext uri="{19B8F6BF-5375-455C-9EA6-DF929625EA0E}">
        <p15:presenceInfo xmlns:p15="http://schemas.microsoft.com/office/powerpoint/2012/main" userId="S-1-5-21-2401394320-663264643-1542394132-251482" providerId="AD"/>
      </p:ext>
    </p:extLst>
  </p:cmAuthor>
  <p:cmAuthor id="2" name="Valentina Munoz" initials="VM" lastIdx="17" clrIdx="1">
    <p:extLst>
      <p:ext uri="{19B8F6BF-5375-455C-9EA6-DF929625EA0E}">
        <p15:presenceInfo xmlns:p15="http://schemas.microsoft.com/office/powerpoint/2012/main" userId="Valentina Munoz" providerId="None"/>
      </p:ext>
    </p:extLst>
  </p:cmAuthor>
  <p:cmAuthor id="3" name="Jankus, Karolis" initials="JK" lastIdx="24" clrIdx="2">
    <p:extLst>
      <p:ext uri="{19B8F6BF-5375-455C-9EA6-DF929625EA0E}">
        <p15:presenceInfo xmlns:p15="http://schemas.microsoft.com/office/powerpoint/2012/main" userId="Jankus, Karolis" providerId="None"/>
      </p:ext>
    </p:extLst>
  </p:cmAuthor>
  <p:cmAuthor id="4" name="Gardner, Gavin" initials="GG" lastIdx="83" clrIdx="3">
    <p:extLst>
      <p:ext uri="{19B8F6BF-5375-455C-9EA6-DF929625EA0E}">
        <p15:presenceInfo xmlns:p15="http://schemas.microsoft.com/office/powerpoint/2012/main" userId="Gardner, Gavin" providerId="None"/>
      </p:ext>
    </p:extLst>
  </p:cmAuthor>
  <p:cmAuthor id="5" name="Ayers, Nicholas" initials="AN" lastIdx="2" clrIdx="4">
    <p:extLst>
      <p:ext uri="{19B8F6BF-5375-455C-9EA6-DF929625EA0E}">
        <p15:presenceInfo xmlns:p15="http://schemas.microsoft.com/office/powerpoint/2012/main" userId="Ayers, Nicholas" providerId="None"/>
      </p:ext>
    </p:extLst>
  </p:cmAuthor>
  <p:cmAuthor id="6" name="Peart, Alexander" initials="PA" lastIdx="9" clrIdx="5">
    <p:extLst>
      <p:ext uri="{19B8F6BF-5375-455C-9EA6-DF929625EA0E}">
        <p15:presenceInfo xmlns:p15="http://schemas.microsoft.com/office/powerpoint/2012/main" userId="Peart, Alexander" providerId="None"/>
      </p:ext>
    </p:extLst>
  </p:cmAuthor>
  <p:cmAuthor id="7" name="Peart, Alexander" initials="PA [2]" lastIdx="19" clrIdx="6">
    <p:extLst>
      <p:ext uri="{19B8F6BF-5375-455C-9EA6-DF929625EA0E}">
        <p15:presenceInfo xmlns:p15="http://schemas.microsoft.com/office/powerpoint/2012/main" userId="S::Alex.Peart@KPMG.co.uk::f66c22a6-e942-4b94-9ac5-7ac0882420b7" providerId="AD"/>
      </p:ext>
    </p:extLst>
  </p:cmAuthor>
  <p:cmAuthor id="8" name="Nagpal, Stavya" initials="NS" lastIdx="116" clrIdx="7">
    <p:extLst>
      <p:ext uri="{19B8F6BF-5375-455C-9EA6-DF929625EA0E}">
        <p15:presenceInfo xmlns:p15="http://schemas.microsoft.com/office/powerpoint/2012/main" userId="S::stavya.nagpal@kpmg.co.uk::2616f525-ecbf-49d9-897c-7ba2d5bade4c" providerId="AD"/>
      </p:ext>
    </p:extLst>
  </p:cmAuthor>
  <p:cmAuthor id="9" name="Gardner, Gavin" initials="GG [2]" lastIdx="70" clrIdx="8">
    <p:extLst>
      <p:ext uri="{19B8F6BF-5375-455C-9EA6-DF929625EA0E}">
        <p15:presenceInfo xmlns:p15="http://schemas.microsoft.com/office/powerpoint/2012/main" userId="S::Gavin.Gardner@KPMG.co.uk::edfc097d-3fd7-4fdd-84b2-9505eccdff85" providerId="AD"/>
      </p:ext>
    </p:extLst>
  </p:cmAuthor>
  <p:cmAuthor id="10" name="McEwan, Martin" initials="MM" lastIdx="26" clrIdx="9">
    <p:extLst>
      <p:ext uri="{19B8F6BF-5375-455C-9EA6-DF929625EA0E}">
        <p15:presenceInfo xmlns:p15="http://schemas.microsoft.com/office/powerpoint/2012/main" userId="S::Martin.McEwan@kpmg.co.uk::0b052b9f-bf04-4766-bf9e-81951bd6c797" providerId="AD"/>
      </p:ext>
    </p:extLst>
  </p:cmAuthor>
  <p:cmAuthor id="11" name="Mande, George" initials="MG" lastIdx="1" clrIdx="10">
    <p:extLst>
      <p:ext uri="{19B8F6BF-5375-455C-9EA6-DF929625EA0E}">
        <p15:presenceInfo xmlns:p15="http://schemas.microsoft.com/office/powerpoint/2012/main" userId="S::George.Mande@kpmg.co.uk::51b67880-84f0-4bbd-948c-cb300c555ac2" providerId="AD"/>
      </p:ext>
    </p:extLst>
  </p:cmAuthor>
  <p:cmAuthor id="12" name="Cinnamond, Georgia" initials="CG" lastIdx="6" clrIdx="10">
    <p:extLst>
      <p:ext uri="{19B8F6BF-5375-455C-9EA6-DF929625EA0E}">
        <p15:presenceInfo xmlns:p15="http://schemas.microsoft.com/office/powerpoint/2012/main" userId="S::Georgia.Cinnamond@kpmg.co.uk::db93b240-a90f-4a5b-8f23-b6380fa97aa0" providerId="AD"/>
      </p:ext>
    </p:extLst>
  </p:cmAuthor>
  <p:cmAuthor id="13" name="Cain, Nathan" initials="CN" lastIdx="4" clrIdx="11">
    <p:extLst>
      <p:ext uri="{19B8F6BF-5375-455C-9EA6-DF929625EA0E}">
        <p15:presenceInfo xmlns:p15="http://schemas.microsoft.com/office/powerpoint/2012/main" userId="S::Nathan.Cain@KPMG.co.uk::dfebe33a-e4d2-4266-aaeb-1307a1729ba6" providerId="AD"/>
      </p:ext>
    </p:extLst>
  </p:cmAuthor>
  <p:cmAuthor id="14" name="North, Andrew C" initials="NAC" lastIdx="5" clrIdx="12">
    <p:extLst>
      <p:ext uri="{19B8F6BF-5375-455C-9EA6-DF929625EA0E}">
        <p15:presenceInfo xmlns:p15="http://schemas.microsoft.com/office/powerpoint/2012/main" userId="S::andrew.c.north@kpmg.co.uk::d09636aa-abd1-47c5-9702-b4acd95749ea"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CCBE8"/>
    <a:srgbClr val="A1C4E5"/>
    <a:srgbClr val="E8308A"/>
    <a:srgbClr val="FF4040"/>
    <a:srgbClr val="008C32"/>
    <a:srgbClr val="1C454D"/>
    <a:srgbClr val="20396F"/>
    <a:srgbClr val="00008C"/>
    <a:srgbClr val="C2A3DC"/>
    <a:srgbClr val="B5B5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141" autoAdjust="0"/>
    <p:restoredTop sz="96282" autoAdjust="0"/>
  </p:normalViewPr>
  <p:slideViewPr>
    <p:cSldViewPr snapToGrid="0">
      <p:cViewPr varScale="1">
        <p:scale>
          <a:sx n="69" d="100"/>
          <a:sy n="69" d="100"/>
        </p:scale>
        <p:origin x="556" y="40"/>
      </p:cViewPr>
      <p:guideLst>
        <p:guide orient="horz" pos="2908"/>
        <p:guide pos="3817"/>
        <p:guide orient="horz" pos="3113"/>
        <p:guide orient="horz" pos="2523"/>
        <p:guide orient="horz" pos="2001"/>
      </p:guideLst>
    </p:cSldViewPr>
  </p:slideViewPr>
  <p:notesTextViewPr>
    <p:cViewPr>
      <p:scale>
        <a:sx n="3" d="2"/>
        <a:sy n="3" d="2"/>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26"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commentAuthors" Target="commen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tags" Target="tags/tag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 Id="rId27"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gpal, Stavya" userId="2616f525-ecbf-49d9-897c-7ba2d5bade4c" providerId="ADAL" clId="{0F7E750D-4297-4739-AB31-9B80C3A53DDC}"/>
    <pc:docChg chg="undo redo custSel modSld sldOrd">
      <pc:chgData name="Nagpal, Stavya" userId="2616f525-ecbf-49d9-897c-7ba2d5bade4c" providerId="ADAL" clId="{0F7E750D-4297-4739-AB31-9B80C3A53DDC}" dt="2023-04-12T11:51:01.826" v="1269" actId="1037"/>
      <pc:docMkLst>
        <pc:docMk/>
      </pc:docMkLst>
      <pc:sldChg chg="addSp delSp mod">
        <pc:chgData name="Nagpal, Stavya" userId="2616f525-ecbf-49d9-897c-7ba2d5bade4c" providerId="ADAL" clId="{0F7E750D-4297-4739-AB31-9B80C3A53DDC}" dt="2023-04-12T10:59:44.695" v="388" actId="478"/>
        <pc:sldMkLst>
          <pc:docMk/>
          <pc:sldMk cId="3945250624" sldId="264"/>
        </pc:sldMkLst>
        <pc:picChg chg="add del">
          <ac:chgData name="Nagpal, Stavya" userId="2616f525-ecbf-49d9-897c-7ba2d5bade4c" providerId="ADAL" clId="{0F7E750D-4297-4739-AB31-9B80C3A53DDC}" dt="2023-04-12T10:59:44.695" v="388" actId="478"/>
          <ac:picMkLst>
            <pc:docMk/>
            <pc:sldMk cId="3945250624" sldId="264"/>
            <ac:picMk id="3" creationId="{88B0FE9A-0E3C-4D30-ABD3-568A21E16EC8}"/>
          </ac:picMkLst>
        </pc:picChg>
      </pc:sldChg>
      <pc:sldChg chg="addSp delSp modSp mod">
        <pc:chgData name="Nagpal, Stavya" userId="2616f525-ecbf-49d9-897c-7ba2d5bade4c" providerId="ADAL" clId="{0F7E750D-4297-4739-AB31-9B80C3A53DDC}" dt="2023-04-12T10:58:57.853" v="385"/>
        <pc:sldMkLst>
          <pc:docMk/>
          <pc:sldMk cId="4097279165" sldId="364"/>
        </pc:sldMkLst>
        <pc:spChg chg="del mod">
          <ac:chgData name="Nagpal, Stavya" userId="2616f525-ecbf-49d9-897c-7ba2d5bade4c" providerId="ADAL" clId="{0F7E750D-4297-4739-AB31-9B80C3A53DDC}" dt="2023-04-12T10:48:43.372" v="349" actId="478"/>
          <ac:spMkLst>
            <pc:docMk/>
            <pc:sldMk cId="4097279165" sldId="364"/>
            <ac:spMk id="3" creationId="{D3AFA5C6-BFE8-47A4-8364-60A62E7F5400}"/>
          </ac:spMkLst>
        </pc:spChg>
        <pc:spChg chg="del">
          <ac:chgData name="Nagpal, Stavya" userId="2616f525-ecbf-49d9-897c-7ba2d5bade4c" providerId="ADAL" clId="{0F7E750D-4297-4739-AB31-9B80C3A53DDC}" dt="2023-04-12T10:48:25.739" v="344" actId="478"/>
          <ac:spMkLst>
            <pc:docMk/>
            <pc:sldMk cId="4097279165" sldId="364"/>
            <ac:spMk id="5" creationId="{D2154C5D-F1DB-432A-AD6F-578393D443E3}"/>
          </ac:spMkLst>
        </pc:spChg>
        <pc:spChg chg="del">
          <ac:chgData name="Nagpal, Stavya" userId="2616f525-ecbf-49d9-897c-7ba2d5bade4c" providerId="ADAL" clId="{0F7E750D-4297-4739-AB31-9B80C3A53DDC}" dt="2023-04-12T10:48:41.247" v="348" actId="478"/>
          <ac:spMkLst>
            <pc:docMk/>
            <pc:sldMk cId="4097279165" sldId="364"/>
            <ac:spMk id="6" creationId="{CE26F53C-E65C-4020-8C6F-0223AFAF15BD}"/>
          </ac:spMkLst>
        </pc:spChg>
        <pc:spChg chg="mod">
          <ac:chgData name="Nagpal, Stavya" userId="2616f525-ecbf-49d9-897c-7ba2d5bade4c" providerId="ADAL" clId="{0F7E750D-4297-4739-AB31-9B80C3A53DDC}" dt="2023-04-12T10:49:15.678" v="370" actId="20577"/>
          <ac:spMkLst>
            <pc:docMk/>
            <pc:sldMk cId="4097279165" sldId="364"/>
            <ac:spMk id="7" creationId="{00000000-0000-0000-0000-000000000000}"/>
          </ac:spMkLst>
        </pc:spChg>
        <pc:spChg chg="del">
          <ac:chgData name="Nagpal, Stavya" userId="2616f525-ecbf-49d9-897c-7ba2d5bade4c" providerId="ADAL" clId="{0F7E750D-4297-4739-AB31-9B80C3A53DDC}" dt="2023-04-12T10:48:38.978" v="347" actId="478"/>
          <ac:spMkLst>
            <pc:docMk/>
            <pc:sldMk cId="4097279165" sldId="364"/>
            <ac:spMk id="8" creationId="{8A327D6A-FBD9-434B-A71D-00414B41AE26}"/>
          </ac:spMkLst>
        </pc:spChg>
        <pc:spChg chg="del mod">
          <ac:chgData name="Nagpal, Stavya" userId="2616f525-ecbf-49d9-897c-7ba2d5bade4c" providerId="ADAL" clId="{0F7E750D-4297-4739-AB31-9B80C3A53DDC}" dt="2023-04-12T10:48:29.372" v="346" actId="478"/>
          <ac:spMkLst>
            <pc:docMk/>
            <pc:sldMk cId="4097279165" sldId="364"/>
            <ac:spMk id="9" creationId="{5A422829-F947-4DA8-AA96-595DAB48BDCF}"/>
          </ac:spMkLst>
        </pc:spChg>
        <pc:spChg chg="add mod">
          <ac:chgData name="Nagpal, Stavya" userId="2616f525-ecbf-49d9-897c-7ba2d5bade4c" providerId="ADAL" clId="{0F7E750D-4297-4739-AB31-9B80C3A53DDC}" dt="2023-04-12T10:58:27.062" v="382"/>
          <ac:spMkLst>
            <pc:docMk/>
            <pc:sldMk cId="4097279165" sldId="364"/>
            <ac:spMk id="10" creationId="{057874E9-848E-4716-80C8-E2CFF8CE679A}"/>
          </ac:spMkLst>
        </pc:spChg>
        <pc:spChg chg="add mod">
          <ac:chgData name="Nagpal, Stavya" userId="2616f525-ecbf-49d9-897c-7ba2d5bade4c" providerId="ADAL" clId="{0F7E750D-4297-4739-AB31-9B80C3A53DDC}" dt="2023-04-12T10:58:33.659" v="383"/>
          <ac:spMkLst>
            <pc:docMk/>
            <pc:sldMk cId="4097279165" sldId="364"/>
            <ac:spMk id="11" creationId="{44E5FA7F-857D-4FDA-83FA-158D8AEE2BA4}"/>
          </ac:spMkLst>
        </pc:spChg>
        <pc:spChg chg="add mod">
          <ac:chgData name="Nagpal, Stavya" userId="2616f525-ecbf-49d9-897c-7ba2d5bade4c" providerId="ADAL" clId="{0F7E750D-4297-4739-AB31-9B80C3A53DDC}" dt="2023-04-12T10:58:52.802" v="384"/>
          <ac:spMkLst>
            <pc:docMk/>
            <pc:sldMk cId="4097279165" sldId="364"/>
            <ac:spMk id="12" creationId="{159F274E-A442-4D09-A895-4D511CA0F40C}"/>
          </ac:spMkLst>
        </pc:spChg>
        <pc:spChg chg="add mod">
          <ac:chgData name="Nagpal, Stavya" userId="2616f525-ecbf-49d9-897c-7ba2d5bade4c" providerId="ADAL" clId="{0F7E750D-4297-4739-AB31-9B80C3A53DDC}" dt="2023-04-12T10:58:57.853" v="385"/>
          <ac:spMkLst>
            <pc:docMk/>
            <pc:sldMk cId="4097279165" sldId="364"/>
            <ac:spMk id="13" creationId="{0279D9C2-A6E8-4920-8477-E1B0E81A2DC9}"/>
          </ac:spMkLst>
        </pc:spChg>
      </pc:sldChg>
      <pc:sldChg chg="modSp mod modCm">
        <pc:chgData name="Nagpal, Stavya" userId="2616f525-ecbf-49d9-897c-7ba2d5bade4c" providerId="ADAL" clId="{0F7E750D-4297-4739-AB31-9B80C3A53DDC}" dt="2023-04-12T10:46:43.323" v="301" actId="20577"/>
        <pc:sldMkLst>
          <pc:docMk/>
          <pc:sldMk cId="129682565" sldId="452"/>
        </pc:sldMkLst>
        <pc:spChg chg="mod">
          <ac:chgData name="Nagpal, Stavya" userId="2616f525-ecbf-49d9-897c-7ba2d5bade4c" providerId="ADAL" clId="{0F7E750D-4297-4739-AB31-9B80C3A53DDC}" dt="2023-04-12T10:46:43.323" v="301" actId="20577"/>
          <ac:spMkLst>
            <pc:docMk/>
            <pc:sldMk cId="129682565" sldId="452"/>
            <ac:spMk id="12" creationId="{F1C5438E-8F0D-4B9C-840D-2803E7A2924E}"/>
          </ac:spMkLst>
        </pc:spChg>
      </pc:sldChg>
      <pc:sldChg chg="modSp mod modCm">
        <pc:chgData name="Nagpal, Stavya" userId="2616f525-ecbf-49d9-897c-7ba2d5bade4c" providerId="ADAL" clId="{0F7E750D-4297-4739-AB31-9B80C3A53DDC}" dt="2023-04-12T10:47:23.728" v="333" actId="20577"/>
        <pc:sldMkLst>
          <pc:docMk/>
          <pc:sldMk cId="395636309" sldId="454"/>
        </pc:sldMkLst>
        <pc:spChg chg="mod">
          <ac:chgData name="Nagpal, Stavya" userId="2616f525-ecbf-49d9-897c-7ba2d5bade4c" providerId="ADAL" clId="{0F7E750D-4297-4739-AB31-9B80C3A53DDC}" dt="2023-04-12T10:47:23.728" v="333" actId="20577"/>
          <ac:spMkLst>
            <pc:docMk/>
            <pc:sldMk cId="395636309" sldId="454"/>
            <ac:spMk id="7" creationId="{3E882A6E-E951-4BFD-891F-66E9EB358A50}"/>
          </ac:spMkLst>
        </pc:spChg>
        <pc:spChg chg="mod">
          <ac:chgData name="Nagpal, Stavya" userId="2616f525-ecbf-49d9-897c-7ba2d5bade4c" providerId="ADAL" clId="{0F7E750D-4297-4739-AB31-9B80C3A53DDC}" dt="2023-04-12T10:35:36.533" v="157" actId="20577"/>
          <ac:spMkLst>
            <pc:docMk/>
            <pc:sldMk cId="395636309" sldId="454"/>
            <ac:spMk id="8" creationId="{5C8AF091-FEFE-4420-B08B-2B51C508DF79}"/>
          </ac:spMkLst>
        </pc:spChg>
      </pc:sldChg>
      <pc:sldChg chg="modSp mod">
        <pc:chgData name="Nagpal, Stavya" userId="2616f525-ecbf-49d9-897c-7ba2d5bade4c" providerId="ADAL" clId="{0F7E750D-4297-4739-AB31-9B80C3A53DDC}" dt="2023-04-12T10:47:13.924" v="328" actId="20577"/>
        <pc:sldMkLst>
          <pc:docMk/>
          <pc:sldMk cId="4000688048" sldId="459"/>
        </pc:sldMkLst>
        <pc:spChg chg="mod">
          <ac:chgData name="Nagpal, Stavya" userId="2616f525-ecbf-49d9-897c-7ba2d5bade4c" providerId="ADAL" clId="{0F7E750D-4297-4739-AB31-9B80C3A53DDC}" dt="2023-04-12T10:47:13.924" v="328" actId="20577"/>
          <ac:spMkLst>
            <pc:docMk/>
            <pc:sldMk cId="4000688048" sldId="459"/>
            <ac:spMk id="4" creationId="{804CF98F-7CD6-4D44-9ED7-D6BF64A8490E}"/>
          </ac:spMkLst>
        </pc:spChg>
        <pc:spChg chg="mod">
          <ac:chgData name="Nagpal, Stavya" userId="2616f525-ecbf-49d9-897c-7ba2d5bade4c" providerId="ADAL" clId="{0F7E750D-4297-4739-AB31-9B80C3A53DDC}" dt="2023-04-12T10:41:45.720" v="204" actId="20577"/>
          <ac:spMkLst>
            <pc:docMk/>
            <pc:sldMk cId="4000688048" sldId="459"/>
            <ac:spMk id="16" creationId="{DE93C82F-5F11-43A9-94E4-A56E833B43AA}"/>
          </ac:spMkLst>
        </pc:spChg>
      </pc:sldChg>
      <pc:sldChg chg="modSp mod">
        <pc:chgData name="Nagpal, Stavya" userId="2616f525-ecbf-49d9-897c-7ba2d5bade4c" providerId="ADAL" clId="{0F7E750D-4297-4739-AB31-9B80C3A53DDC}" dt="2023-04-12T10:47:16.858" v="330" actId="20577"/>
        <pc:sldMkLst>
          <pc:docMk/>
          <pc:sldMk cId="344965881" sldId="460"/>
        </pc:sldMkLst>
        <pc:spChg chg="mod">
          <ac:chgData name="Nagpal, Stavya" userId="2616f525-ecbf-49d9-897c-7ba2d5bade4c" providerId="ADAL" clId="{0F7E750D-4297-4739-AB31-9B80C3A53DDC}" dt="2023-04-12T10:47:16.858" v="330" actId="20577"/>
          <ac:spMkLst>
            <pc:docMk/>
            <pc:sldMk cId="344965881" sldId="460"/>
            <ac:spMk id="4" creationId="{C01A24C1-E55D-4524-A98C-48898F8D0A58}"/>
          </ac:spMkLst>
        </pc:spChg>
      </pc:sldChg>
      <pc:sldChg chg="modSp mod ord">
        <pc:chgData name="Nagpal, Stavya" userId="2616f525-ecbf-49d9-897c-7ba2d5bade4c" providerId="ADAL" clId="{0F7E750D-4297-4739-AB31-9B80C3A53DDC}" dt="2023-04-12T10:43:16.404" v="208" actId="20577"/>
        <pc:sldMkLst>
          <pc:docMk/>
          <pc:sldMk cId="3653515589" sldId="461"/>
        </pc:sldMkLst>
        <pc:spChg chg="mod">
          <ac:chgData name="Nagpal, Stavya" userId="2616f525-ecbf-49d9-897c-7ba2d5bade4c" providerId="ADAL" clId="{0F7E750D-4297-4739-AB31-9B80C3A53DDC}" dt="2023-04-12T10:43:16.404" v="208" actId="20577"/>
          <ac:spMkLst>
            <pc:docMk/>
            <pc:sldMk cId="3653515589" sldId="461"/>
            <ac:spMk id="4" creationId="{F5839B3F-7E27-4868-8108-A67DCCEDE934}"/>
          </ac:spMkLst>
        </pc:spChg>
      </pc:sldChg>
      <pc:sldChg chg="modSp mod ord">
        <pc:chgData name="Nagpal, Stavya" userId="2616f525-ecbf-49d9-897c-7ba2d5bade4c" providerId="ADAL" clId="{0F7E750D-4297-4739-AB31-9B80C3A53DDC}" dt="2023-04-12T10:44:53.789" v="253" actId="20577"/>
        <pc:sldMkLst>
          <pc:docMk/>
          <pc:sldMk cId="3951316600" sldId="462"/>
        </pc:sldMkLst>
        <pc:spChg chg="mod">
          <ac:chgData name="Nagpal, Stavya" userId="2616f525-ecbf-49d9-897c-7ba2d5bade4c" providerId="ADAL" clId="{0F7E750D-4297-4739-AB31-9B80C3A53DDC}" dt="2023-04-12T10:41:07.074" v="166" actId="255"/>
          <ac:spMkLst>
            <pc:docMk/>
            <pc:sldMk cId="3951316600" sldId="462"/>
            <ac:spMk id="2" creationId="{5A58563B-55EE-4D2D-A6C7-4837A1464178}"/>
          </ac:spMkLst>
        </pc:spChg>
        <pc:spChg chg="mod">
          <ac:chgData name="Nagpal, Stavya" userId="2616f525-ecbf-49d9-897c-7ba2d5bade4c" providerId="ADAL" clId="{0F7E750D-4297-4739-AB31-9B80C3A53DDC}" dt="2023-04-12T10:44:53.789" v="253" actId="20577"/>
          <ac:spMkLst>
            <pc:docMk/>
            <pc:sldMk cId="3951316600" sldId="462"/>
            <ac:spMk id="4" creationId="{AA155618-E4AC-4A07-A283-84E4B09ED047}"/>
          </ac:spMkLst>
        </pc:spChg>
        <pc:spChg chg="mod">
          <ac:chgData name="Nagpal, Stavya" userId="2616f525-ecbf-49d9-897c-7ba2d5bade4c" providerId="ADAL" clId="{0F7E750D-4297-4739-AB31-9B80C3A53DDC}" dt="2023-04-12T10:41:10.607" v="167" actId="255"/>
          <ac:spMkLst>
            <pc:docMk/>
            <pc:sldMk cId="3951316600" sldId="462"/>
            <ac:spMk id="12" creationId="{200BFBF1-CE3D-47FC-943C-DE9ED9EA17E6}"/>
          </ac:spMkLst>
        </pc:spChg>
      </pc:sldChg>
      <pc:sldChg chg="modSp mod ord">
        <pc:chgData name="Nagpal, Stavya" userId="2616f525-ecbf-49d9-897c-7ba2d5bade4c" providerId="ADAL" clId="{0F7E750D-4297-4739-AB31-9B80C3A53DDC}" dt="2023-04-12T10:47:11.222" v="326" actId="20577"/>
        <pc:sldMkLst>
          <pc:docMk/>
          <pc:sldMk cId="3749518688" sldId="463"/>
        </pc:sldMkLst>
        <pc:spChg chg="mod">
          <ac:chgData name="Nagpal, Stavya" userId="2616f525-ecbf-49d9-897c-7ba2d5bade4c" providerId="ADAL" clId="{0F7E750D-4297-4739-AB31-9B80C3A53DDC}" dt="2023-04-12T10:47:11.222" v="326" actId="20577"/>
          <ac:spMkLst>
            <pc:docMk/>
            <pc:sldMk cId="3749518688" sldId="463"/>
            <ac:spMk id="4" creationId="{BD30BBC8-B3C0-402B-988D-CE35B5AA4048}"/>
          </ac:spMkLst>
        </pc:spChg>
      </pc:sldChg>
      <pc:sldChg chg="modTransition modAnim">
        <pc:chgData name="Nagpal, Stavya" userId="2616f525-ecbf-49d9-897c-7ba2d5bade4c" providerId="ADAL" clId="{0F7E750D-4297-4739-AB31-9B80C3A53DDC}" dt="2023-04-12T10:57:01.704" v="381"/>
        <pc:sldMkLst>
          <pc:docMk/>
          <pc:sldMk cId="990507061" sldId="561"/>
        </pc:sldMkLst>
      </pc:sldChg>
      <pc:sldChg chg="modSp mod modCm">
        <pc:chgData name="Nagpal, Stavya" userId="2616f525-ecbf-49d9-897c-7ba2d5bade4c" providerId="ADAL" clId="{0F7E750D-4297-4739-AB31-9B80C3A53DDC}" dt="2023-04-12T10:47:38.762" v="337" actId="20577"/>
        <pc:sldMkLst>
          <pc:docMk/>
          <pc:sldMk cId="1550830138" sldId="563"/>
        </pc:sldMkLst>
        <pc:spChg chg="mod">
          <ac:chgData name="Nagpal, Stavya" userId="2616f525-ecbf-49d9-897c-7ba2d5bade4c" providerId="ADAL" clId="{0F7E750D-4297-4739-AB31-9B80C3A53DDC}" dt="2023-04-12T10:47:38.762" v="337" actId="20577"/>
          <ac:spMkLst>
            <pc:docMk/>
            <pc:sldMk cId="1550830138" sldId="563"/>
            <ac:spMk id="16" creationId="{108783DF-EAFD-4C4A-9112-4524C2CBAFCA}"/>
          </ac:spMkLst>
        </pc:spChg>
      </pc:sldChg>
      <pc:sldChg chg="addSp delSp modSp mod addAnim delAnim modAnim modCm">
        <pc:chgData name="Nagpal, Stavya" userId="2616f525-ecbf-49d9-897c-7ba2d5bade4c" providerId="ADAL" clId="{0F7E750D-4297-4739-AB31-9B80C3A53DDC}" dt="2023-04-12T11:51:01.826" v="1269" actId="1037"/>
        <pc:sldMkLst>
          <pc:docMk/>
          <pc:sldMk cId="225692219" sldId="577"/>
        </pc:sldMkLst>
        <pc:spChg chg="del mod">
          <ac:chgData name="Nagpal, Stavya" userId="2616f525-ecbf-49d9-897c-7ba2d5bade4c" providerId="ADAL" clId="{0F7E750D-4297-4739-AB31-9B80C3A53DDC}" dt="2023-04-12T11:36:07.264" v="614" actId="478"/>
          <ac:spMkLst>
            <pc:docMk/>
            <pc:sldMk cId="225692219" sldId="577"/>
            <ac:spMk id="15" creationId="{AB4470D2-DA0C-488A-B0C9-B9C9144FC118}"/>
          </ac:spMkLst>
        </pc:spChg>
        <pc:spChg chg="mod">
          <ac:chgData name="Nagpal, Stavya" userId="2616f525-ecbf-49d9-897c-7ba2d5bade4c" providerId="ADAL" clId="{0F7E750D-4297-4739-AB31-9B80C3A53DDC}" dt="2023-04-12T11:36:39.512" v="649" actId="1038"/>
          <ac:spMkLst>
            <pc:docMk/>
            <pc:sldMk cId="225692219" sldId="577"/>
            <ac:spMk id="16" creationId="{6BB8058F-F1C9-4778-85D5-24310177119C}"/>
          </ac:spMkLst>
        </pc:spChg>
        <pc:spChg chg="mod">
          <ac:chgData name="Nagpal, Stavya" userId="2616f525-ecbf-49d9-897c-7ba2d5bade4c" providerId="ADAL" clId="{0F7E750D-4297-4739-AB31-9B80C3A53DDC}" dt="2023-04-12T11:44:15.522" v="986" actId="20577"/>
          <ac:spMkLst>
            <pc:docMk/>
            <pc:sldMk cId="225692219" sldId="577"/>
            <ac:spMk id="17" creationId="{14CEB054-892B-4A31-9F32-107F7C69943C}"/>
          </ac:spMkLst>
        </pc:spChg>
        <pc:spChg chg="mod">
          <ac:chgData name="Nagpal, Stavya" userId="2616f525-ecbf-49d9-897c-7ba2d5bade4c" providerId="ADAL" clId="{0F7E750D-4297-4739-AB31-9B80C3A53DDC}" dt="2023-04-12T11:44:08.350" v="980" actId="20577"/>
          <ac:spMkLst>
            <pc:docMk/>
            <pc:sldMk cId="225692219" sldId="577"/>
            <ac:spMk id="18" creationId="{73390267-6C82-4452-BF36-9BA6AA50F13E}"/>
          </ac:spMkLst>
        </pc:spChg>
        <pc:spChg chg="mod">
          <ac:chgData name="Nagpal, Stavya" userId="2616f525-ecbf-49d9-897c-7ba2d5bade4c" providerId="ADAL" clId="{0F7E750D-4297-4739-AB31-9B80C3A53DDC}" dt="2023-04-12T11:48:10.915" v="1175" actId="20577"/>
          <ac:spMkLst>
            <pc:docMk/>
            <pc:sldMk cId="225692219" sldId="577"/>
            <ac:spMk id="19" creationId="{D60BBE79-771D-4105-B537-3F37FC62F47B}"/>
          </ac:spMkLst>
        </pc:spChg>
        <pc:spChg chg="mod">
          <ac:chgData name="Nagpal, Stavya" userId="2616f525-ecbf-49d9-897c-7ba2d5bade4c" providerId="ADAL" clId="{0F7E750D-4297-4739-AB31-9B80C3A53DDC}" dt="2023-04-12T11:48:39.973" v="1185" actId="20577"/>
          <ac:spMkLst>
            <pc:docMk/>
            <pc:sldMk cId="225692219" sldId="577"/>
            <ac:spMk id="20" creationId="{39467BFC-B961-4BB0-8D40-1EC1EEDE5C7A}"/>
          </ac:spMkLst>
        </pc:spChg>
        <pc:spChg chg="mod">
          <ac:chgData name="Nagpal, Stavya" userId="2616f525-ecbf-49d9-897c-7ba2d5bade4c" providerId="ADAL" clId="{0F7E750D-4297-4739-AB31-9B80C3A53DDC}" dt="2023-04-12T11:48:44.567" v="1191" actId="20577"/>
          <ac:spMkLst>
            <pc:docMk/>
            <pc:sldMk cId="225692219" sldId="577"/>
            <ac:spMk id="21" creationId="{042A015B-9365-4EA9-B646-725E563964FE}"/>
          </ac:spMkLst>
        </pc:spChg>
        <pc:spChg chg="mod">
          <ac:chgData name="Nagpal, Stavya" userId="2616f525-ecbf-49d9-897c-7ba2d5bade4c" providerId="ADAL" clId="{0F7E750D-4297-4739-AB31-9B80C3A53DDC}" dt="2023-04-12T11:50:22.041" v="1256" actId="20577"/>
          <ac:spMkLst>
            <pc:docMk/>
            <pc:sldMk cId="225692219" sldId="577"/>
            <ac:spMk id="22" creationId="{C3B6690F-D82B-4A05-B719-47DCC1201EC0}"/>
          </ac:spMkLst>
        </pc:spChg>
        <pc:spChg chg="mod">
          <ac:chgData name="Nagpal, Stavya" userId="2616f525-ecbf-49d9-897c-7ba2d5bade4c" providerId="ADAL" clId="{0F7E750D-4297-4739-AB31-9B80C3A53DDC}" dt="2023-04-12T11:45:51.101" v="1056" actId="20577"/>
          <ac:spMkLst>
            <pc:docMk/>
            <pc:sldMk cId="225692219" sldId="577"/>
            <ac:spMk id="23" creationId="{19BA83FE-370C-4794-9C68-ECC6AFD7FB8B}"/>
          </ac:spMkLst>
        </pc:spChg>
        <pc:spChg chg="mod">
          <ac:chgData name="Nagpal, Stavya" userId="2616f525-ecbf-49d9-897c-7ba2d5bade4c" providerId="ADAL" clId="{0F7E750D-4297-4739-AB31-9B80C3A53DDC}" dt="2023-04-12T11:36:39.512" v="649" actId="1038"/>
          <ac:spMkLst>
            <pc:docMk/>
            <pc:sldMk cId="225692219" sldId="577"/>
            <ac:spMk id="24" creationId="{6E7478EF-305C-4D37-9C8F-855E8620D7C6}"/>
          </ac:spMkLst>
        </pc:spChg>
        <pc:spChg chg="mod">
          <ac:chgData name="Nagpal, Stavya" userId="2616f525-ecbf-49d9-897c-7ba2d5bade4c" providerId="ADAL" clId="{0F7E750D-4297-4739-AB31-9B80C3A53DDC}" dt="2023-04-12T11:47:21.223" v="1138" actId="1036"/>
          <ac:spMkLst>
            <pc:docMk/>
            <pc:sldMk cId="225692219" sldId="577"/>
            <ac:spMk id="44" creationId="{3822D348-C1CC-428D-8C65-6A000E664C3A}"/>
          </ac:spMkLst>
        </pc:spChg>
        <pc:spChg chg="mod">
          <ac:chgData name="Nagpal, Stavya" userId="2616f525-ecbf-49d9-897c-7ba2d5bade4c" providerId="ADAL" clId="{0F7E750D-4297-4739-AB31-9B80C3A53DDC}" dt="2023-04-12T11:45:13.261" v="1045" actId="207"/>
          <ac:spMkLst>
            <pc:docMk/>
            <pc:sldMk cId="225692219" sldId="577"/>
            <ac:spMk id="46" creationId="{758C79A3-E9DE-4772-BB09-88B5ED412B7B}"/>
          </ac:spMkLst>
        </pc:spChg>
        <pc:spChg chg="mod">
          <ac:chgData name="Nagpal, Stavya" userId="2616f525-ecbf-49d9-897c-7ba2d5bade4c" providerId="ADAL" clId="{0F7E750D-4297-4739-AB31-9B80C3A53DDC}" dt="2023-04-12T11:45:13.261" v="1045" actId="207"/>
          <ac:spMkLst>
            <pc:docMk/>
            <pc:sldMk cId="225692219" sldId="577"/>
            <ac:spMk id="48" creationId="{2AF66016-F57D-4089-83BB-78A655E5D0F5}"/>
          </ac:spMkLst>
        </pc:spChg>
        <pc:spChg chg="mod">
          <ac:chgData name="Nagpal, Stavya" userId="2616f525-ecbf-49d9-897c-7ba2d5bade4c" providerId="ADAL" clId="{0F7E750D-4297-4739-AB31-9B80C3A53DDC}" dt="2023-04-12T11:45:13.261" v="1045" actId="207"/>
          <ac:spMkLst>
            <pc:docMk/>
            <pc:sldMk cId="225692219" sldId="577"/>
            <ac:spMk id="49" creationId="{78D8046D-8E9A-49B8-A7B0-BFD9124A5982}"/>
          </ac:spMkLst>
        </pc:spChg>
        <pc:spChg chg="mod">
          <ac:chgData name="Nagpal, Stavya" userId="2616f525-ecbf-49d9-897c-7ba2d5bade4c" providerId="ADAL" clId="{0F7E750D-4297-4739-AB31-9B80C3A53DDC}" dt="2023-04-12T11:45:13.261" v="1045" actId="207"/>
          <ac:spMkLst>
            <pc:docMk/>
            <pc:sldMk cId="225692219" sldId="577"/>
            <ac:spMk id="50" creationId="{73B0357E-903F-4D7E-A9E3-9286BAA40B56}"/>
          </ac:spMkLst>
        </pc:spChg>
        <pc:spChg chg="mod">
          <ac:chgData name="Nagpal, Stavya" userId="2616f525-ecbf-49d9-897c-7ba2d5bade4c" providerId="ADAL" clId="{0F7E750D-4297-4739-AB31-9B80C3A53DDC}" dt="2023-04-12T11:45:13.261" v="1045" actId="207"/>
          <ac:spMkLst>
            <pc:docMk/>
            <pc:sldMk cId="225692219" sldId="577"/>
            <ac:spMk id="51" creationId="{9A24919E-7728-4FD5-BD97-5FCDDECD3FE0}"/>
          </ac:spMkLst>
        </pc:spChg>
        <pc:spChg chg="mod">
          <ac:chgData name="Nagpal, Stavya" userId="2616f525-ecbf-49d9-897c-7ba2d5bade4c" providerId="ADAL" clId="{0F7E750D-4297-4739-AB31-9B80C3A53DDC}" dt="2023-04-12T11:45:13.261" v="1045" actId="207"/>
          <ac:spMkLst>
            <pc:docMk/>
            <pc:sldMk cId="225692219" sldId="577"/>
            <ac:spMk id="52" creationId="{8636FCD9-577D-4036-BFDC-DBFBC3974E12}"/>
          </ac:spMkLst>
        </pc:spChg>
        <pc:spChg chg="mod">
          <ac:chgData name="Nagpal, Stavya" userId="2616f525-ecbf-49d9-897c-7ba2d5bade4c" providerId="ADAL" clId="{0F7E750D-4297-4739-AB31-9B80C3A53DDC}" dt="2023-04-12T11:48:31.225" v="1179" actId="1037"/>
          <ac:spMkLst>
            <pc:docMk/>
            <pc:sldMk cId="225692219" sldId="577"/>
            <ac:spMk id="54" creationId="{B3DA39C9-FB1D-4158-8736-0E10FC5A390D}"/>
          </ac:spMkLst>
        </pc:spChg>
        <pc:spChg chg="mod">
          <ac:chgData name="Nagpal, Stavya" userId="2616f525-ecbf-49d9-897c-7ba2d5bade4c" providerId="ADAL" clId="{0F7E750D-4297-4739-AB31-9B80C3A53DDC}" dt="2023-04-12T11:36:39.512" v="649" actId="1038"/>
          <ac:spMkLst>
            <pc:docMk/>
            <pc:sldMk cId="225692219" sldId="577"/>
            <ac:spMk id="57" creationId="{621F31F0-CD13-4C27-85EF-F3EB5505BF44}"/>
          </ac:spMkLst>
        </pc:spChg>
        <pc:spChg chg="del">
          <ac:chgData name="Nagpal, Stavya" userId="2616f525-ecbf-49d9-897c-7ba2d5bade4c" providerId="ADAL" clId="{0F7E750D-4297-4739-AB31-9B80C3A53DDC}" dt="2023-04-12T10:38:51.878" v="162" actId="478"/>
          <ac:spMkLst>
            <pc:docMk/>
            <pc:sldMk cId="225692219" sldId="577"/>
            <ac:spMk id="58" creationId="{0B397FFF-9695-4E15-AA3D-66730E608E7E}"/>
          </ac:spMkLst>
        </pc:spChg>
        <pc:spChg chg="mod">
          <ac:chgData name="Nagpal, Stavya" userId="2616f525-ecbf-49d9-897c-7ba2d5bade4c" providerId="ADAL" clId="{0F7E750D-4297-4739-AB31-9B80C3A53DDC}" dt="2023-04-12T11:48:07.370" v="1174" actId="1037"/>
          <ac:spMkLst>
            <pc:docMk/>
            <pc:sldMk cId="225692219" sldId="577"/>
            <ac:spMk id="60" creationId="{BAE57905-19BD-4121-A932-E66BE56EDA79}"/>
          </ac:spMkLst>
        </pc:spChg>
        <pc:spChg chg="mod">
          <ac:chgData name="Nagpal, Stavya" userId="2616f525-ecbf-49d9-897c-7ba2d5bade4c" providerId="ADAL" clId="{0F7E750D-4297-4739-AB31-9B80C3A53DDC}" dt="2023-04-12T11:50:54.416" v="1261" actId="1038"/>
          <ac:spMkLst>
            <pc:docMk/>
            <pc:sldMk cId="225692219" sldId="577"/>
            <ac:spMk id="62" creationId="{E3166E7F-04B1-4F60-AAA4-FA4AA3765FD0}"/>
          </ac:spMkLst>
        </pc:spChg>
        <pc:spChg chg="mod topLvl">
          <ac:chgData name="Nagpal, Stavya" userId="2616f525-ecbf-49d9-897c-7ba2d5bade4c" providerId="ADAL" clId="{0F7E750D-4297-4739-AB31-9B80C3A53DDC}" dt="2023-04-12T11:32:46.087" v="444" actId="478"/>
          <ac:spMkLst>
            <pc:docMk/>
            <pc:sldMk cId="225692219" sldId="577"/>
            <ac:spMk id="64" creationId="{43B471F8-A8E8-4745-BFBF-93F894A49785}"/>
          </ac:spMkLst>
        </pc:spChg>
        <pc:spChg chg="del mod topLvl">
          <ac:chgData name="Nagpal, Stavya" userId="2616f525-ecbf-49d9-897c-7ba2d5bade4c" providerId="ADAL" clId="{0F7E750D-4297-4739-AB31-9B80C3A53DDC}" dt="2023-04-12T11:32:46.087" v="444" actId="478"/>
          <ac:spMkLst>
            <pc:docMk/>
            <pc:sldMk cId="225692219" sldId="577"/>
            <ac:spMk id="65" creationId="{78CE214C-0D21-404E-B02E-C254A92EB191}"/>
          </ac:spMkLst>
        </pc:spChg>
        <pc:spChg chg="mod">
          <ac:chgData name="Nagpal, Stavya" userId="2616f525-ecbf-49d9-897c-7ba2d5bade4c" providerId="ADAL" clId="{0F7E750D-4297-4739-AB31-9B80C3A53DDC}" dt="2023-04-12T11:45:22.344" v="1047"/>
          <ac:spMkLst>
            <pc:docMk/>
            <pc:sldMk cId="225692219" sldId="577"/>
            <ac:spMk id="107" creationId="{86959021-61E3-460E-A5F6-1A5FD1B0B317}"/>
          </ac:spMkLst>
        </pc:spChg>
        <pc:spChg chg="mod">
          <ac:chgData name="Nagpal, Stavya" userId="2616f525-ecbf-49d9-897c-7ba2d5bade4c" providerId="ADAL" clId="{0F7E750D-4297-4739-AB31-9B80C3A53DDC}" dt="2023-04-12T11:45:22.344" v="1047"/>
          <ac:spMkLst>
            <pc:docMk/>
            <pc:sldMk cId="225692219" sldId="577"/>
            <ac:spMk id="108" creationId="{78CA2D4B-6584-478D-9323-136E7BEE5259}"/>
          </ac:spMkLst>
        </pc:spChg>
        <pc:spChg chg="mod">
          <ac:chgData name="Nagpal, Stavya" userId="2616f525-ecbf-49d9-897c-7ba2d5bade4c" providerId="ADAL" clId="{0F7E750D-4297-4739-AB31-9B80C3A53DDC}" dt="2023-04-12T11:46:48.753" v="1108"/>
          <ac:spMkLst>
            <pc:docMk/>
            <pc:sldMk cId="225692219" sldId="577"/>
            <ac:spMk id="110" creationId="{030C9F05-2E52-4594-A4D0-403B008F1450}"/>
          </ac:spMkLst>
        </pc:spChg>
        <pc:spChg chg="mod">
          <ac:chgData name="Nagpal, Stavya" userId="2616f525-ecbf-49d9-897c-7ba2d5bade4c" providerId="ADAL" clId="{0F7E750D-4297-4739-AB31-9B80C3A53DDC}" dt="2023-04-12T11:46:48.753" v="1108"/>
          <ac:spMkLst>
            <pc:docMk/>
            <pc:sldMk cId="225692219" sldId="577"/>
            <ac:spMk id="111" creationId="{3A688921-7E29-41E8-BBFB-6365F83A39C3}"/>
          </ac:spMkLst>
        </pc:spChg>
        <pc:spChg chg="add mod">
          <ac:chgData name="Nagpal, Stavya" userId="2616f525-ecbf-49d9-897c-7ba2d5bade4c" providerId="ADAL" clId="{0F7E750D-4297-4739-AB31-9B80C3A53DDC}" dt="2023-04-12T11:51:01.826" v="1269" actId="1037"/>
          <ac:spMkLst>
            <pc:docMk/>
            <pc:sldMk cId="225692219" sldId="577"/>
            <ac:spMk id="113" creationId="{D4A61B48-BC7E-4384-B24B-9A98CDE8B316}"/>
          </ac:spMkLst>
        </pc:spChg>
        <pc:spChg chg="mod">
          <ac:chgData name="Nagpal, Stavya" userId="2616f525-ecbf-49d9-897c-7ba2d5bade4c" providerId="ADAL" clId="{0F7E750D-4297-4739-AB31-9B80C3A53DDC}" dt="2023-04-12T11:46:48.753" v="1108"/>
          <ac:spMkLst>
            <pc:docMk/>
            <pc:sldMk cId="225692219" sldId="577"/>
            <ac:spMk id="115" creationId="{5D545674-E710-43B1-B882-051857F59492}"/>
          </ac:spMkLst>
        </pc:spChg>
        <pc:spChg chg="mod">
          <ac:chgData name="Nagpal, Stavya" userId="2616f525-ecbf-49d9-897c-7ba2d5bade4c" providerId="ADAL" clId="{0F7E750D-4297-4739-AB31-9B80C3A53DDC}" dt="2023-04-12T11:46:48.753" v="1108"/>
          <ac:spMkLst>
            <pc:docMk/>
            <pc:sldMk cId="225692219" sldId="577"/>
            <ac:spMk id="117" creationId="{A00B0316-CD8E-45AD-AC1D-75202931C44D}"/>
          </ac:spMkLst>
        </pc:spChg>
        <pc:spChg chg="mod">
          <ac:chgData name="Nagpal, Stavya" userId="2616f525-ecbf-49d9-897c-7ba2d5bade4c" providerId="ADAL" clId="{0F7E750D-4297-4739-AB31-9B80C3A53DDC}" dt="2023-04-12T11:46:48.753" v="1108"/>
          <ac:spMkLst>
            <pc:docMk/>
            <pc:sldMk cId="225692219" sldId="577"/>
            <ac:spMk id="118" creationId="{A70716B1-F49D-46E1-957E-56CD2274496B}"/>
          </ac:spMkLst>
        </pc:spChg>
        <pc:spChg chg="mod">
          <ac:chgData name="Nagpal, Stavya" userId="2616f525-ecbf-49d9-897c-7ba2d5bade4c" providerId="ADAL" clId="{0F7E750D-4297-4739-AB31-9B80C3A53DDC}" dt="2023-04-12T11:46:48.753" v="1108"/>
          <ac:spMkLst>
            <pc:docMk/>
            <pc:sldMk cId="225692219" sldId="577"/>
            <ac:spMk id="119" creationId="{03E31943-85EC-4FE7-A204-F5B9CAE5EDF5}"/>
          </ac:spMkLst>
        </pc:spChg>
        <pc:spChg chg="mod">
          <ac:chgData name="Nagpal, Stavya" userId="2616f525-ecbf-49d9-897c-7ba2d5bade4c" providerId="ADAL" clId="{0F7E750D-4297-4739-AB31-9B80C3A53DDC}" dt="2023-04-12T11:46:48.753" v="1108"/>
          <ac:spMkLst>
            <pc:docMk/>
            <pc:sldMk cId="225692219" sldId="577"/>
            <ac:spMk id="120" creationId="{DB4D7A12-6425-4A94-9E8C-BEF9ED46CA4E}"/>
          </ac:spMkLst>
        </pc:spChg>
        <pc:spChg chg="mod">
          <ac:chgData name="Nagpal, Stavya" userId="2616f525-ecbf-49d9-897c-7ba2d5bade4c" providerId="ADAL" clId="{0F7E750D-4297-4739-AB31-9B80C3A53DDC}" dt="2023-04-12T11:46:48.753" v="1108"/>
          <ac:spMkLst>
            <pc:docMk/>
            <pc:sldMk cId="225692219" sldId="577"/>
            <ac:spMk id="121" creationId="{2A04FA42-9794-4345-A1B5-25879B53C17C}"/>
          </ac:spMkLst>
        </pc:spChg>
        <pc:grpChg chg="del mod">
          <ac:chgData name="Nagpal, Stavya" userId="2616f525-ecbf-49d9-897c-7ba2d5bade4c" providerId="ADAL" clId="{0F7E750D-4297-4739-AB31-9B80C3A53DDC}" dt="2023-04-12T11:45:18.218" v="1046" actId="478"/>
          <ac:grpSpMkLst>
            <pc:docMk/>
            <pc:sldMk cId="225692219" sldId="577"/>
            <ac:grpSpMk id="25" creationId="{03910B24-794D-4E31-8224-FFC6F128283D}"/>
          </ac:grpSpMkLst>
        </pc:grpChg>
        <pc:grpChg chg="mod">
          <ac:chgData name="Nagpal, Stavya" userId="2616f525-ecbf-49d9-897c-7ba2d5bade4c" providerId="ADAL" clId="{0F7E750D-4297-4739-AB31-9B80C3A53DDC}" dt="2023-04-12T11:48:31.225" v="1179" actId="1037"/>
          <ac:grpSpMkLst>
            <pc:docMk/>
            <pc:sldMk cId="225692219" sldId="577"/>
            <ac:grpSpMk id="28" creationId="{0B944B88-48DC-45C9-A396-9A3DDD22BF67}"/>
          </ac:grpSpMkLst>
        </pc:grpChg>
        <pc:grpChg chg="mod">
          <ac:chgData name="Nagpal, Stavya" userId="2616f525-ecbf-49d9-897c-7ba2d5bade4c" providerId="ADAL" clId="{0F7E750D-4297-4739-AB31-9B80C3A53DDC}" dt="2023-04-12T11:36:39.512" v="649" actId="1038"/>
          <ac:grpSpMkLst>
            <pc:docMk/>
            <pc:sldMk cId="225692219" sldId="577"/>
            <ac:grpSpMk id="31" creationId="{8EDA5BFF-9FB5-41CF-9601-ABCA877A3E13}"/>
          </ac:grpSpMkLst>
        </pc:grpChg>
        <pc:grpChg chg="del">
          <ac:chgData name="Nagpal, Stavya" userId="2616f525-ecbf-49d9-897c-7ba2d5bade4c" providerId="ADAL" clId="{0F7E750D-4297-4739-AB31-9B80C3A53DDC}" dt="2023-04-12T10:38:48.946" v="161" actId="478"/>
          <ac:grpSpMkLst>
            <pc:docMk/>
            <pc:sldMk cId="225692219" sldId="577"/>
            <ac:grpSpMk id="34" creationId="{F92F02BF-2942-46D1-9FFB-B3045BE7E0A1}"/>
          </ac:grpSpMkLst>
        </pc:grpChg>
        <pc:grpChg chg="mod">
          <ac:chgData name="Nagpal, Stavya" userId="2616f525-ecbf-49d9-897c-7ba2d5bade4c" providerId="ADAL" clId="{0F7E750D-4297-4739-AB31-9B80C3A53DDC}" dt="2023-04-12T11:48:07.370" v="1174" actId="1037"/>
          <ac:grpSpMkLst>
            <pc:docMk/>
            <pc:sldMk cId="225692219" sldId="577"/>
            <ac:grpSpMk id="37" creationId="{D2BC1692-6E0E-4368-90FB-77928488FECB}"/>
          </ac:grpSpMkLst>
        </pc:grpChg>
        <pc:grpChg chg="mod">
          <ac:chgData name="Nagpal, Stavya" userId="2616f525-ecbf-49d9-897c-7ba2d5bade4c" providerId="ADAL" clId="{0F7E750D-4297-4739-AB31-9B80C3A53DDC}" dt="2023-04-12T11:50:54.416" v="1261" actId="1038"/>
          <ac:grpSpMkLst>
            <pc:docMk/>
            <pc:sldMk cId="225692219" sldId="577"/>
            <ac:grpSpMk id="40" creationId="{08C1DDE2-96F9-4925-AE21-2EBB886D55BC}"/>
          </ac:grpSpMkLst>
        </pc:grpChg>
        <pc:grpChg chg="mod">
          <ac:chgData name="Nagpal, Stavya" userId="2616f525-ecbf-49d9-897c-7ba2d5bade4c" providerId="ADAL" clId="{0F7E750D-4297-4739-AB31-9B80C3A53DDC}" dt="2023-04-12T11:47:21.223" v="1138" actId="1036"/>
          <ac:grpSpMkLst>
            <pc:docMk/>
            <pc:sldMk cId="225692219" sldId="577"/>
            <ac:grpSpMk id="45" creationId="{720474AB-19FA-499E-A805-EB9BF9AC0B2C}"/>
          </ac:grpSpMkLst>
        </pc:grpChg>
        <pc:grpChg chg="mod">
          <ac:chgData name="Nagpal, Stavya" userId="2616f525-ecbf-49d9-897c-7ba2d5bade4c" providerId="ADAL" clId="{0F7E750D-4297-4739-AB31-9B80C3A53DDC}" dt="2023-04-12T11:45:13.261" v="1045" actId="207"/>
          <ac:grpSpMkLst>
            <pc:docMk/>
            <pc:sldMk cId="225692219" sldId="577"/>
            <ac:grpSpMk id="47" creationId="{F9868705-77B3-43B0-8FCF-22D89AACA466}"/>
          </ac:grpSpMkLst>
        </pc:grpChg>
        <pc:grpChg chg="del mod">
          <ac:chgData name="Nagpal, Stavya" userId="2616f525-ecbf-49d9-897c-7ba2d5bade4c" providerId="ADAL" clId="{0F7E750D-4297-4739-AB31-9B80C3A53DDC}" dt="2023-04-12T11:32:46.087" v="444" actId="478"/>
          <ac:grpSpMkLst>
            <pc:docMk/>
            <pc:sldMk cId="225692219" sldId="577"/>
            <ac:grpSpMk id="63" creationId="{587676D5-0D05-44F2-8C53-7F1FFF310F05}"/>
          </ac:grpSpMkLst>
        </pc:grpChg>
        <pc:grpChg chg="mod">
          <ac:chgData name="Nagpal, Stavya" userId="2616f525-ecbf-49d9-897c-7ba2d5bade4c" providerId="ADAL" clId="{0F7E750D-4297-4739-AB31-9B80C3A53DDC}" dt="2023-04-12T11:48:31.225" v="1179" actId="1037"/>
          <ac:grpSpMkLst>
            <pc:docMk/>
            <pc:sldMk cId="225692219" sldId="577"/>
            <ac:grpSpMk id="66" creationId="{6475642F-5971-4B28-A069-E3A045E989FC}"/>
          </ac:grpSpMkLst>
        </pc:grpChg>
        <pc:grpChg chg="mod">
          <ac:chgData name="Nagpal, Stavya" userId="2616f525-ecbf-49d9-897c-7ba2d5bade4c" providerId="ADAL" clId="{0F7E750D-4297-4739-AB31-9B80C3A53DDC}" dt="2023-04-12T11:36:39.512" v="649" actId="1038"/>
          <ac:grpSpMkLst>
            <pc:docMk/>
            <pc:sldMk cId="225692219" sldId="577"/>
            <ac:grpSpMk id="71" creationId="{B4CC9BDA-CDE5-49AA-8A00-D81F1A63E92A}"/>
          </ac:grpSpMkLst>
        </pc:grpChg>
        <pc:grpChg chg="del">
          <ac:chgData name="Nagpal, Stavya" userId="2616f525-ecbf-49d9-897c-7ba2d5bade4c" providerId="ADAL" clId="{0F7E750D-4297-4739-AB31-9B80C3A53DDC}" dt="2023-04-12T10:38:45.290" v="159" actId="478"/>
          <ac:grpSpMkLst>
            <pc:docMk/>
            <pc:sldMk cId="225692219" sldId="577"/>
            <ac:grpSpMk id="80" creationId="{1A9AB1C2-16CB-43E7-8E32-1C166910119B}"/>
          </ac:grpSpMkLst>
        </pc:grpChg>
        <pc:grpChg chg="mod">
          <ac:chgData name="Nagpal, Stavya" userId="2616f525-ecbf-49d9-897c-7ba2d5bade4c" providerId="ADAL" clId="{0F7E750D-4297-4739-AB31-9B80C3A53DDC}" dt="2023-04-12T11:48:07.370" v="1174" actId="1037"/>
          <ac:grpSpMkLst>
            <pc:docMk/>
            <pc:sldMk cId="225692219" sldId="577"/>
            <ac:grpSpMk id="89" creationId="{626B2178-7B9D-427C-9C97-7271C24B3B89}"/>
          </ac:grpSpMkLst>
        </pc:grpChg>
        <pc:grpChg chg="mod">
          <ac:chgData name="Nagpal, Stavya" userId="2616f525-ecbf-49d9-897c-7ba2d5bade4c" providerId="ADAL" clId="{0F7E750D-4297-4739-AB31-9B80C3A53DDC}" dt="2023-04-12T11:50:54.416" v="1261" actId="1038"/>
          <ac:grpSpMkLst>
            <pc:docMk/>
            <pc:sldMk cId="225692219" sldId="577"/>
            <ac:grpSpMk id="98" creationId="{9CCB7D10-A2B9-455E-823B-30190DF0BB73}"/>
          </ac:grpSpMkLst>
        </pc:grpChg>
        <pc:grpChg chg="add mod">
          <ac:chgData name="Nagpal, Stavya" userId="2616f525-ecbf-49d9-897c-7ba2d5bade4c" providerId="ADAL" clId="{0F7E750D-4297-4739-AB31-9B80C3A53DDC}" dt="2023-04-12T11:46:03.327" v="1074" actId="1038"/>
          <ac:grpSpMkLst>
            <pc:docMk/>
            <pc:sldMk cId="225692219" sldId="577"/>
            <ac:grpSpMk id="106" creationId="{AF05F4FE-8A04-476F-9E9D-770F53C3F68F}"/>
          </ac:grpSpMkLst>
        </pc:grpChg>
        <pc:grpChg chg="add mod">
          <ac:chgData name="Nagpal, Stavya" userId="2616f525-ecbf-49d9-897c-7ba2d5bade4c" providerId="ADAL" clId="{0F7E750D-4297-4739-AB31-9B80C3A53DDC}" dt="2023-04-12T11:51:01.826" v="1269" actId="1037"/>
          <ac:grpSpMkLst>
            <pc:docMk/>
            <pc:sldMk cId="225692219" sldId="577"/>
            <ac:grpSpMk id="109" creationId="{DD39B53D-E80D-4956-AC89-A333AFE8BF34}"/>
          </ac:grpSpMkLst>
        </pc:grpChg>
        <pc:grpChg chg="add mod">
          <ac:chgData name="Nagpal, Stavya" userId="2616f525-ecbf-49d9-897c-7ba2d5bade4c" providerId="ADAL" clId="{0F7E750D-4297-4739-AB31-9B80C3A53DDC}" dt="2023-04-12T11:51:01.826" v="1269" actId="1037"/>
          <ac:grpSpMkLst>
            <pc:docMk/>
            <pc:sldMk cId="225692219" sldId="577"/>
            <ac:grpSpMk id="114" creationId="{0DCF0EF9-9B59-41FA-BACC-52DEDC0EF758}"/>
          </ac:grpSpMkLst>
        </pc:grpChg>
        <pc:grpChg chg="mod">
          <ac:chgData name="Nagpal, Stavya" userId="2616f525-ecbf-49d9-897c-7ba2d5bade4c" providerId="ADAL" clId="{0F7E750D-4297-4739-AB31-9B80C3A53DDC}" dt="2023-04-12T11:46:48.753" v="1108"/>
          <ac:grpSpMkLst>
            <pc:docMk/>
            <pc:sldMk cId="225692219" sldId="577"/>
            <ac:grpSpMk id="116" creationId="{D171F8B7-8227-4AA6-8443-A909EF036B97}"/>
          </ac:grpSpMkLst>
        </pc:grpChg>
        <pc:cxnChg chg="mod">
          <ac:chgData name="Nagpal, Stavya" userId="2616f525-ecbf-49d9-897c-7ba2d5bade4c" providerId="ADAL" clId="{0F7E750D-4297-4739-AB31-9B80C3A53DDC}" dt="2023-04-12T11:36:39.512" v="649" actId="1038"/>
          <ac:cxnSpMkLst>
            <pc:docMk/>
            <pc:sldMk cId="225692219" sldId="577"/>
            <ac:cxnSpMk id="5" creationId="{CC41B9AB-DA70-42D0-8F00-F2BAFFDA70C9}"/>
          </ac:cxnSpMkLst>
        </pc:cxnChg>
        <pc:cxnChg chg="add del mod">
          <ac:chgData name="Nagpal, Stavya" userId="2616f525-ecbf-49d9-897c-7ba2d5bade4c" providerId="ADAL" clId="{0F7E750D-4297-4739-AB31-9B80C3A53DDC}" dt="2023-04-12T11:36:25.381" v="618" actId="478"/>
          <ac:cxnSpMkLst>
            <pc:docMk/>
            <pc:sldMk cId="225692219" sldId="577"/>
            <ac:cxnSpMk id="6" creationId="{96FB8FB2-30A8-4017-9B6E-0551F7CE55DC}"/>
          </ac:cxnSpMkLst>
        </pc:cxnChg>
        <pc:cxnChg chg="mod">
          <ac:chgData name="Nagpal, Stavya" userId="2616f525-ecbf-49d9-897c-7ba2d5bade4c" providerId="ADAL" clId="{0F7E750D-4297-4739-AB31-9B80C3A53DDC}" dt="2023-04-12T11:36:39.512" v="649" actId="1038"/>
          <ac:cxnSpMkLst>
            <pc:docMk/>
            <pc:sldMk cId="225692219" sldId="577"/>
            <ac:cxnSpMk id="7" creationId="{E25ECF98-30A9-4E1C-9B3C-145ED5FF76F8}"/>
          </ac:cxnSpMkLst>
        </pc:cxnChg>
        <pc:cxnChg chg="mod">
          <ac:chgData name="Nagpal, Stavya" userId="2616f525-ecbf-49d9-897c-7ba2d5bade4c" providerId="ADAL" clId="{0F7E750D-4297-4739-AB31-9B80C3A53DDC}" dt="2023-04-12T11:36:39.512" v="649" actId="1038"/>
          <ac:cxnSpMkLst>
            <pc:docMk/>
            <pc:sldMk cId="225692219" sldId="577"/>
            <ac:cxnSpMk id="8" creationId="{9AC42D48-870B-4B39-92BF-6825DFD5EEE3}"/>
          </ac:cxnSpMkLst>
        </pc:cxnChg>
        <pc:cxnChg chg="mod">
          <ac:chgData name="Nagpal, Stavya" userId="2616f525-ecbf-49d9-897c-7ba2d5bade4c" providerId="ADAL" clId="{0F7E750D-4297-4739-AB31-9B80C3A53DDC}" dt="2023-04-12T11:36:39.512" v="649" actId="1038"/>
          <ac:cxnSpMkLst>
            <pc:docMk/>
            <pc:sldMk cId="225692219" sldId="577"/>
            <ac:cxnSpMk id="9" creationId="{1FC095F3-7036-49FE-9EF9-7D145D572F12}"/>
          </ac:cxnSpMkLst>
        </pc:cxnChg>
        <pc:cxnChg chg="mod">
          <ac:chgData name="Nagpal, Stavya" userId="2616f525-ecbf-49d9-897c-7ba2d5bade4c" providerId="ADAL" clId="{0F7E750D-4297-4739-AB31-9B80C3A53DDC}" dt="2023-04-12T11:36:39.512" v="649" actId="1038"/>
          <ac:cxnSpMkLst>
            <pc:docMk/>
            <pc:sldMk cId="225692219" sldId="577"/>
            <ac:cxnSpMk id="10" creationId="{FB971081-F531-49A3-916C-CD8F3A52686E}"/>
          </ac:cxnSpMkLst>
        </pc:cxnChg>
        <pc:cxnChg chg="mod">
          <ac:chgData name="Nagpal, Stavya" userId="2616f525-ecbf-49d9-897c-7ba2d5bade4c" providerId="ADAL" clId="{0F7E750D-4297-4739-AB31-9B80C3A53DDC}" dt="2023-04-12T11:36:39.512" v="649" actId="1038"/>
          <ac:cxnSpMkLst>
            <pc:docMk/>
            <pc:sldMk cId="225692219" sldId="577"/>
            <ac:cxnSpMk id="11" creationId="{0E627055-8C25-4110-BED8-855C54144CA4}"/>
          </ac:cxnSpMkLst>
        </pc:cxnChg>
        <pc:cxnChg chg="mod">
          <ac:chgData name="Nagpal, Stavya" userId="2616f525-ecbf-49d9-897c-7ba2d5bade4c" providerId="ADAL" clId="{0F7E750D-4297-4739-AB31-9B80C3A53DDC}" dt="2023-04-12T11:36:39.512" v="649" actId="1038"/>
          <ac:cxnSpMkLst>
            <pc:docMk/>
            <pc:sldMk cId="225692219" sldId="577"/>
            <ac:cxnSpMk id="12" creationId="{B4D3279F-8BB0-4636-8232-47463F796308}"/>
          </ac:cxnSpMkLst>
        </pc:cxnChg>
        <pc:cxnChg chg="mod">
          <ac:chgData name="Nagpal, Stavya" userId="2616f525-ecbf-49d9-897c-7ba2d5bade4c" providerId="ADAL" clId="{0F7E750D-4297-4739-AB31-9B80C3A53DDC}" dt="2023-04-12T11:36:39.512" v="649" actId="1038"/>
          <ac:cxnSpMkLst>
            <pc:docMk/>
            <pc:sldMk cId="225692219" sldId="577"/>
            <ac:cxnSpMk id="13" creationId="{D0F48E1D-AE10-4EA7-805F-47491CD0671A}"/>
          </ac:cxnSpMkLst>
        </pc:cxnChg>
        <pc:cxnChg chg="mod">
          <ac:chgData name="Nagpal, Stavya" userId="2616f525-ecbf-49d9-897c-7ba2d5bade4c" providerId="ADAL" clId="{0F7E750D-4297-4739-AB31-9B80C3A53DDC}" dt="2023-04-12T11:36:39.512" v="649" actId="1038"/>
          <ac:cxnSpMkLst>
            <pc:docMk/>
            <pc:sldMk cId="225692219" sldId="577"/>
            <ac:cxnSpMk id="14" creationId="{6E22AE5B-0403-4429-AC88-97ED2BB5F63F}"/>
          </ac:cxnSpMkLst>
        </pc:cxnChg>
        <pc:cxnChg chg="mod">
          <ac:chgData name="Nagpal, Stavya" userId="2616f525-ecbf-49d9-897c-7ba2d5bade4c" providerId="ADAL" clId="{0F7E750D-4297-4739-AB31-9B80C3A53DDC}" dt="2023-04-12T11:47:10.919" v="1110" actId="14100"/>
          <ac:cxnSpMkLst>
            <pc:docMk/>
            <pc:sldMk cId="225692219" sldId="577"/>
            <ac:cxnSpMk id="43" creationId="{EAFDFB1C-E8DA-4CA5-8267-D99457A7AE49}"/>
          </ac:cxnSpMkLst>
        </pc:cxnChg>
        <pc:cxnChg chg="mod">
          <ac:chgData name="Nagpal, Stavya" userId="2616f525-ecbf-49d9-897c-7ba2d5bade4c" providerId="ADAL" clId="{0F7E750D-4297-4739-AB31-9B80C3A53DDC}" dt="2023-04-12T11:48:31.225" v="1179" actId="1037"/>
          <ac:cxnSpMkLst>
            <pc:docMk/>
            <pc:sldMk cId="225692219" sldId="577"/>
            <ac:cxnSpMk id="53" creationId="{03322F6C-94DA-4BA4-ABB4-1EA7AC1B8397}"/>
          </ac:cxnSpMkLst>
        </pc:cxnChg>
        <pc:cxnChg chg="mod">
          <ac:chgData name="Nagpal, Stavya" userId="2616f525-ecbf-49d9-897c-7ba2d5bade4c" providerId="ADAL" clId="{0F7E750D-4297-4739-AB31-9B80C3A53DDC}" dt="2023-04-12T11:36:39.512" v="649" actId="1038"/>
          <ac:cxnSpMkLst>
            <pc:docMk/>
            <pc:sldMk cId="225692219" sldId="577"/>
            <ac:cxnSpMk id="55" creationId="{9738E987-6260-46FC-9BD9-96A3A6B50E96}"/>
          </ac:cxnSpMkLst>
        </pc:cxnChg>
        <pc:cxnChg chg="del">
          <ac:chgData name="Nagpal, Stavya" userId="2616f525-ecbf-49d9-897c-7ba2d5bade4c" providerId="ADAL" clId="{0F7E750D-4297-4739-AB31-9B80C3A53DDC}" dt="2023-04-12T10:38:47.135" v="160" actId="478"/>
          <ac:cxnSpMkLst>
            <pc:docMk/>
            <pc:sldMk cId="225692219" sldId="577"/>
            <ac:cxnSpMk id="56" creationId="{5FCCAA9A-30EC-4845-8158-FD7D6C63A25B}"/>
          </ac:cxnSpMkLst>
        </pc:cxnChg>
        <pc:cxnChg chg="mod">
          <ac:chgData name="Nagpal, Stavya" userId="2616f525-ecbf-49d9-897c-7ba2d5bade4c" providerId="ADAL" clId="{0F7E750D-4297-4739-AB31-9B80C3A53DDC}" dt="2023-04-12T11:48:07.370" v="1174" actId="1037"/>
          <ac:cxnSpMkLst>
            <pc:docMk/>
            <pc:sldMk cId="225692219" sldId="577"/>
            <ac:cxnSpMk id="59" creationId="{C1CDF00B-7A37-440B-B0C0-055537EB595E}"/>
          </ac:cxnSpMkLst>
        </pc:cxnChg>
        <pc:cxnChg chg="mod">
          <ac:chgData name="Nagpal, Stavya" userId="2616f525-ecbf-49d9-897c-7ba2d5bade4c" providerId="ADAL" clId="{0F7E750D-4297-4739-AB31-9B80C3A53DDC}" dt="2023-04-12T11:50:54.416" v="1261" actId="1038"/>
          <ac:cxnSpMkLst>
            <pc:docMk/>
            <pc:sldMk cId="225692219" sldId="577"/>
            <ac:cxnSpMk id="61" creationId="{F803E421-4A6A-41D2-9231-A8D2C936403E}"/>
          </ac:cxnSpMkLst>
        </pc:cxnChg>
        <pc:cxnChg chg="add mod">
          <ac:chgData name="Nagpal, Stavya" userId="2616f525-ecbf-49d9-897c-7ba2d5bade4c" providerId="ADAL" clId="{0F7E750D-4297-4739-AB31-9B80C3A53DDC}" dt="2023-04-12T11:51:01.826" v="1269" actId="1037"/>
          <ac:cxnSpMkLst>
            <pc:docMk/>
            <pc:sldMk cId="225692219" sldId="577"/>
            <ac:cxnSpMk id="112" creationId="{0D93D5FE-EB32-4C69-922E-7DD01928CA66}"/>
          </ac:cxnSpMkLst>
        </pc:cxnChg>
      </pc:sldChg>
    </pc:docChg>
  </pc:docChgLst>
  <pc:docChgLst>
    <pc:chgData name="Jawwad, Hassan" userId="9f69dce3-046c-456c-a9ac-151e1f88c7ec" providerId="ADAL" clId="{C39C3F1B-539A-4BC5-8CD3-C4C477D1ABA4}"/>
    <pc:docChg chg="">
      <pc:chgData name="Jawwad, Hassan" userId="9f69dce3-046c-456c-a9ac-151e1f88c7ec" providerId="ADAL" clId="{C39C3F1B-539A-4BC5-8CD3-C4C477D1ABA4}" dt="2024-04-17T13:22:04.286" v="20"/>
      <pc:docMkLst>
        <pc:docMk/>
      </pc:docMkLst>
      <pc:sldChg chg="delCm">
        <pc:chgData name="Jawwad, Hassan" userId="9f69dce3-046c-456c-a9ac-151e1f88c7ec" providerId="ADAL" clId="{C39C3F1B-539A-4BC5-8CD3-C4C477D1ABA4}" dt="2024-04-17T13:21:50.752" v="12"/>
        <pc:sldMkLst>
          <pc:docMk/>
          <pc:sldMk cId="4097279165" sldId="364"/>
        </pc:sldMkLst>
      </pc:sldChg>
      <pc:sldChg chg="delCm">
        <pc:chgData name="Jawwad, Hassan" userId="9f69dce3-046c-456c-a9ac-151e1f88c7ec" providerId="ADAL" clId="{C39C3F1B-539A-4BC5-8CD3-C4C477D1ABA4}" dt="2024-04-17T13:21:35.338" v="1"/>
        <pc:sldMkLst>
          <pc:docMk/>
          <pc:sldMk cId="1916640137" sldId="372"/>
        </pc:sldMkLst>
      </pc:sldChg>
      <pc:sldChg chg="delCm">
        <pc:chgData name="Jawwad, Hassan" userId="9f69dce3-046c-456c-a9ac-151e1f88c7ec" providerId="ADAL" clId="{C39C3F1B-539A-4BC5-8CD3-C4C477D1ABA4}" dt="2024-04-17T13:21:40.903" v="5"/>
        <pc:sldMkLst>
          <pc:docMk/>
          <pc:sldMk cId="129682565" sldId="452"/>
        </pc:sldMkLst>
      </pc:sldChg>
      <pc:sldChg chg="delCm">
        <pc:chgData name="Jawwad, Hassan" userId="9f69dce3-046c-456c-a9ac-151e1f88c7ec" providerId="ADAL" clId="{C39C3F1B-539A-4BC5-8CD3-C4C477D1ABA4}" dt="2024-04-17T13:21:44.112" v="9"/>
        <pc:sldMkLst>
          <pc:docMk/>
          <pc:sldMk cId="395636309" sldId="454"/>
        </pc:sldMkLst>
      </pc:sldChg>
      <pc:sldChg chg="delCm">
        <pc:chgData name="Jawwad, Hassan" userId="9f69dce3-046c-456c-a9ac-151e1f88c7ec" providerId="ADAL" clId="{C39C3F1B-539A-4BC5-8CD3-C4C477D1ABA4}" dt="2024-04-17T13:22:04.286" v="20"/>
        <pc:sldMkLst>
          <pc:docMk/>
          <pc:sldMk cId="3653515589" sldId="461"/>
        </pc:sldMkLst>
      </pc:sldChg>
      <pc:sldChg chg="delCm">
        <pc:chgData name="Jawwad, Hassan" userId="9f69dce3-046c-456c-a9ac-151e1f88c7ec" providerId="ADAL" clId="{C39C3F1B-539A-4BC5-8CD3-C4C477D1ABA4}" dt="2024-04-17T13:21:54.965" v="16"/>
        <pc:sldMkLst>
          <pc:docMk/>
          <pc:sldMk cId="3951316600" sldId="462"/>
        </pc:sldMkLst>
      </pc:sldChg>
      <pc:sldChg chg="delCm">
        <pc:chgData name="Jawwad, Hassan" userId="9f69dce3-046c-456c-a9ac-151e1f88c7ec" providerId="ADAL" clId="{C39C3F1B-539A-4BC5-8CD3-C4C477D1ABA4}" dt="2024-04-17T13:21:58.235" v="18"/>
        <pc:sldMkLst>
          <pc:docMk/>
          <pc:sldMk cId="3749518688" sldId="463"/>
        </pc:sldMkLst>
      </pc:sldChg>
      <pc:sldChg chg="delCm">
        <pc:chgData name="Jawwad, Hassan" userId="9f69dce3-046c-456c-a9ac-151e1f88c7ec" providerId="ADAL" clId="{C39C3F1B-539A-4BC5-8CD3-C4C477D1ABA4}" dt="2024-04-17T13:21:38.011" v="3"/>
        <pc:sldMkLst>
          <pc:docMk/>
          <pc:sldMk cId="990507061" sldId="561"/>
        </pc:sldMkLst>
      </pc:sldChg>
      <pc:sldChg chg="delCm">
        <pc:chgData name="Jawwad, Hassan" userId="9f69dce3-046c-456c-a9ac-151e1f88c7ec" providerId="ADAL" clId="{C39C3F1B-539A-4BC5-8CD3-C4C477D1ABA4}" dt="2024-04-17T13:21:45.886" v="10"/>
        <pc:sldMkLst>
          <pc:docMk/>
          <pc:sldMk cId="1550830138" sldId="563"/>
        </pc:sldMkLst>
      </pc:sldChg>
      <pc:sldChg chg="delCm">
        <pc:chgData name="Jawwad, Hassan" userId="9f69dce3-046c-456c-a9ac-151e1f88c7ec" providerId="ADAL" clId="{C39C3F1B-539A-4BC5-8CD3-C4C477D1ABA4}" dt="2024-04-17T13:21:47.874" v="11"/>
        <pc:sldMkLst>
          <pc:docMk/>
          <pc:sldMk cId="225692219" sldId="577"/>
        </pc:sldMk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6283399551740605"/>
          <c:y val="0.12169921148013126"/>
          <c:w val="0.57170482507145426"/>
          <c:h val="0.66057004680434317"/>
        </c:manualLayout>
      </c:layout>
      <c:pieChart>
        <c:varyColors val="1"/>
        <c:ser>
          <c:idx val="0"/>
          <c:order val="0"/>
          <c:tx>
            <c:strRef>
              <c:f>Sheet1!$B$1</c:f>
              <c:strCache>
                <c:ptCount val="1"/>
                <c:pt idx="0">
                  <c:v>Column2</c:v>
                </c:pt>
              </c:strCache>
            </c:strRef>
          </c:tx>
          <c:spPr>
            <a:ln>
              <a:noFill/>
            </a:ln>
          </c:spPr>
          <c:dPt>
            <c:idx val="0"/>
            <c:bubble3D val="0"/>
            <c:spPr>
              <a:solidFill>
                <a:schemeClr val="accent1"/>
              </a:solidFill>
              <a:ln w="19050">
                <a:noFill/>
              </a:ln>
              <a:effectLst/>
            </c:spPr>
            <c:extLst>
              <c:ext xmlns:c16="http://schemas.microsoft.com/office/drawing/2014/chart" uri="{C3380CC4-5D6E-409C-BE32-E72D297353CC}">
                <c16:uniqueId val="{00000001-ABF7-4C8E-AE4B-8F5124FFD1DF}"/>
              </c:ext>
            </c:extLst>
          </c:dPt>
          <c:dPt>
            <c:idx val="1"/>
            <c:bubble3D val="0"/>
            <c:spPr>
              <a:solidFill>
                <a:schemeClr val="accent2"/>
              </a:solidFill>
              <a:ln w="19050">
                <a:noFill/>
              </a:ln>
              <a:effectLst/>
            </c:spPr>
            <c:extLst>
              <c:ext xmlns:c16="http://schemas.microsoft.com/office/drawing/2014/chart" uri="{C3380CC4-5D6E-409C-BE32-E72D297353CC}">
                <c16:uniqueId val="{00000003-ABF7-4C8E-AE4B-8F5124FFD1DF}"/>
              </c:ext>
            </c:extLst>
          </c:dPt>
          <c:dPt>
            <c:idx val="2"/>
            <c:bubble3D val="0"/>
            <c:spPr>
              <a:solidFill>
                <a:schemeClr val="accent3"/>
              </a:solidFill>
              <a:ln w="19050">
                <a:noFill/>
              </a:ln>
              <a:effectLst/>
            </c:spPr>
            <c:extLst>
              <c:ext xmlns:c16="http://schemas.microsoft.com/office/drawing/2014/chart" uri="{C3380CC4-5D6E-409C-BE32-E72D297353CC}">
                <c16:uniqueId val="{00000005-ABF7-4C8E-AE4B-8F5124FFD1DF}"/>
              </c:ext>
            </c:extLst>
          </c:dPt>
          <c:dLbls>
            <c:dLbl>
              <c:idx val="0"/>
              <c:layout>
                <c:manualLayout>
                  <c:x val="-0.10020265345801738"/>
                  <c:y val="0.14203811399352184"/>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ABF7-4C8E-AE4B-8F5124FFD1DF}"/>
                </c:ext>
              </c:extLst>
            </c:dLbl>
            <c:dLbl>
              <c:idx val="1"/>
              <c:layout>
                <c:manualLayout>
                  <c:x val="-0.17898161496756859"/>
                  <c:y val="-0.17576627922631596"/>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ABF7-4C8E-AE4B-8F5124FFD1DF}"/>
                </c:ext>
              </c:extLst>
            </c:dLbl>
            <c:dLbl>
              <c:idx val="2"/>
              <c:layout>
                <c:manualLayout>
                  <c:x val="0.19411368242124041"/>
                  <c:y val="8.3606864636982553E-2"/>
                </c:manualLayout>
              </c:layout>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ABF7-4C8E-AE4B-8F5124FFD1DF}"/>
                </c:ext>
              </c:extLst>
            </c:dLbl>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Sheet1!$A$2:$A$4</c:f>
              <c:strCache>
                <c:ptCount val="3"/>
                <c:pt idx="0">
                  <c:v>High</c:v>
                </c:pt>
                <c:pt idx="1">
                  <c:v>Medium</c:v>
                </c:pt>
                <c:pt idx="2">
                  <c:v>Low</c:v>
                </c:pt>
              </c:strCache>
            </c:strRef>
          </c:cat>
          <c:val>
            <c:numRef>
              <c:f>Sheet1!$B$2:$B$4</c:f>
              <c:numCache>
                <c:formatCode>0%</c:formatCode>
                <c:ptCount val="3"/>
                <c:pt idx="0">
                  <c:v>0.13</c:v>
                </c:pt>
                <c:pt idx="1">
                  <c:v>0.5</c:v>
                </c:pt>
                <c:pt idx="2">
                  <c:v>0.38</c:v>
                </c:pt>
              </c:numCache>
            </c:numRef>
          </c:val>
          <c:extLst>
            <c:ext xmlns:c16="http://schemas.microsoft.com/office/drawing/2014/chart" uri="{C3380CC4-5D6E-409C-BE32-E72D297353CC}">
              <c16:uniqueId val="{00000006-ABF7-4C8E-AE4B-8F5124FFD1DF}"/>
            </c:ext>
          </c:extLst>
        </c:ser>
        <c:dLbls>
          <c:showLegendKey val="0"/>
          <c:showVal val="0"/>
          <c:showCatName val="0"/>
          <c:showSerName val="0"/>
          <c:showPercent val="0"/>
          <c:showBubbleSize val="0"/>
          <c:showLeaderLines val="1"/>
        </c:dLbls>
        <c:firstSliceAng val="0"/>
      </c:pieChart>
      <c:spPr>
        <a:noFill/>
        <a:ln>
          <a:noFill/>
        </a:ln>
        <a:effectLst/>
      </c:spPr>
    </c:plotArea>
    <c:legend>
      <c:legendPos val="b"/>
      <c:layout>
        <c:manualLayout>
          <c:xMode val="edge"/>
          <c:yMode val="edge"/>
          <c:x val="0.25497414854704098"/>
          <c:y val="0.82670038620842567"/>
          <c:w val="0.58290171421521475"/>
          <c:h val="9.9542515924827948E-2"/>
        </c:manualLayout>
      </c:layout>
      <c:overlay val="0"/>
      <c:spPr>
        <a:noFill/>
        <a:ln>
          <a:noFill/>
        </a:ln>
        <a:effectLst/>
      </c:spPr>
      <c:txPr>
        <a:bodyPr rot="0" spcFirstLastPara="1" vertOverflow="ellipsis" vert="horz" wrap="square" anchor="ctr" anchorCtr="1"/>
        <a:lstStyle/>
        <a:p>
          <a:pPr>
            <a:defRPr sz="800" b="0" i="0" u="none" strike="noStrike" kern="1200" baseline="0">
              <a:solidFill>
                <a:schemeClr val="tx1"/>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640869265195103"/>
          <c:y val="7.4613114710320061E-2"/>
          <c:w val="0.57170462245329956"/>
          <c:h val="0.85755678100757071"/>
        </c:manualLayout>
      </c:layout>
      <c:pieChart>
        <c:varyColors val="1"/>
        <c:ser>
          <c:idx val="0"/>
          <c:order val="0"/>
          <c:tx>
            <c:strRef>
              <c:f>Sheet1!$B$1</c:f>
              <c:strCache>
                <c:ptCount val="1"/>
                <c:pt idx="0">
                  <c:v>Column2</c:v>
                </c:pt>
              </c:strCache>
            </c:strRef>
          </c:tx>
          <c:spPr>
            <a:ln>
              <a:noFill/>
            </a:ln>
          </c:spPr>
          <c:dPt>
            <c:idx val="0"/>
            <c:bubble3D val="0"/>
            <c:spPr>
              <a:solidFill>
                <a:schemeClr val="accent1"/>
              </a:solidFill>
              <a:ln w="19050">
                <a:noFill/>
              </a:ln>
              <a:effectLst/>
            </c:spPr>
            <c:extLst>
              <c:ext xmlns:c16="http://schemas.microsoft.com/office/drawing/2014/chart" uri="{C3380CC4-5D6E-409C-BE32-E72D297353CC}">
                <c16:uniqueId val="{00000001-4253-4CD9-8981-C833DF3204D0}"/>
              </c:ext>
            </c:extLst>
          </c:dPt>
          <c:dPt>
            <c:idx val="1"/>
            <c:bubble3D val="0"/>
            <c:spPr>
              <a:solidFill>
                <a:schemeClr val="accent2"/>
              </a:solidFill>
              <a:ln w="19050">
                <a:noFill/>
              </a:ln>
              <a:effectLst/>
            </c:spPr>
            <c:extLst>
              <c:ext xmlns:c16="http://schemas.microsoft.com/office/drawing/2014/chart" uri="{C3380CC4-5D6E-409C-BE32-E72D297353CC}">
                <c16:uniqueId val="{00000003-4253-4CD9-8981-C833DF3204D0}"/>
              </c:ext>
            </c:extLst>
          </c:dPt>
          <c:cat>
            <c:numRef>
              <c:f>Sheet1!$A$2:$A$3</c:f>
              <c:numCache>
                <c:formatCode>General</c:formatCode>
                <c:ptCount val="2"/>
              </c:numCache>
            </c:numRef>
          </c:cat>
          <c:val>
            <c:numRef>
              <c:f>Sheet1!$B$2:$B$3</c:f>
              <c:numCache>
                <c:formatCode>General</c:formatCode>
                <c:ptCount val="2"/>
                <c:pt idx="0">
                  <c:v>8</c:v>
                </c:pt>
                <c:pt idx="1">
                  <c:v>5</c:v>
                </c:pt>
              </c:numCache>
            </c:numRef>
          </c:val>
          <c:extLst>
            <c:ext xmlns:c16="http://schemas.microsoft.com/office/drawing/2014/chart" uri="{C3380CC4-5D6E-409C-BE32-E72D297353CC}">
              <c16:uniqueId val="{00000004-4253-4CD9-8981-C833DF3204D0}"/>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3076439" cy="513540"/>
          </a:xfrm>
          <a:prstGeom prst="rect">
            <a:avLst/>
          </a:prstGeom>
        </p:spPr>
        <p:txBody>
          <a:bodyPr vert="horz" lIns="65233" tIns="32617" rIns="65233" bIns="32617" rtlCol="0"/>
          <a:lstStyle>
            <a:lvl1pPr algn="l">
              <a:defRPr sz="900"/>
            </a:lvl1pPr>
          </a:lstStyle>
          <a:p>
            <a:endParaRPr lang="en-US"/>
          </a:p>
        </p:txBody>
      </p:sp>
      <p:sp>
        <p:nvSpPr>
          <p:cNvPr id="3" name="Date Placeholder 2"/>
          <p:cNvSpPr>
            <a:spLocks noGrp="1"/>
          </p:cNvSpPr>
          <p:nvPr>
            <p:ph type="dt" sz="quarter" idx="1"/>
          </p:nvPr>
        </p:nvSpPr>
        <p:spPr>
          <a:xfrm>
            <a:off x="4021727" y="1"/>
            <a:ext cx="3076439" cy="513540"/>
          </a:xfrm>
          <a:prstGeom prst="rect">
            <a:avLst/>
          </a:prstGeom>
        </p:spPr>
        <p:txBody>
          <a:bodyPr vert="horz" lIns="65233" tIns="32617" rIns="65233" bIns="32617" rtlCol="0"/>
          <a:lstStyle>
            <a:lvl1pPr algn="r">
              <a:defRPr sz="900"/>
            </a:lvl1pPr>
          </a:lstStyle>
          <a:p>
            <a:fld id="{5282666F-E8C6-4E76-81F9-2FD1EBAE3A27}" type="datetimeFigureOut">
              <a:rPr lang="en-US" smtClean="0"/>
              <a:t>5/22/2024</a:t>
            </a:fld>
            <a:endParaRPr lang="en-US"/>
          </a:p>
        </p:txBody>
      </p:sp>
      <p:sp>
        <p:nvSpPr>
          <p:cNvPr id="4" name="Footer Placeholder 3"/>
          <p:cNvSpPr>
            <a:spLocks noGrp="1"/>
          </p:cNvSpPr>
          <p:nvPr>
            <p:ph type="ftr" sz="quarter" idx="2"/>
          </p:nvPr>
        </p:nvSpPr>
        <p:spPr>
          <a:xfrm>
            <a:off x="1" y="9721073"/>
            <a:ext cx="3076439" cy="513540"/>
          </a:xfrm>
          <a:prstGeom prst="rect">
            <a:avLst/>
          </a:prstGeom>
        </p:spPr>
        <p:txBody>
          <a:bodyPr vert="horz" lIns="65233" tIns="32617" rIns="65233" bIns="32617" rtlCol="0" anchor="b"/>
          <a:lstStyle>
            <a:lvl1pPr algn="l">
              <a:defRPr sz="900"/>
            </a:lvl1pPr>
          </a:lstStyle>
          <a:p>
            <a:endParaRPr lang="en-US"/>
          </a:p>
        </p:txBody>
      </p:sp>
      <p:sp>
        <p:nvSpPr>
          <p:cNvPr id="5" name="Slide Number Placeholder 4"/>
          <p:cNvSpPr>
            <a:spLocks noGrp="1"/>
          </p:cNvSpPr>
          <p:nvPr>
            <p:ph type="sldNum" sz="quarter" idx="3"/>
          </p:nvPr>
        </p:nvSpPr>
        <p:spPr>
          <a:xfrm>
            <a:off x="4021727" y="9721073"/>
            <a:ext cx="3076439" cy="513540"/>
          </a:xfrm>
          <a:prstGeom prst="rect">
            <a:avLst/>
          </a:prstGeom>
        </p:spPr>
        <p:txBody>
          <a:bodyPr vert="horz" lIns="65233" tIns="32617" rIns="65233" bIns="32617" rtlCol="0" anchor="b"/>
          <a:lstStyle>
            <a:lvl1pPr algn="r">
              <a:defRPr sz="900"/>
            </a:lvl1pPr>
          </a:lstStyle>
          <a:p>
            <a:fld id="{347CA99B-0A14-4923-85CD-A0F57A5269B8}" type="slidenum">
              <a:rPr lang="en-US" smtClean="0"/>
              <a:t>‹#›</a:t>
            </a:fld>
            <a:endParaRPr lang="en-US"/>
          </a:p>
        </p:txBody>
      </p:sp>
    </p:spTree>
    <p:extLst>
      <p:ext uri="{BB962C8B-B14F-4D97-AF65-F5344CB8AC3E}">
        <p14:creationId xmlns:p14="http://schemas.microsoft.com/office/powerpoint/2010/main" val="307249662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076363" cy="511731"/>
          </a:xfrm>
          <a:prstGeom prst="rect">
            <a:avLst/>
          </a:prstGeom>
        </p:spPr>
        <p:txBody>
          <a:bodyPr vert="horz" lIns="95481" tIns="47741" rIns="95481" bIns="47741" rtlCol="0"/>
          <a:lstStyle>
            <a:lvl1pPr algn="l">
              <a:defRPr sz="1200"/>
            </a:lvl1pPr>
          </a:lstStyle>
          <a:p>
            <a:endParaRPr lang="en-GB"/>
          </a:p>
        </p:txBody>
      </p:sp>
      <p:sp>
        <p:nvSpPr>
          <p:cNvPr id="3" name="Date Placeholder 2"/>
          <p:cNvSpPr>
            <a:spLocks noGrp="1"/>
          </p:cNvSpPr>
          <p:nvPr>
            <p:ph type="dt" idx="1"/>
          </p:nvPr>
        </p:nvSpPr>
        <p:spPr>
          <a:xfrm>
            <a:off x="4021295" y="0"/>
            <a:ext cx="3076363" cy="511731"/>
          </a:xfrm>
          <a:prstGeom prst="rect">
            <a:avLst/>
          </a:prstGeom>
        </p:spPr>
        <p:txBody>
          <a:bodyPr vert="horz" lIns="95481" tIns="47741" rIns="95481" bIns="47741" rtlCol="0"/>
          <a:lstStyle>
            <a:lvl1pPr algn="r">
              <a:defRPr sz="1200"/>
            </a:lvl1pPr>
          </a:lstStyle>
          <a:p>
            <a:fld id="{ADBD2DE4-F3D3-45EA-96E2-4DAEB4B3E3D1}" type="datetimeFigureOut">
              <a:rPr lang="en-GB" smtClean="0"/>
              <a:pPr/>
              <a:t>22/05/2024</a:t>
            </a:fld>
            <a:endParaRPr lang="en-GB"/>
          </a:p>
        </p:txBody>
      </p:sp>
      <p:sp>
        <p:nvSpPr>
          <p:cNvPr id="4" name="Slide Image Placeholder 3"/>
          <p:cNvSpPr>
            <a:spLocks noGrp="1" noRot="1" noChangeAspect="1"/>
          </p:cNvSpPr>
          <p:nvPr>
            <p:ph type="sldImg" idx="2"/>
          </p:nvPr>
        </p:nvSpPr>
        <p:spPr>
          <a:xfrm>
            <a:off x="138113" y="766763"/>
            <a:ext cx="6823075" cy="3838575"/>
          </a:xfrm>
          <a:prstGeom prst="rect">
            <a:avLst/>
          </a:prstGeom>
          <a:noFill/>
          <a:ln w="12700">
            <a:solidFill>
              <a:prstClr val="black"/>
            </a:solidFill>
          </a:ln>
        </p:spPr>
        <p:txBody>
          <a:bodyPr vert="horz" lIns="95481" tIns="47741" rIns="95481" bIns="47741" rtlCol="0" anchor="ctr"/>
          <a:lstStyle/>
          <a:p>
            <a:endParaRPr lang="en-GB"/>
          </a:p>
        </p:txBody>
      </p:sp>
      <p:sp>
        <p:nvSpPr>
          <p:cNvPr id="5" name="Notes Placeholder 4"/>
          <p:cNvSpPr>
            <a:spLocks noGrp="1"/>
          </p:cNvSpPr>
          <p:nvPr>
            <p:ph type="body" sz="quarter" idx="3"/>
          </p:nvPr>
        </p:nvSpPr>
        <p:spPr>
          <a:xfrm>
            <a:off x="709930" y="4861443"/>
            <a:ext cx="5679440" cy="4605576"/>
          </a:xfrm>
          <a:prstGeom prst="rect">
            <a:avLst/>
          </a:prstGeom>
        </p:spPr>
        <p:txBody>
          <a:bodyPr vert="horz" lIns="95481" tIns="47741" rIns="95481" bIns="47741"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1" y="9721107"/>
            <a:ext cx="3076363" cy="511731"/>
          </a:xfrm>
          <a:prstGeom prst="rect">
            <a:avLst/>
          </a:prstGeom>
        </p:spPr>
        <p:txBody>
          <a:bodyPr vert="horz" lIns="95481" tIns="47741" rIns="95481" bIns="47741" rtlCol="0" anchor="b"/>
          <a:lstStyle>
            <a:lvl1pPr algn="l">
              <a:defRPr sz="1200"/>
            </a:lvl1pPr>
          </a:lstStyle>
          <a:p>
            <a:endParaRPr lang="en-GB"/>
          </a:p>
        </p:txBody>
      </p:sp>
      <p:sp>
        <p:nvSpPr>
          <p:cNvPr id="7" name="Slide Number Placeholder 6"/>
          <p:cNvSpPr>
            <a:spLocks noGrp="1"/>
          </p:cNvSpPr>
          <p:nvPr>
            <p:ph type="sldNum" sz="quarter" idx="5"/>
          </p:nvPr>
        </p:nvSpPr>
        <p:spPr>
          <a:xfrm>
            <a:off x="4021295" y="9721107"/>
            <a:ext cx="3076363" cy="511731"/>
          </a:xfrm>
          <a:prstGeom prst="rect">
            <a:avLst/>
          </a:prstGeom>
        </p:spPr>
        <p:txBody>
          <a:bodyPr vert="horz" lIns="95481" tIns="47741" rIns="95481" bIns="47741" rtlCol="0" anchor="b"/>
          <a:lstStyle>
            <a:lvl1pPr algn="r">
              <a:defRPr sz="1200"/>
            </a:lvl1pPr>
          </a:lstStyle>
          <a:p>
            <a:fld id="{88E80C72-F6A8-431F-84C0-28BC8F60F0B3}" type="slidenum">
              <a:rPr lang="en-GB" smtClean="0"/>
              <a:pPr/>
              <a:t>‹#›</a:t>
            </a:fld>
            <a:endParaRPr lang="en-GB"/>
          </a:p>
        </p:txBody>
      </p:sp>
    </p:spTree>
    <p:extLst>
      <p:ext uri="{BB962C8B-B14F-4D97-AF65-F5344CB8AC3E}">
        <p14:creationId xmlns:p14="http://schemas.microsoft.com/office/powerpoint/2010/main" val="2576629698"/>
      </p:ext>
    </p:extLst>
  </p:cSld>
  <p:clrMap bg1="lt1" tx1="dk1" bg2="lt2" tx2="dk2" accent1="accent1" accent2="accent2" accent3="accent3" accent4="accent4" accent5="accent5" accent6="accent6" hlink="hlink" folHlink="folHlink"/>
  <p:notesStyle>
    <a:lvl1pPr marL="0" algn="l" defTabSz="914247" rtl="0" eaLnBrk="1" latinLnBrk="0" hangingPunct="1">
      <a:defRPr sz="1200" kern="1200">
        <a:solidFill>
          <a:schemeClr val="tx1"/>
        </a:solidFill>
        <a:latin typeface="+mn-lt"/>
        <a:ea typeface="+mn-ea"/>
        <a:cs typeface="+mn-cs"/>
      </a:defRPr>
    </a:lvl1pPr>
    <a:lvl2pPr marL="457125" algn="l" defTabSz="914247" rtl="0" eaLnBrk="1" latinLnBrk="0" hangingPunct="1">
      <a:defRPr sz="1200" kern="1200">
        <a:solidFill>
          <a:schemeClr val="tx1"/>
        </a:solidFill>
        <a:latin typeface="+mn-lt"/>
        <a:ea typeface="+mn-ea"/>
        <a:cs typeface="+mn-cs"/>
      </a:defRPr>
    </a:lvl2pPr>
    <a:lvl3pPr marL="914247" algn="l" defTabSz="914247" rtl="0" eaLnBrk="1" latinLnBrk="0" hangingPunct="1">
      <a:defRPr sz="1200" kern="1200">
        <a:solidFill>
          <a:schemeClr val="tx1"/>
        </a:solidFill>
        <a:latin typeface="+mn-lt"/>
        <a:ea typeface="+mn-ea"/>
        <a:cs typeface="+mn-cs"/>
      </a:defRPr>
    </a:lvl3pPr>
    <a:lvl4pPr marL="1371371" algn="l" defTabSz="914247" rtl="0" eaLnBrk="1" latinLnBrk="0" hangingPunct="1">
      <a:defRPr sz="1200" kern="1200">
        <a:solidFill>
          <a:schemeClr val="tx1"/>
        </a:solidFill>
        <a:latin typeface="+mn-lt"/>
        <a:ea typeface="+mn-ea"/>
        <a:cs typeface="+mn-cs"/>
      </a:defRPr>
    </a:lvl4pPr>
    <a:lvl5pPr marL="1828494" algn="l" defTabSz="914247" rtl="0" eaLnBrk="1" latinLnBrk="0" hangingPunct="1">
      <a:defRPr sz="1200" kern="1200">
        <a:solidFill>
          <a:schemeClr val="tx1"/>
        </a:solidFill>
        <a:latin typeface="+mn-lt"/>
        <a:ea typeface="+mn-ea"/>
        <a:cs typeface="+mn-cs"/>
      </a:defRPr>
    </a:lvl5pPr>
    <a:lvl6pPr marL="2285618" algn="l" defTabSz="914247" rtl="0" eaLnBrk="1" latinLnBrk="0" hangingPunct="1">
      <a:defRPr sz="1200" kern="1200">
        <a:solidFill>
          <a:schemeClr val="tx1"/>
        </a:solidFill>
        <a:latin typeface="+mn-lt"/>
        <a:ea typeface="+mn-ea"/>
        <a:cs typeface="+mn-cs"/>
      </a:defRPr>
    </a:lvl6pPr>
    <a:lvl7pPr marL="2742742" algn="l" defTabSz="914247" rtl="0" eaLnBrk="1" latinLnBrk="0" hangingPunct="1">
      <a:defRPr sz="1200" kern="1200">
        <a:solidFill>
          <a:schemeClr val="tx1"/>
        </a:solidFill>
        <a:latin typeface="+mn-lt"/>
        <a:ea typeface="+mn-ea"/>
        <a:cs typeface="+mn-cs"/>
      </a:defRPr>
    </a:lvl7pPr>
    <a:lvl8pPr marL="3199865" algn="l" defTabSz="914247" rtl="0" eaLnBrk="1" latinLnBrk="0" hangingPunct="1">
      <a:defRPr sz="1200" kern="1200">
        <a:solidFill>
          <a:schemeClr val="tx1"/>
        </a:solidFill>
        <a:latin typeface="+mn-lt"/>
        <a:ea typeface="+mn-ea"/>
        <a:cs typeface="+mn-cs"/>
      </a:defRPr>
    </a:lvl8pPr>
    <a:lvl9pPr marL="3656988" algn="l" defTabSz="914247"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88E80C72-F6A8-431F-84C0-28BC8F60F0B3}" type="slidenum">
              <a:rPr lang="en-GB" smtClean="0"/>
              <a:pPr/>
              <a:t>0</a:t>
            </a:fld>
            <a:endParaRPr lang="en-GB" dirty="0"/>
          </a:p>
        </p:txBody>
      </p:sp>
    </p:spTree>
    <p:extLst>
      <p:ext uri="{BB962C8B-B14F-4D97-AF65-F5344CB8AC3E}">
        <p14:creationId xmlns:p14="http://schemas.microsoft.com/office/powerpoint/2010/main" val="25720363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1CE14D3-F2D5-4748-9327-96AB482A5126}" type="slidenum">
              <a:rPr lang="en-GB" smtClean="0"/>
              <a:t>6</a:t>
            </a:fld>
            <a:endParaRPr lang="en-GB" dirty="0"/>
          </a:p>
        </p:txBody>
      </p:sp>
    </p:spTree>
    <p:extLst>
      <p:ext uri="{BB962C8B-B14F-4D97-AF65-F5344CB8AC3E}">
        <p14:creationId xmlns:p14="http://schemas.microsoft.com/office/powerpoint/2010/main" val="31014285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E80C72-F6A8-431F-84C0-28BC8F60F0B3}" type="slidenum">
              <a:rPr lang="en-GB" smtClean="0"/>
              <a:pPr/>
              <a:t>10</a:t>
            </a:fld>
            <a:endParaRPr lang="en-GB"/>
          </a:p>
        </p:txBody>
      </p:sp>
    </p:spTree>
    <p:extLst>
      <p:ext uri="{BB962C8B-B14F-4D97-AF65-F5344CB8AC3E}">
        <p14:creationId xmlns:p14="http://schemas.microsoft.com/office/powerpoint/2010/main" val="355448292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chart" Target="../charts/chart1.xml"/><Relationship Id="rId1" Type="http://schemas.openxmlformats.org/officeDocument/2006/relationships/slideMaster" Target="../slideMasters/slideMaster1.xml"/><Relationship Id="rId4" Type="http://schemas.openxmlformats.org/officeDocument/2006/relationships/chart" Target="../charts/chart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page">
    <p:spTree>
      <p:nvGrpSpPr>
        <p:cNvPr id="1" name=""/>
        <p:cNvGrpSpPr/>
        <p:nvPr/>
      </p:nvGrpSpPr>
      <p:grpSpPr>
        <a:xfrm>
          <a:off x="0" y="0"/>
          <a:ext cx="0" cy="0"/>
          <a:chOff x="0" y="0"/>
          <a:chExt cx="0" cy="0"/>
        </a:xfrm>
      </p:grpSpPr>
      <p:pic>
        <p:nvPicPr>
          <p:cNvPr id="20" name="Video 2">
            <a:hlinkClick r:id="" action="ppaction://media"/>
            <a:extLst>
              <a:ext uri="{FF2B5EF4-FFF2-40B4-BE49-F238E27FC236}">
                <a16:creationId xmlns:a16="http://schemas.microsoft.com/office/drawing/2014/main" id="{C7E72106-00D8-4F19-A380-2612881DAF24}"/>
              </a:ext>
            </a:extLst>
          </p:cNvPr>
          <p:cNvPicPr>
            <a:picLocks noChangeAspect="1"/>
          </p:cNvPicPr>
          <p:nvPr userDrawn="1">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a:prstGeom prst="rect">
            <a:avLst/>
          </a:prstGeom>
        </p:spPr>
      </p:pic>
      <p:sp>
        <p:nvSpPr>
          <p:cNvPr id="15" name="Rectangle 6">
            <a:extLst>
              <a:ext uri="{FF2B5EF4-FFF2-40B4-BE49-F238E27FC236}">
                <a16:creationId xmlns:a16="http://schemas.microsoft.com/office/drawing/2014/main" id="{62365FBC-2A36-483C-B271-C35C46E02C23}"/>
              </a:ext>
            </a:extLst>
          </p:cNvPr>
          <p:cNvSpPr>
            <a:spLocks noChangeArrowheads="1"/>
          </p:cNvSpPr>
          <p:nvPr/>
        </p:nvSpPr>
        <p:spPr bwMode="auto">
          <a:xfrm>
            <a:off x="3647663" y="0"/>
            <a:ext cx="8544335" cy="4197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9" name="Title 18">
            <a:extLst>
              <a:ext uri="{FF2B5EF4-FFF2-40B4-BE49-F238E27FC236}">
                <a16:creationId xmlns:a16="http://schemas.microsoft.com/office/drawing/2014/main" id="{62F032FD-5AF6-4578-B7C9-04A8B3D4CF7B}"/>
              </a:ext>
            </a:extLst>
          </p:cNvPr>
          <p:cNvSpPr>
            <a:spLocks noGrp="1"/>
          </p:cNvSpPr>
          <p:nvPr userDrawn="1">
            <p:ph type="title"/>
          </p:nvPr>
        </p:nvSpPr>
        <p:spPr>
          <a:xfrm>
            <a:off x="407988" y="1125538"/>
            <a:ext cx="2686050" cy="326790"/>
          </a:xfrm>
        </p:spPr>
        <p:txBody>
          <a:bodyPr/>
          <a:lstStyle>
            <a:lvl1pPr algn="l">
              <a:lnSpc>
                <a:spcPct val="100000"/>
              </a:lnSpc>
              <a:defRPr sz="2400" b="0">
                <a:solidFill>
                  <a:schemeClr val="tx2"/>
                </a:solidFill>
              </a:defRPr>
            </a:lvl1pPr>
          </a:lstStyle>
          <a:p>
            <a:endParaRPr lang="en-GB"/>
          </a:p>
        </p:txBody>
      </p:sp>
      <p:sp>
        <p:nvSpPr>
          <p:cNvPr id="22" name="Text Placeholder 5">
            <a:extLst>
              <a:ext uri="{FF2B5EF4-FFF2-40B4-BE49-F238E27FC236}">
                <a16:creationId xmlns:a16="http://schemas.microsoft.com/office/drawing/2014/main" id="{536D5526-61F5-4EE0-A4EC-3C30BEEFA848}"/>
              </a:ext>
            </a:extLst>
          </p:cNvPr>
          <p:cNvSpPr>
            <a:spLocks noGrp="1"/>
          </p:cNvSpPr>
          <p:nvPr userDrawn="1">
            <p:ph type="body" sz="quarter" idx="13"/>
          </p:nvPr>
        </p:nvSpPr>
        <p:spPr>
          <a:xfrm>
            <a:off x="412750" y="1568450"/>
            <a:ext cx="3561365" cy="705611"/>
          </a:xfrm>
        </p:spPr>
        <p:txBody>
          <a:bodyPr vert="horz" lIns="0" tIns="0" rIns="0" bIns="0" rtlCol="0" anchor="t" anchorCtr="0">
            <a:noAutofit/>
          </a:bodyPr>
          <a:lstStyle>
            <a:lvl1pPr algn="l">
              <a:defRPr lang="en-US" sz="2800" b="1" cap="none" spc="100" baseline="0" dirty="0">
                <a:solidFill>
                  <a:schemeClr val="tx2"/>
                </a:solidFill>
                <a:latin typeface="+mj-lt"/>
              </a:defRPr>
            </a:lvl1pPr>
            <a:lvl2pPr>
              <a:defRPr lang="en-US" dirty="0"/>
            </a:lvl2pPr>
            <a:lvl3pPr>
              <a:defRPr lang="en-US" dirty="0"/>
            </a:lvl3pPr>
            <a:lvl4pPr>
              <a:defRPr lang="en-US" dirty="0"/>
            </a:lvl4pPr>
            <a:lvl5pPr>
              <a:defRPr lang="en-GB" dirty="0"/>
            </a:lvl5pPr>
          </a:lstStyle>
          <a:p>
            <a:pPr lvl="0" algn="ctr">
              <a:spcBef>
                <a:spcPct val="0"/>
              </a:spcBef>
            </a:pPr>
            <a:endParaRPr lang="en-GB"/>
          </a:p>
        </p:txBody>
      </p:sp>
    </p:spTree>
    <p:extLst>
      <p:ext uri="{BB962C8B-B14F-4D97-AF65-F5344CB8AC3E}">
        <p14:creationId xmlns:p14="http://schemas.microsoft.com/office/powerpoint/2010/main" val="20490632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20117" fill="hold"/>
                                        <p:tgtEl>
                                          <p:spTgt spid="20"/>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20"/>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withEffect">
                                  <p:stCondLst>
                                    <p:cond delay="0"/>
                                  </p:stCondLst>
                                  <p:childTnLst>
                                    <p:cmd type="call" cmd="togglePause">
                                      <p:cBhvr>
                                        <p:cTn id="11" dur="1" fill="hold"/>
                                        <p:tgtEl>
                                          <p:spTgt spid="20"/>
                                        </p:tgtEl>
                                      </p:cBhvr>
                                    </p:cmd>
                                  </p:childTnLst>
                                </p:cTn>
                              </p:par>
                            </p:childTnLst>
                          </p:cTn>
                        </p:par>
                      </p:childTnLst>
                    </p:cTn>
                  </p:par>
                </p:childTnLst>
              </p:cTn>
              <p:nextCondLst>
                <p:cond evt="onClick" delay="0">
                  <p:tgtEl>
                    <p:spTgt spid="20"/>
                  </p:tgtEl>
                </p:cond>
              </p:nextCondLst>
            </p:seq>
            <p:video>
              <p:cMediaNode vol="80000">
                <p:cTn id="12" fill="hold" display="0">
                  <p:stCondLst>
                    <p:cond delay="indefinite"/>
                  </p:stCondLst>
                </p:cTn>
                <p:tgtEl>
                  <p:spTgt spid="20"/>
                </p:tgtEl>
              </p:cMediaNode>
            </p:video>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Cover page">
    <p:spTree>
      <p:nvGrpSpPr>
        <p:cNvPr id="1" name=""/>
        <p:cNvGrpSpPr/>
        <p:nvPr/>
      </p:nvGrpSpPr>
      <p:grpSpPr>
        <a:xfrm>
          <a:off x="0" y="0"/>
          <a:ext cx="0" cy="0"/>
          <a:chOff x="0" y="0"/>
          <a:chExt cx="0" cy="0"/>
        </a:xfrm>
      </p:grpSpPr>
      <p:pic>
        <p:nvPicPr>
          <p:cNvPr id="3" name="Picture 2" descr="A power line tower&#10;&#10;Description automatically generated with low confidence">
            <a:extLst>
              <a:ext uri="{FF2B5EF4-FFF2-40B4-BE49-F238E27FC236}">
                <a16:creationId xmlns:a16="http://schemas.microsoft.com/office/drawing/2014/main" id="{DBD60579-EE58-43EC-9B8B-20FC02DC401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15476"/>
          <a:stretch/>
        </p:blipFill>
        <p:spPr>
          <a:xfrm>
            <a:off x="-1" y="-12115"/>
            <a:ext cx="12192001" cy="6870116"/>
          </a:xfrm>
          <a:prstGeom prst="rect">
            <a:avLst/>
          </a:prstGeom>
        </p:spPr>
      </p:pic>
      <p:sp>
        <p:nvSpPr>
          <p:cNvPr id="30" name="Rectangle 29">
            <a:extLst>
              <a:ext uri="{FF2B5EF4-FFF2-40B4-BE49-F238E27FC236}">
                <a16:creationId xmlns:a16="http://schemas.microsoft.com/office/drawing/2014/main" id="{E13B556D-B312-4416-9A39-7C2B0718127C}"/>
              </a:ext>
            </a:extLst>
          </p:cNvPr>
          <p:cNvSpPr/>
          <p:nvPr userDrawn="1"/>
        </p:nvSpPr>
        <p:spPr>
          <a:xfrm>
            <a:off x="0" y="0"/>
            <a:ext cx="9109276" cy="6858000"/>
          </a:xfrm>
          <a:prstGeom prst="rect">
            <a:avLst/>
          </a:prstGeom>
          <a:gradFill flip="none" rotWithShape="1">
            <a:gsLst>
              <a:gs pos="0">
                <a:schemeClr val="tx1">
                  <a:alpha val="55000"/>
                </a:schemeClr>
              </a:gs>
              <a:gs pos="100000">
                <a:schemeClr val="tx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54610" tIns="54610" rIns="54610" bIns="54610" rtlCol="0" anchor="ctr">
            <a:noAutofit/>
          </a:bodyPr>
          <a:lstStyle/>
          <a:p>
            <a:pPr algn="ctr"/>
            <a:endParaRPr lang="en-US" sz="1500" dirty="0">
              <a:solidFill>
                <a:srgbClr val="FF0000"/>
              </a:solidFill>
            </a:endParaRPr>
          </a:p>
        </p:txBody>
      </p:sp>
      <p:sp>
        <p:nvSpPr>
          <p:cNvPr id="15" name="Rectangle 6">
            <a:extLst>
              <a:ext uri="{FF2B5EF4-FFF2-40B4-BE49-F238E27FC236}">
                <a16:creationId xmlns:a16="http://schemas.microsoft.com/office/drawing/2014/main" id="{62365FBC-2A36-483C-B271-C35C46E02C23}"/>
              </a:ext>
            </a:extLst>
          </p:cNvPr>
          <p:cNvSpPr>
            <a:spLocks noChangeArrowheads="1"/>
          </p:cNvSpPr>
          <p:nvPr/>
        </p:nvSpPr>
        <p:spPr bwMode="auto">
          <a:xfrm>
            <a:off x="3647663" y="0"/>
            <a:ext cx="8544335" cy="4197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9" name="Title 18">
            <a:extLst>
              <a:ext uri="{FF2B5EF4-FFF2-40B4-BE49-F238E27FC236}">
                <a16:creationId xmlns:a16="http://schemas.microsoft.com/office/drawing/2014/main" id="{62F032FD-5AF6-4578-B7C9-04A8B3D4CF7B}"/>
              </a:ext>
            </a:extLst>
          </p:cNvPr>
          <p:cNvSpPr>
            <a:spLocks noGrp="1"/>
          </p:cNvSpPr>
          <p:nvPr>
            <p:ph type="title" hasCustomPrompt="1"/>
          </p:nvPr>
        </p:nvSpPr>
        <p:spPr>
          <a:xfrm>
            <a:off x="410532" y="285750"/>
            <a:ext cx="2034000" cy="517290"/>
          </a:xfrm>
        </p:spPr>
        <p:txBody>
          <a:bodyPr vert="horz" lIns="0" tIns="0" rIns="0" bIns="0" rtlCol="0" anchor="t" anchorCtr="0">
            <a:noAutofit/>
          </a:bodyPr>
          <a:lstStyle>
            <a:lvl1pPr>
              <a:defRPr lang="en-GB" dirty="0">
                <a:solidFill>
                  <a:schemeClr val="bg1"/>
                </a:solidFill>
              </a:defRPr>
            </a:lvl1pPr>
          </a:lstStyle>
          <a:p>
            <a:pPr marL="0" lvl="0"/>
            <a:r>
              <a:rPr lang="en-US"/>
              <a:t>Contents</a:t>
            </a:r>
            <a:endParaRPr lang="en-GB"/>
          </a:p>
        </p:txBody>
      </p:sp>
      <p:sp>
        <p:nvSpPr>
          <p:cNvPr id="44" name="Rectangle: Rounded Corners 43">
            <a:extLst>
              <a:ext uri="{FF2B5EF4-FFF2-40B4-BE49-F238E27FC236}">
                <a16:creationId xmlns:a16="http://schemas.microsoft.com/office/drawing/2014/main" id="{C0682C31-53A9-4AD9-A0AF-D12B4DE8299E}"/>
              </a:ext>
            </a:extLst>
          </p:cNvPr>
          <p:cNvSpPr/>
          <p:nvPr userDrawn="1"/>
        </p:nvSpPr>
        <p:spPr>
          <a:xfrm rot="5400000">
            <a:off x="11262913" y="283781"/>
            <a:ext cx="407987" cy="1450177"/>
          </a:xfrm>
          <a:prstGeom prst="roundRect">
            <a:avLst>
              <a:gd name="adj" fmla="val 0"/>
            </a:avLst>
          </a:prstGeom>
          <a:solidFill>
            <a:srgbClr val="E8308A"/>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sp>
        <p:nvSpPr>
          <p:cNvPr id="45" name="TextBox 44">
            <a:extLst>
              <a:ext uri="{FF2B5EF4-FFF2-40B4-BE49-F238E27FC236}">
                <a16:creationId xmlns:a16="http://schemas.microsoft.com/office/drawing/2014/main" id="{5C45D25D-2621-4523-8E56-FCA0EA670956}"/>
              </a:ext>
            </a:extLst>
          </p:cNvPr>
          <p:cNvSpPr txBox="1">
            <a:spLocks/>
          </p:cNvSpPr>
          <p:nvPr userDrawn="1"/>
        </p:nvSpPr>
        <p:spPr>
          <a:xfrm>
            <a:off x="11955471" y="920006"/>
            <a:ext cx="70532" cy="153888"/>
          </a:xfrm>
          <a:prstGeom prst="rect">
            <a:avLst/>
          </a:prstGeom>
          <a:ln>
            <a:noFill/>
          </a:ln>
        </p:spPr>
        <p:txBody>
          <a:bodyPr vert="horz" wrap="none" lIns="0" tIns="0" rIns="0" bIns="0" rtlCol="0" anchor="ctr">
            <a:spAutoFit/>
          </a:bodyPr>
          <a:lstStyle>
            <a:defPPr>
              <a:defRPr lang="en-US"/>
            </a:defPPr>
            <a:lvl1pPr algn="ctr" defTabSz="890789">
              <a:spcAft>
                <a:spcPts val="501"/>
              </a:spcAft>
              <a:defRPr lang="en-GB" sz="1000" smtClean="0">
                <a:solidFill>
                  <a:schemeClr val="bg1">
                    <a:lumMod val="50000"/>
                  </a:schemeClr>
                </a:solidFill>
              </a:defRPr>
            </a:lvl1pPr>
          </a:lstStyle>
          <a:p>
            <a:pPr lvl="0"/>
            <a:fld id="{754B847E-4D94-4441-83C3-2A2C7FBA2A22}" type="slidenum">
              <a:rPr lang="en-GB" b="0" smtClean="0">
                <a:solidFill>
                  <a:schemeClr val="bg1"/>
                </a:solidFill>
              </a:rPr>
              <a:t>‹#›</a:t>
            </a:fld>
            <a:endParaRPr lang="en-GB" b="0" dirty="0">
              <a:solidFill>
                <a:schemeClr val="bg1"/>
              </a:solidFill>
            </a:endParaRPr>
          </a:p>
        </p:txBody>
      </p:sp>
      <p:grpSp>
        <p:nvGrpSpPr>
          <p:cNvPr id="46" name="Group 45">
            <a:extLst>
              <a:ext uri="{FF2B5EF4-FFF2-40B4-BE49-F238E27FC236}">
                <a16:creationId xmlns:a16="http://schemas.microsoft.com/office/drawing/2014/main" id="{C94409D1-05B2-46AC-B041-D43817B94BE2}"/>
              </a:ext>
            </a:extLst>
          </p:cNvPr>
          <p:cNvGrpSpPr/>
          <p:nvPr userDrawn="1"/>
        </p:nvGrpSpPr>
        <p:grpSpPr>
          <a:xfrm>
            <a:off x="10859073" y="900113"/>
            <a:ext cx="808453" cy="228600"/>
            <a:chOff x="10859073" y="900113"/>
            <a:chExt cx="808453" cy="228600"/>
          </a:xfrm>
        </p:grpSpPr>
        <p:sp>
          <p:nvSpPr>
            <p:cNvPr id="47" name="Freeform 5">
              <a:extLst>
                <a:ext uri="{FF2B5EF4-FFF2-40B4-BE49-F238E27FC236}">
                  <a16:creationId xmlns:a16="http://schemas.microsoft.com/office/drawing/2014/main" id="{0C768E31-BF35-4D5D-B397-0FD02D601107}"/>
                </a:ext>
              </a:extLst>
            </p:cNvPr>
            <p:cNvSpPr>
              <a:spLocks/>
            </p:cNvSpPr>
            <p:nvPr/>
          </p:nvSpPr>
          <p:spPr bwMode="auto">
            <a:xfrm>
              <a:off x="11508693" y="923985"/>
              <a:ext cx="102095" cy="169769"/>
            </a:xfrm>
            <a:custGeom>
              <a:avLst/>
              <a:gdLst>
                <a:gd name="T0" fmla="*/ 0 w 1053"/>
                <a:gd name="T1" fmla="*/ 1751 h 1751"/>
                <a:gd name="T2" fmla="*/ 1053 w 1053"/>
                <a:gd name="T3" fmla="*/ 875 h 1751"/>
                <a:gd name="T4" fmla="*/ 0 w 1053"/>
                <a:gd name="T5" fmla="*/ 0 h 1751"/>
              </a:gdLst>
              <a:ahLst/>
              <a:cxnLst>
                <a:cxn ang="0">
                  <a:pos x="T0" y="T1"/>
                </a:cxn>
                <a:cxn ang="0">
                  <a:pos x="T2" y="T3"/>
                </a:cxn>
                <a:cxn ang="0">
                  <a:pos x="T4" y="T5"/>
                </a:cxn>
              </a:cxnLst>
              <a:rect l="0" t="0" r="r" b="b"/>
              <a:pathLst>
                <a:path w="1053" h="1751">
                  <a:moveTo>
                    <a:pt x="0" y="1751"/>
                  </a:moveTo>
                  <a:lnTo>
                    <a:pt x="1053" y="875"/>
                  </a:lnTo>
                  <a:lnTo>
                    <a:pt x="0" y="0"/>
                  </a:lnTo>
                </a:path>
              </a:pathLst>
            </a:custGeom>
            <a:noFill/>
            <a:ln w="1270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8" name="Freeform 5">
              <a:extLst>
                <a:ext uri="{FF2B5EF4-FFF2-40B4-BE49-F238E27FC236}">
                  <a16:creationId xmlns:a16="http://schemas.microsoft.com/office/drawing/2014/main" id="{7D311798-FA1C-4245-8286-55CA8ED2C1D5}"/>
                </a:ext>
              </a:extLst>
            </p:cNvPr>
            <p:cNvSpPr>
              <a:spLocks/>
            </p:cNvSpPr>
            <p:nvPr/>
          </p:nvSpPr>
          <p:spPr bwMode="auto">
            <a:xfrm rot="10800000">
              <a:off x="10904106" y="923985"/>
              <a:ext cx="102095" cy="169769"/>
            </a:xfrm>
            <a:custGeom>
              <a:avLst/>
              <a:gdLst>
                <a:gd name="T0" fmla="*/ 0 w 1053"/>
                <a:gd name="T1" fmla="*/ 1751 h 1751"/>
                <a:gd name="T2" fmla="*/ 1053 w 1053"/>
                <a:gd name="T3" fmla="*/ 875 h 1751"/>
                <a:gd name="T4" fmla="*/ 0 w 1053"/>
                <a:gd name="T5" fmla="*/ 0 h 1751"/>
              </a:gdLst>
              <a:ahLst/>
              <a:cxnLst>
                <a:cxn ang="0">
                  <a:pos x="T0" y="T1"/>
                </a:cxn>
                <a:cxn ang="0">
                  <a:pos x="T2" y="T3"/>
                </a:cxn>
                <a:cxn ang="0">
                  <a:pos x="T4" y="T5"/>
                </a:cxn>
              </a:cxnLst>
              <a:rect l="0" t="0" r="r" b="b"/>
              <a:pathLst>
                <a:path w="1053" h="1751">
                  <a:moveTo>
                    <a:pt x="0" y="1751"/>
                  </a:moveTo>
                  <a:lnTo>
                    <a:pt x="1053" y="875"/>
                  </a:lnTo>
                  <a:lnTo>
                    <a:pt x="0" y="0"/>
                  </a:lnTo>
                </a:path>
              </a:pathLst>
            </a:custGeom>
            <a:noFill/>
            <a:ln w="1270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9" name="Freeform 9">
              <a:extLst>
                <a:ext uri="{FF2B5EF4-FFF2-40B4-BE49-F238E27FC236}">
                  <a16:creationId xmlns:a16="http://schemas.microsoft.com/office/drawing/2014/main" id="{FEC48337-EC0D-4377-AC5F-56D7C9DD5F58}"/>
                </a:ext>
              </a:extLst>
            </p:cNvPr>
            <p:cNvSpPr>
              <a:spLocks/>
            </p:cNvSpPr>
            <p:nvPr/>
          </p:nvSpPr>
          <p:spPr bwMode="auto">
            <a:xfrm>
              <a:off x="11181135" y="930322"/>
              <a:ext cx="152623" cy="157095"/>
            </a:xfrm>
            <a:custGeom>
              <a:avLst/>
              <a:gdLst>
                <a:gd name="T0" fmla="*/ 0 w 2218"/>
                <a:gd name="T1" fmla="*/ 1021 h 2283"/>
                <a:gd name="T2" fmla="*/ 1105 w 2218"/>
                <a:gd name="T3" fmla="*/ 0 h 2283"/>
                <a:gd name="T4" fmla="*/ 2218 w 2218"/>
                <a:gd name="T5" fmla="*/ 1021 h 2283"/>
                <a:gd name="T6" fmla="*/ 2218 w 2218"/>
                <a:gd name="T7" fmla="*/ 2283 h 2283"/>
                <a:gd name="T8" fmla="*/ 1474 w 2218"/>
                <a:gd name="T9" fmla="*/ 2283 h 2283"/>
                <a:gd name="T10" fmla="*/ 1474 w 2218"/>
                <a:gd name="T11" fmla="*/ 1520 h 2283"/>
                <a:gd name="T12" fmla="*/ 737 w 2218"/>
                <a:gd name="T13" fmla="*/ 1520 h 2283"/>
                <a:gd name="T14" fmla="*/ 737 w 2218"/>
                <a:gd name="T15" fmla="*/ 2283 h 2283"/>
                <a:gd name="T16" fmla="*/ 0 w 2218"/>
                <a:gd name="T17" fmla="*/ 2283 h 2283"/>
                <a:gd name="T18" fmla="*/ 0 w 2218"/>
                <a:gd name="T19" fmla="*/ 1021 h 2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18" h="2283">
                  <a:moveTo>
                    <a:pt x="0" y="1021"/>
                  </a:moveTo>
                  <a:lnTo>
                    <a:pt x="1105" y="0"/>
                  </a:lnTo>
                  <a:lnTo>
                    <a:pt x="2218" y="1021"/>
                  </a:lnTo>
                  <a:lnTo>
                    <a:pt x="2218" y="2283"/>
                  </a:lnTo>
                  <a:lnTo>
                    <a:pt x="1474" y="2283"/>
                  </a:lnTo>
                  <a:lnTo>
                    <a:pt x="1474" y="1520"/>
                  </a:lnTo>
                  <a:lnTo>
                    <a:pt x="737" y="1520"/>
                  </a:lnTo>
                  <a:lnTo>
                    <a:pt x="737" y="2283"/>
                  </a:lnTo>
                  <a:lnTo>
                    <a:pt x="0" y="2283"/>
                  </a:lnTo>
                  <a:lnTo>
                    <a:pt x="0" y="1021"/>
                  </a:lnTo>
                  <a:close/>
                </a:path>
              </a:pathLst>
            </a:custGeom>
            <a:noFill/>
            <a:ln w="1270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0" name="Oval 49">
              <a:hlinkClick r:id="" action="ppaction://hlinkshowjump?jump=nextslide"/>
              <a:extLst>
                <a:ext uri="{FF2B5EF4-FFF2-40B4-BE49-F238E27FC236}">
                  <a16:creationId xmlns:a16="http://schemas.microsoft.com/office/drawing/2014/main" id="{A9CF528F-7700-4553-9CEB-96C6CF899C81}"/>
                </a:ext>
              </a:extLst>
            </p:cNvPr>
            <p:cNvSpPr/>
            <p:nvPr/>
          </p:nvSpPr>
          <p:spPr>
            <a:xfrm>
              <a:off x="11438926" y="900113"/>
              <a:ext cx="228600" cy="228600"/>
            </a:xfrm>
            <a:prstGeom prst="ellipse">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sp>
          <p:nvSpPr>
            <p:cNvPr id="51" name="Oval 50">
              <a:hlinkClick r:id="rId3" action="ppaction://hlinksldjump"/>
              <a:extLst>
                <a:ext uri="{FF2B5EF4-FFF2-40B4-BE49-F238E27FC236}">
                  <a16:creationId xmlns:a16="http://schemas.microsoft.com/office/drawing/2014/main" id="{D1BCC9A7-18AE-4D72-8E23-F32B4A4AC406}"/>
                </a:ext>
              </a:extLst>
            </p:cNvPr>
            <p:cNvSpPr/>
            <p:nvPr/>
          </p:nvSpPr>
          <p:spPr>
            <a:xfrm>
              <a:off x="11138727" y="900113"/>
              <a:ext cx="228600" cy="228600"/>
            </a:xfrm>
            <a:prstGeom prst="ellipse">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sp>
          <p:nvSpPr>
            <p:cNvPr id="52" name="Oval 51">
              <a:hlinkClick r:id="" action="ppaction://hlinkshowjump?jump=previousslide"/>
              <a:extLst>
                <a:ext uri="{FF2B5EF4-FFF2-40B4-BE49-F238E27FC236}">
                  <a16:creationId xmlns:a16="http://schemas.microsoft.com/office/drawing/2014/main" id="{01F1BD9F-E10A-45BF-9077-9461469000E8}"/>
                </a:ext>
              </a:extLst>
            </p:cNvPr>
            <p:cNvSpPr/>
            <p:nvPr/>
          </p:nvSpPr>
          <p:spPr>
            <a:xfrm>
              <a:off x="10859073" y="900113"/>
              <a:ext cx="228600" cy="228600"/>
            </a:xfrm>
            <a:prstGeom prst="ellipse">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grpSp>
    </p:spTree>
    <p:extLst>
      <p:ext uri="{BB962C8B-B14F-4D97-AF65-F5344CB8AC3E}">
        <p14:creationId xmlns:p14="http://schemas.microsoft.com/office/powerpoint/2010/main" val="468861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decel="100000" fill="hold" nodeType="withEffect">
                                  <p:stCondLst>
                                    <p:cond delay="0"/>
                                  </p:stCondLst>
                                  <p:childTnLst>
                                    <p:animScale>
                                      <p:cBhvr>
                                        <p:cTn id="6" dur="6000" fill="hold"/>
                                        <p:tgtEl>
                                          <p:spTgt spid="3"/>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Section divider">
    <p:spTree>
      <p:nvGrpSpPr>
        <p:cNvPr id="1" name=""/>
        <p:cNvGrpSpPr/>
        <p:nvPr/>
      </p:nvGrpSpPr>
      <p:grpSpPr>
        <a:xfrm>
          <a:off x="0" y="0"/>
          <a:ext cx="0" cy="0"/>
          <a:chOff x="0" y="0"/>
          <a:chExt cx="0" cy="0"/>
        </a:xfrm>
      </p:grpSpPr>
      <p:pic>
        <p:nvPicPr>
          <p:cNvPr id="13" name="Picture 12" descr="A group of wind turbines&#10;&#10;Description automatically generated with low confidence">
            <a:extLst>
              <a:ext uri="{FF2B5EF4-FFF2-40B4-BE49-F238E27FC236}">
                <a16:creationId xmlns:a16="http://schemas.microsoft.com/office/drawing/2014/main" id="{C8437983-AA73-4E1F-8033-E07FCC660C6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704" t="26849" r="44421" b="26849"/>
          <a:stretch/>
        </p:blipFill>
        <p:spPr>
          <a:xfrm>
            <a:off x="0" y="0"/>
            <a:ext cx="12192000" cy="6858000"/>
          </a:xfrm>
          <a:prstGeom prst="rect">
            <a:avLst/>
          </a:prstGeom>
        </p:spPr>
      </p:pic>
      <p:sp>
        <p:nvSpPr>
          <p:cNvPr id="39" name="Rectangle 38">
            <a:extLst>
              <a:ext uri="{FF2B5EF4-FFF2-40B4-BE49-F238E27FC236}">
                <a16:creationId xmlns:a16="http://schemas.microsoft.com/office/drawing/2014/main" id="{ABD33895-A6DE-49B0-88C6-508D46FE14B4}"/>
              </a:ext>
            </a:extLst>
          </p:cNvPr>
          <p:cNvSpPr/>
          <p:nvPr userDrawn="1"/>
        </p:nvSpPr>
        <p:spPr>
          <a:xfrm flipH="1">
            <a:off x="0" y="0"/>
            <a:ext cx="12192000" cy="6858000"/>
          </a:xfrm>
          <a:prstGeom prst="rect">
            <a:avLst/>
          </a:prstGeom>
          <a:gradFill flip="none" rotWithShape="1">
            <a:gsLst>
              <a:gs pos="0">
                <a:schemeClr val="tx2">
                  <a:alpha val="0"/>
                </a:schemeClr>
              </a:gs>
              <a:gs pos="100000">
                <a:schemeClr val="tx2"/>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sp>
        <p:nvSpPr>
          <p:cNvPr id="15" name="Rectangle 6">
            <a:extLst>
              <a:ext uri="{FF2B5EF4-FFF2-40B4-BE49-F238E27FC236}">
                <a16:creationId xmlns:a16="http://schemas.microsoft.com/office/drawing/2014/main" id="{62365FBC-2A36-483C-B271-C35C46E02C23}"/>
              </a:ext>
            </a:extLst>
          </p:cNvPr>
          <p:cNvSpPr>
            <a:spLocks noChangeArrowheads="1"/>
          </p:cNvSpPr>
          <p:nvPr/>
        </p:nvSpPr>
        <p:spPr bwMode="auto">
          <a:xfrm>
            <a:off x="3647663" y="0"/>
            <a:ext cx="8544335" cy="4197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9" name="Title 18">
            <a:extLst>
              <a:ext uri="{FF2B5EF4-FFF2-40B4-BE49-F238E27FC236}">
                <a16:creationId xmlns:a16="http://schemas.microsoft.com/office/drawing/2014/main" id="{62F032FD-5AF6-4578-B7C9-04A8B3D4CF7B}"/>
              </a:ext>
            </a:extLst>
          </p:cNvPr>
          <p:cNvSpPr>
            <a:spLocks noGrp="1"/>
          </p:cNvSpPr>
          <p:nvPr>
            <p:ph type="title" hasCustomPrompt="1"/>
          </p:nvPr>
        </p:nvSpPr>
        <p:spPr>
          <a:xfrm>
            <a:off x="4560819" y="1500941"/>
            <a:ext cx="1020762" cy="792000"/>
          </a:xfrm>
        </p:spPr>
        <p:txBody>
          <a:bodyPr/>
          <a:lstStyle>
            <a:lvl1pPr algn="l">
              <a:lnSpc>
                <a:spcPct val="90000"/>
              </a:lnSpc>
              <a:defRPr sz="6600" b="0">
                <a:solidFill>
                  <a:srgbClr val="FF4040"/>
                </a:solidFill>
              </a:defRPr>
            </a:lvl1pPr>
          </a:lstStyle>
          <a:p>
            <a:r>
              <a:rPr lang="en-US"/>
              <a:t>##</a:t>
            </a:r>
            <a:endParaRPr lang="en-GB"/>
          </a:p>
        </p:txBody>
      </p:sp>
      <p:sp>
        <p:nvSpPr>
          <p:cNvPr id="22" name="Text Placeholder 5">
            <a:extLst>
              <a:ext uri="{FF2B5EF4-FFF2-40B4-BE49-F238E27FC236}">
                <a16:creationId xmlns:a16="http://schemas.microsoft.com/office/drawing/2014/main" id="{536D5526-61F5-4EE0-A4EC-3C30BEEFA848}"/>
              </a:ext>
            </a:extLst>
          </p:cNvPr>
          <p:cNvSpPr>
            <a:spLocks noGrp="1"/>
          </p:cNvSpPr>
          <p:nvPr>
            <p:ph type="body" sz="quarter" idx="13"/>
          </p:nvPr>
        </p:nvSpPr>
        <p:spPr>
          <a:xfrm>
            <a:off x="4560818" y="2613702"/>
            <a:ext cx="4212000" cy="380938"/>
          </a:xfrm>
        </p:spPr>
        <p:txBody>
          <a:bodyPr vert="horz" lIns="0" tIns="0" rIns="0" bIns="0" rtlCol="0" anchor="t" anchorCtr="0">
            <a:spAutoFit/>
          </a:bodyPr>
          <a:lstStyle>
            <a:lvl1pPr>
              <a:defRPr lang="en-GB" sz="2400" b="0" cap="all" spc="100" baseline="0" dirty="0">
                <a:solidFill>
                  <a:schemeClr val="bg1"/>
                </a:solidFill>
                <a:latin typeface="+mj-lt"/>
              </a:defRPr>
            </a:lvl1pPr>
          </a:lstStyle>
          <a:p>
            <a:pPr lvl="0">
              <a:lnSpc>
                <a:spcPct val="110000"/>
              </a:lnSpc>
            </a:pPr>
            <a:endParaRPr lang="en-GB"/>
          </a:p>
        </p:txBody>
      </p:sp>
      <p:sp>
        <p:nvSpPr>
          <p:cNvPr id="48" name="Rectangle: Rounded Corners 47">
            <a:extLst>
              <a:ext uri="{FF2B5EF4-FFF2-40B4-BE49-F238E27FC236}">
                <a16:creationId xmlns:a16="http://schemas.microsoft.com/office/drawing/2014/main" id="{5A58A564-A9CA-49CA-BF8B-C80DFC3AAD41}"/>
              </a:ext>
            </a:extLst>
          </p:cNvPr>
          <p:cNvSpPr/>
          <p:nvPr userDrawn="1"/>
        </p:nvSpPr>
        <p:spPr>
          <a:xfrm rot="5400000">
            <a:off x="11262913" y="283781"/>
            <a:ext cx="407987" cy="1450177"/>
          </a:xfrm>
          <a:prstGeom prst="roundRect">
            <a:avLst>
              <a:gd name="adj" fmla="val 0"/>
            </a:avLst>
          </a:prstGeom>
          <a:solidFill>
            <a:srgbClr val="E8308A"/>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sp>
        <p:nvSpPr>
          <p:cNvPr id="49" name="TextBox 48">
            <a:extLst>
              <a:ext uri="{FF2B5EF4-FFF2-40B4-BE49-F238E27FC236}">
                <a16:creationId xmlns:a16="http://schemas.microsoft.com/office/drawing/2014/main" id="{9FBA0990-9B93-4757-A115-288D53166E2F}"/>
              </a:ext>
            </a:extLst>
          </p:cNvPr>
          <p:cNvSpPr txBox="1">
            <a:spLocks/>
          </p:cNvSpPr>
          <p:nvPr userDrawn="1"/>
        </p:nvSpPr>
        <p:spPr>
          <a:xfrm>
            <a:off x="11955471" y="920006"/>
            <a:ext cx="70532" cy="153888"/>
          </a:xfrm>
          <a:prstGeom prst="rect">
            <a:avLst/>
          </a:prstGeom>
          <a:ln>
            <a:noFill/>
          </a:ln>
        </p:spPr>
        <p:txBody>
          <a:bodyPr vert="horz" wrap="none" lIns="0" tIns="0" rIns="0" bIns="0" rtlCol="0" anchor="ctr">
            <a:spAutoFit/>
          </a:bodyPr>
          <a:lstStyle>
            <a:defPPr>
              <a:defRPr lang="en-US"/>
            </a:defPPr>
            <a:lvl1pPr algn="ctr" defTabSz="890789">
              <a:spcAft>
                <a:spcPts val="501"/>
              </a:spcAft>
              <a:defRPr lang="en-GB" sz="1000" smtClean="0">
                <a:solidFill>
                  <a:schemeClr val="bg1">
                    <a:lumMod val="50000"/>
                  </a:schemeClr>
                </a:solidFill>
              </a:defRPr>
            </a:lvl1pPr>
          </a:lstStyle>
          <a:p>
            <a:pPr lvl="0"/>
            <a:fld id="{754B847E-4D94-4441-83C3-2A2C7FBA2A22}" type="slidenum">
              <a:rPr lang="en-GB" b="0" smtClean="0">
                <a:solidFill>
                  <a:schemeClr val="bg1"/>
                </a:solidFill>
              </a:rPr>
              <a:t>‹#›</a:t>
            </a:fld>
            <a:endParaRPr lang="en-GB" b="0" dirty="0">
              <a:solidFill>
                <a:schemeClr val="bg1"/>
              </a:solidFill>
            </a:endParaRPr>
          </a:p>
        </p:txBody>
      </p:sp>
      <p:grpSp>
        <p:nvGrpSpPr>
          <p:cNvPr id="50" name="Group 49">
            <a:extLst>
              <a:ext uri="{FF2B5EF4-FFF2-40B4-BE49-F238E27FC236}">
                <a16:creationId xmlns:a16="http://schemas.microsoft.com/office/drawing/2014/main" id="{DA24AB74-A26C-4A3D-89AB-15DEF6056BCA}"/>
              </a:ext>
            </a:extLst>
          </p:cNvPr>
          <p:cNvGrpSpPr/>
          <p:nvPr userDrawn="1"/>
        </p:nvGrpSpPr>
        <p:grpSpPr>
          <a:xfrm>
            <a:off x="10859073" y="900113"/>
            <a:ext cx="808453" cy="228600"/>
            <a:chOff x="10859073" y="900113"/>
            <a:chExt cx="808453" cy="228600"/>
          </a:xfrm>
        </p:grpSpPr>
        <p:sp>
          <p:nvSpPr>
            <p:cNvPr id="51" name="Freeform 5">
              <a:extLst>
                <a:ext uri="{FF2B5EF4-FFF2-40B4-BE49-F238E27FC236}">
                  <a16:creationId xmlns:a16="http://schemas.microsoft.com/office/drawing/2014/main" id="{C077D8CA-B165-49A0-818C-552E8B6EA537}"/>
                </a:ext>
              </a:extLst>
            </p:cNvPr>
            <p:cNvSpPr>
              <a:spLocks/>
            </p:cNvSpPr>
            <p:nvPr/>
          </p:nvSpPr>
          <p:spPr bwMode="auto">
            <a:xfrm>
              <a:off x="11508693" y="923985"/>
              <a:ext cx="102095" cy="169769"/>
            </a:xfrm>
            <a:custGeom>
              <a:avLst/>
              <a:gdLst>
                <a:gd name="T0" fmla="*/ 0 w 1053"/>
                <a:gd name="T1" fmla="*/ 1751 h 1751"/>
                <a:gd name="T2" fmla="*/ 1053 w 1053"/>
                <a:gd name="T3" fmla="*/ 875 h 1751"/>
                <a:gd name="T4" fmla="*/ 0 w 1053"/>
                <a:gd name="T5" fmla="*/ 0 h 1751"/>
              </a:gdLst>
              <a:ahLst/>
              <a:cxnLst>
                <a:cxn ang="0">
                  <a:pos x="T0" y="T1"/>
                </a:cxn>
                <a:cxn ang="0">
                  <a:pos x="T2" y="T3"/>
                </a:cxn>
                <a:cxn ang="0">
                  <a:pos x="T4" y="T5"/>
                </a:cxn>
              </a:cxnLst>
              <a:rect l="0" t="0" r="r" b="b"/>
              <a:pathLst>
                <a:path w="1053" h="1751">
                  <a:moveTo>
                    <a:pt x="0" y="1751"/>
                  </a:moveTo>
                  <a:lnTo>
                    <a:pt x="1053" y="875"/>
                  </a:lnTo>
                  <a:lnTo>
                    <a:pt x="0" y="0"/>
                  </a:lnTo>
                </a:path>
              </a:pathLst>
            </a:custGeom>
            <a:noFill/>
            <a:ln w="1270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2" name="Freeform 5">
              <a:extLst>
                <a:ext uri="{FF2B5EF4-FFF2-40B4-BE49-F238E27FC236}">
                  <a16:creationId xmlns:a16="http://schemas.microsoft.com/office/drawing/2014/main" id="{372C0378-141E-4AA4-A93A-A4C68E9AFD2E}"/>
                </a:ext>
              </a:extLst>
            </p:cNvPr>
            <p:cNvSpPr>
              <a:spLocks/>
            </p:cNvSpPr>
            <p:nvPr/>
          </p:nvSpPr>
          <p:spPr bwMode="auto">
            <a:xfrm rot="10800000">
              <a:off x="10904106" y="923985"/>
              <a:ext cx="102095" cy="169769"/>
            </a:xfrm>
            <a:custGeom>
              <a:avLst/>
              <a:gdLst>
                <a:gd name="T0" fmla="*/ 0 w 1053"/>
                <a:gd name="T1" fmla="*/ 1751 h 1751"/>
                <a:gd name="T2" fmla="*/ 1053 w 1053"/>
                <a:gd name="T3" fmla="*/ 875 h 1751"/>
                <a:gd name="T4" fmla="*/ 0 w 1053"/>
                <a:gd name="T5" fmla="*/ 0 h 1751"/>
              </a:gdLst>
              <a:ahLst/>
              <a:cxnLst>
                <a:cxn ang="0">
                  <a:pos x="T0" y="T1"/>
                </a:cxn>
                <a:cxn ang="0">
                  <a:pos x="T2" y="T3"/>
                </a:cxn>
                <a:cxn ang="0">
                  <a:pos x="T4" y="T5"/>
                </a:cxn>
              </a:cxnLst>
              <a:rect l="0" t="0" r="r" b="b"/>
              <a:pathLst>
                <a:path w="1053" h="1751">
                  <a:moveTo>
                    <a:pt x="0" y="1751"/>
                  </a:moveTo>
                  <a:lnTo>
                    <a:pt x="1053" y="875"/>
                  </a:lnTo>
                  <a:lnTo>
                    <a:pt x="0" y="0"/>
                  </a:lnTo>
                </a:path>
              </a:pathLst>
            </a:custGeom>
            <a:noFill/>
            <a:ln w="1270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3" name="Freeform 9">
              <a:extLst>
                <a:ext uri="{FF2B5EF4-FFF2-40B4-BE49-F238E27FC236}">
                  <a16:creationId xmlns:a16="http://schemas.microsoft.com/office/drawing/2014/main" id="{A86FCC4C-AEB1-4298-B87F-F7B5D64BFF1B}"/>
                </a:ext>
              </a:extLst>
            </p:cNvPr>
            <p:cNvSpPr>
              <a:spLocks/>
            </p:cNvSpPr>
            <p:nvPr/>
          </p:nvSpPr>
          <p:spPr bwMode="auto">
            <a:xfrm>
              <a:off x="11181135" y="930322"/>
              <a:ext cx="152623" cy="157095"/>
            </a:xfrm>
            <a:custGeom>
              <a:avLst/>
              <a:gdLst>
                <a:gd name="T0" fmla="*/ 0 w 2218"/>
                <a:gd name="T1" fmla="*/ 1021 h 2283"/>
                <a:gd name="T2" fmla="*/ 1105 w 2218"/>
                <a:gd name="T3" fmla="*/ 0 h 2283"/>
                <a:gd name="T4" fmla="*/ 2218 w 2218"/>
                <a:gd name="T5" fmla="*/ 1021 h 2283"/>
                <a:gd name="T6" fmla="*/ 2218 w 2218"/>
                <a:gd name="T7" fmla="*/ 2283 h 2283"/>
                <a:gd name="T8" fmla="*/ 1474 w 2218"/>
                <a:gd name="T9" fmla="*/ 2283 h 2283"/>
                <a:gd name="T10" fmla="*/ 1474 w 2218"/>
                <a:gd name="T11" fmla="*/ 1520 h 2283"/>
                <a:gd name="T12" fmla="*/ 737 w 2218"/>
                <a:gd name="T13" fmla="*/ 1520 h 2283"/>
                <a:gd name="T14" fmla="*/ 737 w 2218"/>
                <a:gd name="T15" fmla="*/ 2283 h 2283"/>
                <a:gd name="T16" fmla="*/ 0 w 2218"/>
                <a:gd name="T17" fmla="*/ 2283 h 2283"/>
                <a:gd name="T18" fmla="*/ 0 w 2218"/>
                <a:gd name="T19" fmla="*/ 1021 h 2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18" h="2283">
                  <a:moveTo>
                    <a:pt x="0" y="1021"/>
                  </a:moveTo>
                  <a:lnTo>
                    <a:pt x="1105" y="0"/>
                  </a:lnTo>
                  <a:lnTo>
                    <a:pt x="2218" y="1021"/>
                  </a:lnTo>
                  <a:lnTo>
                    <a:pt x="2218" y="2283"/>
                  </a:lnTo>
                  <a:lnTo>
                    <a:pt x="1474" y="2283"/>
                  </a:lnTo>
                  <a:lnTo>
                    <a:pt x="1474" y="1520"/>
                  </a:lnTo>
                  <a:lnTo>
                    <a:pt x="737" y="1520"/>
                  </a:lnTo>
                  <a:lnTo>
                    <a:pt x="737" y="2283"/>
                  </a:lnTo>
                  <a:lnTo>
                    <a:pt x="0" y="2283"/>
                  </a:lnTo>
                  <a:lnTo>
                    <a:pt x="0" y="1021"/>
                  </a:lnTo>
                  <a:close/>
                </a:path>
              </a:pathLst>
            </a:custGeom>
            <a:noFill/>
            <a:ln w="1270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4" name="Oval 53">
              <a:hlinkClick r:id="" action="ppaction://hlinkshowjump?jump=nextslide"/>
              <a:extLst>
                <a:ext uri="{FF2B5EF4-FFF2-40B4-BE49-F238E27FC236}">
                  <a16:creationId xmlns:a16="http://schemas.microsoft.com/office/drawing/2014/main" id="{EF99FD4A-40EA-4CC6-8C6B-F894335547E2}"/>
                </a:ext>
              </a:extLst>
            </p:cNvPr>
            <p:cNvSpPr/>
            <p:nvPr/>
          </p:nvSpPr>
          <p:spPr>
            <a:xfrm>
              <a:off x="11438926" y="900113"/>
              <a:ext cx="228600" cy="228600"/>
            </a:xfrm>
            <a:prstGeom prst="ellipse">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sp>
          <p:nvSpPr>
            <p:cNvPr id="55" name="Oval 54">
              <a:hlinkClick r:id="rId3" action="ppaction://hlinksldjump"/>
              <a:extLst>
                <a:ext uri="{FF2B5EF4-FFF2-40B4-BE49-F238E27FC236}">
                  <a16:creationId xmlns:a16="http://schemas.microsoft.com/office/drawing/2014/main" id="{66A816A5-8798-419C-B7CA-CECFD247618C}"/>
                </a:ext>
              </a:extLst>
            </p:cNvPr>
            <p:cNvSpPr/>
            <p:nvPr/>
          </p:nvSpPr>
          <p:spPr>
            <a:xfrm>
              <a:off x="11138727" y="900113"/>
              <a:ext cx="228600" cy="228600"/>
            </a:xfrm>
            <a:prstGeom prst="ellipse">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sp>
          <p:nvSpPr>
            <p:cNvPr id="56" name="Oval 55">
              <a:hlinkClick r:id="" action="ppaction://hlinkshowjump?jump=previousslide"/>
              <a:extLst>
                <a:ext uri="{FF2B5EF4-FFF2-40B4-BE49-F238E27FC236}">
                  <a16:creationId xmlns:a16="http://schemas.microsoft.com/office/drawing/2014/main" id="{2D968255-5130-4216-9443-048692A5AB15}"/>
                </a:ext>
              </a:extLst>
            </p:cNvPr>
            <p:cNvSpPr/>
            <p:nvPr/>
          </p:nvSpPr>
          <p:spPr>
            <a:xfrm>
              <a:off x="10859073" y="900113"/>
              <a:ext cx="228600" cy="228600"/>
            </a:xfrm>
            <a:prstGeom prst="ellipse">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grpSp>
    </p:spTree>
    <p:extLst>
      <p:ext uri="{BB962C8B-B14F-4D97-AF65-F5344CB8AC3E}">
        <p14:creationId xmlns:p14="http://schemas.microsoft.com/office/powerpoint/2010/main" val="8674239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Only title">
    <p:spTree>
      <p:nvGrpSpPr>
        <p:cNvPr id="1" name=""/>
        <p:cNvGrpSpPr/>
        <p:nvPr/>
      </p:nvGrpSpPr>
      <p:grpSpPr>
        <a:xfrm>
          <a:off x="0" y="0"/>
          <a:ext cx="0" cy="0"/>
          <a:chOff x="0" y="0"/>
          <a:chExt cx="0" cy="0"/>
        </a:xfrm>
      </p:grpSpPr>
      <p:sp>
        <p:nvSpPr>
          <p:cNvPr id="2" name="Title 1"/>
          <p:cNvSpPr>
            <a:spLocks noGrp="1"/>
          </p:cNvSpPr>
          <p:nvPr>
            <p:ph type="title"/>
          </p:nvPr>
        </p:nvSpPr>
        <p:spPr>
          <a:xfrm>
            <a:off x="407988" y="487144"/>
            <a:ext cx="11376024" cy="468000"/>
          </a:xfrm>
        </p:spPr>
        <p:txBody>
          <a:bodyPr/>
          <a:lstStyle/>
          <a:p>
            <a:r>
              <a:rPr lang="en-US"/>
              <a:t>Click to edit Master title style</a:t>
            </a:r>
            <a:endParaRPr lang="en-GB"/>
          </a:p>
        </p:txBody>
      </p:sp>
    </p:spTree>
    <p:extLst>
      <p:ext uri="{BB962C8B-B14F-4D97-AF65-F5344CB8AC3E}">
        <p14:creationId xmlns:p14="http://schemas.microsoft.com/office/powerpoint/2010/main" val="682526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Only title">
    <p:spTree>
      <p:nvGrpSpPr>
        <p:cNvPr id="1" name=""/>
        <p:cNvGrpSpPr/>
        <p:nvPr/>
      </p:nvGrpSpPr>
      <p:grpSpPr>
        <a:xfrm>
          <a:off x="0" y="0"/>
          <a:ext cx="0" cy="0"/>
          <a:chOff x="0" y="0"/>
          <a:chExt cx="0" cy="0"/>
        </a:xfrm>
      </p:grpSpPr>
      <p:sp>
        <p:nvSpPr>
          <p:cNvPr id="55" name="Freeform: Shape 54">
            <a:extLst>
              <a:ext uri="{FF2B5EF4-FFF2-40B4-BE49-F238E27FC236}">
                <a16:creationId xmlns:a16="http://schemas.microsoft.com/office/drawing/2014/main" id="{BB41E710-65A2-4DA8-8389-CEECF514CEF0}"/>
              </a:ext>
            </a:extLst>
          </p:cNvPr>
          <p:cNvSpPr/>
          <p:nvPr userDrawn="1"/>
        </p:nvSpPr>
        <p:spPr>
          <a:xfrm>
            <a:off x="1189893" y="4213636"/>
            <a:ext cx="3489961" cy="1608184"/>
          </a:xfrm>
          <a:custGeom>
            <a:avLst/>
            <a:gdLst>
              <a:gd name="connsiteX0" fmla="*/ 2524125 w 2524125"/>
              <a:gd name="connsiteY0" fmla="*/ 323850 h 2466975"/>
              <a:gd name="connsiteX1" fmla="*/ 0 w 2524125"/>
              <a:gd name="connsiteY1" fmla="*/ 0 h 2466975"/>
              <a:gd name="connsiteX2" fmla="*/ 0 w 2524125"/>
              <a:gd name="connsiteY2" fmla="*/ 2466975 h 2466975"/>
              <a:gd name="connsiteX3" fmla="*/ 2524125 w 2524125"/>
              <a:gd name="connsiteY3" fmla="*/ 1885950 h 2466975"/>
              <a:gd name="connsiteX4" fmla="*/ 2524125 w 2524125"/>
              <a:gd name="connsiteY4" fmla="*/ 323850 h 2466975"/>
              <a:gd name="connsiteX0" fmla="*/ 2524125 w 2529143"/>
              <a:gd name="connsiteY0" fmla="*/ 323850 h 2466975"/>
              <a:gd name="connsiteX1" fmla="*/ 0 w 2529143"/>
              <a:gd name="connsiteY1" fmla="*/ 0 h 2466975"/>
              <a:gd name="connsiteX2" fmla="*/ 0 w 2529143"/>
              <a:gd name="connsiteY2" fmla="*/ 2466975 h 2466975"/>
              <a:gd name="connsiteX3" fmla="*/ 2529143 w 2529143"/>
              <a:gd name="connsiteY3" fmla="*/ 2185085 h 2466975"/>
              <a:gd name="connsiteX4" fmla="*/ 2524125 w 2529143"/>
              <a:gd name="connsiteY4" fmla="*/ 323850 h 2466975"/>
              <a:gd name="connsiteX0" fmla="*/ 2686713 w 2691731"/>
              <a:gd name="connsiteY0" fmla="*/ 231214 h 2374339"/>
              <a:gd name="connsiteX1" fmla="*/ 0 w 2691731"/>
              <a:gd name="connsiteY1" fmla="*/ 0 h 2374339"/>
              <a:gd name="connsiteX2" fmla="*/ 162588 w 2691731"/>
              <a:gd name="connsiteY2" fmla="*/ 2374339 h 2374339"/>
              <a:gd name="connsiteX3" fmla="*/ 2691731 w 2691731"/>
              <a:gd name="connsiteY3" fmla="*/ 2092449 h 2374339"/>
              <a:gd name="connsiteX4" fmla="*/ 2686713 w 2691731"/>
              <a:gd name="connsiteY4" fmla="*/ 231214 h 2374339"/>
              <a:gd name="connsiteX0" fmla="*/ 2707789 w 2712807"/>
              <a:gd name="connsiteY0" fmla="*/ 231214 h 2414867"/>
              <a:gd name="connsiteX1" fmla="*/ 21076 w 2712807"/>
              <a:gd name="connsiteY1" fmla="*/ 0 h 2414867"/>
              <a:gd name="connsiteX2" fmla="*/ 0 w 2712807"/>
              <a:gd name="connsiteY2" fmla="*/ 2414867 h 2414867"/>
              <a:gd name="connsiteX3" fmla="*/ 2712807 w 2712807"/>
              <a:gd name="connsiteY3" fmla="*/ 2092449 h 2414867"/>
              <a:gd name="connsiteX4" fmla="*/ 2707789 w 2712807"/>
              <a:gd name="connsiteY4" fmla="*/ 231214 h 2414867"/>
              <a:gd name="connsiteX0" fmla="*/ 2707789 w 2712807"/>
              <a:gd name="connsiteY0" fmla="*/ 248583 h 2432236"/>
              <a:gd name="connsiteX1" fmla="*/ 18065 w 2712807"/>
              <a:gd name="connsiteY1" fmla="*/ 0 h 2432236"/>
              <a:gd name="connsiteX2" fmla="*/ 0 w 2712807"/>
              <a:gd name="connsiteY2" fmla="*/ 2432236 h 2432236"/>
              <a:gd name="connsiteX3" fmla="*/ 2712807 w 2712807"/>
              <a:gd name="connsiteY3" fmla="*/ 2109818 h 2432236"/>
              <a:gd name="connsiteX4" fmla="*/ 2707789 w 2712807"/>
              <a:gd name="connsiteY4" fmla="*/ 248583 h 2432236"/>
              <a:gd name="connsiteX0" fmla="*/ 2707789 w 2712807"/>
              <a:gd name="connsiteY0" fmla="*/ 260162 h 2443815"/>
              <a:gd name="connsiteX1" fmla="*/ 6022 w 2712807"/>
              <a:gd name="connsiteY1" fmla="*/ 0 h 2443815"/>
              <a:gd name="connsiteX2" fmla="*/ 0 w 2712807"/>
              <a:gd name="connsiteY2" fmla="*/ 2443815 h 2443815"/>
              <a:gd name="connsiteX3" fmla="*/ 2712807 w 2712807"/>
              <a:gd name="connsiteY3" fmla="*/ 2121397 h 2443815"/>
              <a:gd name="connsiteX4" fmla="*/ 2707789 w 2712807"/>
              <a:gd name="connsiteY4" fmla="*/ 260162 h 2443815"/>
              <a:gd name="connsiteX0" fmla="*/ 2755963 w 2756007"/>
              <a:gd name="connsiteY0" fmla="*/ 300690 h 2443815"/>
              <a:gd name="connsiteX1" fmla="*/ 6022 w 2756007"/>
              <a:gd name="connsiteY1" fmla="*/ 0 h 2443815"/>
              <a:gd name="connsiteX2" fmla="*/ 0 w 2756007"/>
              <a:gd name="connsiteY2" fmla="*/ 2443815 h 2443815"/>
              <a:gd name="connsiteX3" fmla="*/ 2712807 w 2756007"/>
              <a:gd name="connsiteY3" fmla="*/ 2121397 h 2443815"/>
              <a:gd name="connsiteX4" fmla="*/ 2755963 w 2756007"/>
              <a:gd name="connsiteY4" fmla="*/ 300690 h 2443815"/>
              <a:gd name="connsiteX0" fmla="*/ 2755963 w 2757970"/>
              <a:gd name="connsiteY0" fmla="*/ 300690 h 2443815"/>
              <a:gd name="connsiteX1" fmla="*/ 6022 w 2757970"/>
              <a:gd name="connsiteY1" fmla="*/ 0 h 2443815"/>
              <a:gd name="connsiteX2" fmla="*/ 0 w 2757970"/>
              <a:gd name="connsiteY2" fmla="*/ 2443815 h 2443815"/>
              <a:gd name="connsiteX3" fmla="*/ 2757970 w 2757970"/>
              <a:gd name="connsiteY3" fmla="*/ 2190874 h 2443815"/>
              <a:gd name="connsiteX4" fmla="*/ 2755963 w 2757970"/>
              <a:gd name="connsiteY4" fmla="*/ 300690 h 24438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57970" h="2443815">
                <a:moveTo>
                  <a:pt x="2755963" y="300690"/>
                </a:moveTo>
                <a:lnTo>
                  <a:pt x="6022" y="0"/>
                </a:lnTo>
                <a:cubicBezTo>
                  <a:pt x="4015" y="814605"/>
                  <a:pt x="2007" y="1629210"/>
                  <a:pt x="0" y="2443815"/>
                </a:cubicBezTo>
                <a:lnTo>
                  <a:pt x="2757970" y="2190874"/>
                </a:lnTo>
                <a:cubicBezTo>
                  <a:pt x="2756297" y="1570462"/>
                  <a:pt x="2757636" y="921102"/>
                  <a:pt x="2755963" y="300690"/>
                </a:cubicBezTo>
                <a:close/>
              </a:path>
            </a:pathLst>
          </a:custGeom>
          <a:solidFill>
            <a:schemeClr val="bg1">
              <a:lumMod val="95000"/>
              <a:alpha val="7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sp>
        <p:nvSpPr>
          <p:cNvPr id="96" name="Title 1">
            <a:extLst>
              <a:ext uri="{FF2B5EF4-FFF2-40B4-BE49-F238E27FC236}">
                <a16:creationId xmlns:a16="http://schemas.microsoft.com/office/drawing/2014/main" id="{90F10969-325E-44EF-ACEC-E9D4814B283E}"/>
              </a:ext>
            </a:extLst>
          </p:cNvPr>
          <p:cNvSpPr>
            <a:spLocks noGrp="1"/>
          </p:cNvSpPr>
          <p:nvPr>
            <p:ph type="title"/>
          </p:nvPr>
        </p:nvSpPr>
        <p:spPr>
          <a:xfrm>
            <a:off x="407988" y="534769"/>
            <a:ext cx="11376024" cy="468000"/>
          </a:xfrm>
        </p:spPr>
        <p:txBody>
          <a:bodyPr/>
          <a:lstStyle/>
          <a:p>
            <a:r>
              <a:rPr lang="en-US">
                <a:ea typeface="+mj-lt"/>
                <a:cs typeface="+mj-lt"/>
              </a:rPr>
              <a:t>BSC Audit findings – Overview of Findings </a:t>
            </a:r>
          </a:p>
        </p:txBody>
      </p:sp>
      <p:sp>
        <p:nvSpPr>
          <p:cNvPr id="109" name="Freeform 150">
            <a:extLst>
              <a:ext uri="{FF2B5EF4-FFF2-40B4-BE49-F238E27FC236}">
                <a16:creationId xmlns:a16="http://schemas.microsoft.com/office/drawing/2014/main" id="{BC111EE9-ED01-4A66-B9B8-AA138D9AE384}"/>
              </a:ext>
            </a:extLst>
          </p:cNvPr>
          <p:cNvSpPr>
            <a:spLocks/>
          </p:cNvSpPr>
          <p:nvPr userDrawn="1"/>
        </p:nvSpPr>
        <p:spPr bwMode="auto">
          <a:xfrm>
            <a:off x="9911568" y="6222116"/>
            <a:ext cx="141423" cy="179617"/>
          </a:xfrm>
          <a:custGeom>
            <a:avLst/>
            <a:gdLst>
              <a:gd name="T0" fmla="*/ 634 w 688"/>
              <a:gd name="T1" fmla="*/ 333 h 873"/>
              <a:gd name="T2" fmla="*/ 563 w 688"/>
              <a:gd name="T3" fmla="*/ 395 h 873"/>
              <a:gd name="T4" fmla="*/ 563 w 688"/>
              <a:gd name="T5" fmla="*/ 364 h 873"/>
              <a:gd name="T6" fmla="*/ 509 w 688"/>
              <a:gd name="T7" fmla="*/ 300 h 873"/>
              <a:gd name="T8" fmla="*/ 438 w 688"/>
              <a:gd name="T9" fmla="*/ 362 h 873"/>
              <a:gd name="T10" fmla="*/ 438 w 688"/>
              <a:gd name="T11" fmla="*/ 330 h 873"/>
              <a:gd name="T12" fmla="*/ 385 w 688"/>
              <a:gd name="T13" fmla="*/ 266 h 873"/>
              <a:gd name="T14" fmla="*/ 313 w 688"/>
              <a:gd name="T15" fmla="*/ 328 h 873"/>
              <a:gd name="T16" fmla="*/ 313 w 688"/>
              <a:gd name="T17" fmla="*/ 62 h 873"/>
              <a:gd name="T18" fmla="*/ 251 w 688"/>
              <a:gd name="T19" fmla="*/ 0 h 873"/>
              <a:gd name="T20" fmla="*/ 190 w 688"/>
              <a:gd name="T21" fmla="*/ 62 h 873"/>
              <a:gd name="T22" fmla="*/ 190 w 688"/>
              <a:gd name="T23" fmla="*/ 541 h 873"/>
              <a:gd name="T24" fmla="*/ 177 w 688"/>
              <a:gd name="T25" fmla="*/ 545 h 873"/>
              <a:gd name="T26" fmla="*/ 125 w 688"/>
              <a:gd name="T27" fmla="*/ 450 h 873"/>
              <a:gd name="T28" fmla="*/ 44 w 688"/>
              <a:gd name="T29" fmla="*/ 422 h 873"/>
              <a:gd name="T30" fmla="*/ 16 w 688"/>
              <a:gd name="T31" fmla="*/ 504 h 873"/>
              <a:gd name="T32" fmla="*/ 122 w 688"/>
              <a:gd name="T33" fmla="*/ 688 h 873"/>
              <a:gd name="T34" fmla="*/ 270 w 688"/>
              <a:gd name="T35" fmla="*/ 842 h 873"/>
              <a:gd name="T36" fmla="*/ 345 w 688"/>
              <a:gd name="T37" fmla="*/ 873 h 873"/>
              <a:gd name="T38" fmla="*/ 502 w 688"/>
              <a:gd name="T39" fmla="*/ 873 h 873"/>
              <a:gd name="T40" fmla="*/ 571 w 688"/>
              <a:gd name="T41" fmla="*/ 837 h 873"/>
              <a:gd name="T42" fmla="*/ 600 w 688"/>
              <a:gd name="T43" fmla="*/ 795 h 873"/>
              <a:gd name="T44" fmla="*/ 686 w 688"/>
              <a:gd name="T45" fmla="*/ 513 h 873"/>
              <a:gd name="T46" fmla="*/ 686 w 688"/>
              <a:gd name="T47" fmla="*/ 398 h 873"/>
              <a:gd name="T48" fmla="*/ 634 w 688"/>
              <a:gd name="T49" fmla="*/ 333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88" h="873">
                <a:moveTo>
                  <a:pt x="634" y="333"/>
                </a:moveTo>
                <a:cubicBezTo>
                  <a:pt x="597" y="329"/>
                  <a:pt x="563" y="358"/>
                  <a:pt x="563" y="395"/>
                </a:cubicBezTo>
                <a:cubicBezTo>
                  <a:pt x="563" y="364"/>
                  <a:pt x="563" y="364"/>
                  <a:pt x="563" y="364"/>
                </a:cubicBezTo>
                <a:cubicBezTo>
                  <a:pt x="563" y="332"/>
                  <a:pt x="541" y="304"/>
                  <a:pt x="509" y="300"/>
                </a:cubicBezTo>
                <a:cubicBezTo>
                  <a:pt x="472" y="295"/>
                  <a:pt x="438" y="324"/>
                  <a:pt x="438" y="362"/>
                </a:cubicBezTo>
                <a:cubicBezTo>
                  <a:pt x="438" y="330"/>
                  <a:pt x="438" y="330"/>
                  <a:pt x="438" y="330"/>
                </a:cubicBezTo>
                <a:cubicBezTo>
                  <a:pt x="438" y="298"/>
                  <a:pt x="416" y="270"/>
                  <a:pt x="385" y="266"/>
                </a:cubicBezTo>
                <a:cubicBezTo>
                  <a:pt x="347" y="261"/>
                  <a:pt x="313" y="290"/>
                  <a:pt x="313" y="328"/>
                </a:cubicBezTo>
                <a:cubicBezTo>
                  <a:pt x="313" y="62"/>
                  <a:pt x="313" y="62"/>
                  <a:pt x="313" y="62"/>
                </a:cubicBezTo>
                <a:cubicBezTo>
                  <a:pt x="313" y="28"/>
                  <a:pt x="285" y="0"/>
                  <a:pt x="251" y="0"/>
                </a:cubicBezTo>
                <a:cubicBezTo>
                  <a:pt x="218" y="0"/>
                  <a:pt x="190" y="28"/>
                  <a:pt x="190" y="62"/>
                </a:cubicBezTo>
                <a:cubicBezTo>
                  <a:pt x="190" y="541"/>
                  <a:pt x="190" y="541"/>
                  <a:pt x="190" y="541"/>
                </a:cubicBezTo>
                <a:cubicBezTo>
                  <a:pt x="190" y="548"/>
                  <a:pt x="180" y="551"/>
                  <a:pt x="177" y="545"/>
                </a:cubicBezTo>
                <a:cubicBezTo>
                  <a:pt x="153" y="505"/>
                  <a:pt x="127" y="450"/>
                  <a:pt x="125" y="450"/>
                </a:cubicBezTo>
                <a:cubicBezTo>
                  <a:pt x="110" y="420"/>
                  <a:pt x="74" y="407"/>
                  <a:pt x="44" y="422"/>
                </a:cubicBezTo>
                <a:cubicBezTo>
                  <a:pt x="13" y="437"/>
                  <a:pt x="0" y="474"/>
                  <a:pt x="16" y="504"/>
                </a:cubicBezTo>
                <a:cubicBezTo>
                  <a:pt x="18" y="507"/>
                  <a:pt x="72" y="616"/>
                  <a:pt x="122" y="688"/>
                </a:cubicBezTo>
                <a:cubicBezTo>
                  <a:pt x="186" y="779"/>
                  <a:pt x="242" y="824"/>
                  <a:pt x="270" y="842"/>
                </a:cubicBezTo>
                <a:cubicBezTo>
                  <a:pt x="298" y="862"/>
                  <a:pt x="326" y="873"/>
                  <a:pt x="345" y="873"/>
                </a:cubicBezTo>
                <a:cubicBezTo>
                  <a:pt x="364" y="873"/>
                  <a:pt x="502" y="873"/>
                  <a:pt x="502" y="873"/>
                </a:cubicBezTo>
                <a:cubicBezTo>
                  <a:pt x="530" y="873"/>
                  <a:pt x="556" y="859"/>
                  <a:pt x="571" y="837"/>
                </a:cubicBezTo>
                <a:cubicBezTo>
                  <a:pt x="600" y="795"/>
                  <a:pt x="600" y="795"/>
                  <a:pt x="600" y="795"/>
                </a:cubicBezTo>
                <a:cubicBezTo>
                  <a:pt x="657" y="714"/>
                  <a:pt x="686" y="615"/>
                  <a:pt x="686" y="513"/>
                </a:cubicBezTo>
                <a:cubicBezTo>
                  <a:pt x="686" y="398"/>
                  <a:pt x="686" y="398"/>
                  <a:pt x="686" y="398"/>
                </a:cubicBezTo>
                <a:cubicBezTo>
                  <a:pt x="688" y="365"/>
                  <a:pt x="665" y="337"/>
                  <a:pt x="634" y="333"/>
                </a:cubicBezTo>
                <a:close/>
              </a:path>
            </a:pathLst>
          </a:custGeom>
          <a:solidFill>
            <a:srgbClr val="F68C00"/>
          </a:solidFill>
          <a:ln w="6350">
            <a:noFill/>
          </a:ln>
        </p:spPr>
        <p:txBody>
          <a:bodyPr vert="horz" wrap="square" lIns="91440" tIns="45720" rIns="91440" bIns="45720" numCol="1" anchor="t" anchorCtr="0" compatLnSpc="1">
            <a:prstTxWarp prst="textNoShape">
              <a:avLst/>
            </a:prstTxWarp>
          </a:bodyPr>
          <a:lstStyle/>
          <a:p>
            <a:endParaRPr lang="en-US" dirty="0"/>
          </a:p>
        </p:txBody>
      </p:sp>
      <p:grpSp>
        <p:nvGrpSpPr>
          <p:cNvPr id="110" name="Group 109">
            <a:extLst>
              <a:ext uri="{FF2B5EF4-FFF2-40B4-BE49-F238E27FC236}">
                <a16:creationId xmlns:a16="http://schemas.microsoft.com/office/drawing/2014/main" id="{821DC28F-72DC-4DDB-8D7E-82E2F1F53F44}"/>
              </a:ext>
            </a:extLst>
          </p:cNvPr>
          <p:cNvGrpSpPr/>
          <p:nvPr userDrawn="1"/>
        </p:nvGrpSpPr>
        <p:grpSpPr>
          <a:xfrm>
            <a:off x="10125027" y="6175774"/>
            <a:ext cx="1658986" cy="258038"/>
            <a:chOff x="10125027" y="5944867"/>
            <a:chExt cx="1658986" cy="258038"/>
          </a:xfrm>
        </p:grpSpPr>
        <p:grpSp>
          <p:nvGrpSpPr>
            <p:cNvPr id="111" name="Group 110">
              <a:extLst>
                <a:ext uri="{FF2B5EF4-FFF2-40B4-BE49-F238E27FC236}">
                  <a16:creationId xmlns:a16="http://schemas.microsoft.com/office/drawing/2014/main" id="{274C8D5D-2F5C-48DC-81EE-526C39CDB79C}"/>
                </a:ext>
              </a:extLst>
            </p:cNvPr>
            <p:cNvGrpSpPr>
              <a:grpSpLocks/>
            </p:cNvGrpSpPr>
            <p:nvPr/>
          </p:nvGrpSpPr>
          <p:grpSpPr>
            <a:xfrm>
              <a:off x="10125027" y="5951998"/>
              <a:ext cx="1658986" cy="243777"/>
              <a:chOff x="9839621" y="6312870"/>
              <a:chExt cx="1658986" cy="243777"/>
            </a:xfrm>
          </p:grpSpPr>
          <p:sp>
            <p:nvSpPr>
              <p:cNvPr id="113" name="TextBox 112">
                <a:extLst>
                  <a:ext uri="{FF2B5EF4-FFF2-40B4-BE49-F238E27FC236}">
                    <a16:creationId xmlns:a16="http://schemas.microsoft.com/office/drawing/2014/main" id="{C745C1E8-0DE0-4240-A79D-B4054A0A2E02}"/>
                  </a:ext>
                </a:extLst>
              </p:cNvPr>
              <p:cNvSpPr txBox="1"/>
              <p:nvPr/>
            </p:nvSpPr>
            <p:spPr>
              <a:xfrm>
                <a:off x="9839621" y="6312870"/>
                <a:ext cx="1658986" cy="243777"/>
              </a:xfrm>
              <a:prstGeom prst="rect">
                <a:avLst/>
              </a:prstGeom>
              <a:solidFill>
                <a:schemeClr val="accent3"/>
              </a:solidFill>
            </p:spPr>
            <p:txBody>
              <a:bodyPr wrap="none" lIns="54610" tIns="54610" rIns="54610" bIns="54610" rtlCol="0">
                <a:noAutofit/>
              </a:bodyPr>
              <a:lstStyle/>
              <a:p>
                <a:pPr>
                  <a:spcAft>
                    <a:spcPts val="600"/>
                  </a:spcAft>
                </a:pPr>
                <a:r>
                  <a:rPr lang="en-GB" sz="1000" dirty="0">
                    <a:solidFill>
                      <a:schemeClr val="bg1"/>
                    </a:solidFill>
                  </a:rPr>
                  <a:t>Explore further insight</a:t>
                </a:r>
              </a:p>
            </p:txBody>
          </p:sp>
          <p:cxnSp>
            <p:nvCxnSpPr>
              <p:cNvPr id="114" name="Straight Arrow Connector 113">
                <a:extLst>
                  <a:ext uri="{FF2B5EF4-FFF2-40B4-BE49-F238E27FC236}">
                    <a16:creationId xmlns:a16="http://schemas.microsoft.com/office/drawing/2014/main" id="{CE9CA531-A4D7-4D00-844B-ED64460DEC11}"/>
                  </a:ext>
                </a:extLst>
              </p:cNvPr>
              <p:cNvCxnSpPr>
                <a:cxnSpLocks/>
              </p:cNvCxnSpPr>
              <p:nvPr/>
            </p:nvCxnSpPr>
            <p:spPr>
              <a:xfrm>
                <a:off x="11226942" y="6439522"/>
                <a:ext cx="209753" cy="0"/>
              </a:xfrm>
              <a:prstGeom prst="straightConnector1">
                <a:avLst/>
              </a:prstGeom>
              <a:ln>
                <a:solidFill>
                  <a:schemeClr val="bg2"/>
                </a:solidFill>
                <a:tailEnd type="triangle"/>
              </a:ln>
            </p:spPr>
            <p:style>
              <a:lnRef idx="1">
                <a:schemeClr val="accent1"/>
              </a:lnRef>
              <a:fillRef idx="0">
                <a:schemeClr val="accent1"/>
              </a:fillRef>
              <a:effectRef idx="0">
                <a:schemeClr val="accent1"/>
              </a:effectRef>
              <a:fontRef idx="minor">
                <a:schemeClr val="tx1"/>
              </a:fontRef>
            </p:style>
          </p:cxnSp>
        </p:grpSp>
        <p:sp>
          <p:nvSpPr>
            <p:cNvPr id="112" name="Rectangle 111">
              <a:hlinkClick r:id="" action="ppaction://noaction"/>
              <a:extLst>
                <a:ext uri="{FF2B5EF4-FFF2-40B4-BE49-F238E27FC236}">
                  <a16:creationId xmlns:a16="http://schemas.microsoft.com/office/drawing/2014/main" id="{B0106D13-1631-434D-9DF8-95E91487D698}"/>
                </a:ext>
              </a:extLst>
            </p:cNvPr>
            <p:cNvSpPr>
              <a:spLocks/>
            </p:cNvSpPr>
            <p:nvPr/>
          </p:nvSpPr>
          <p:spPr>
            <a:xfrm>
              <a:off x="10125027" y="5944867"/>
              <a:ext cx="1658986" cy="258038"/>
            </a:xfrm>
            <a:prstGeom prst="rect">
              <a:avLst/>
            </a:prstGeom>
            <a:solidFill>
              <a:schemeClr val="tx2">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GB" sz="1500" dirty="0">
                <a:solidFill>
                  <a:srgbClr val="FF0000"/>
                </a:solidFill>
              </a:endParaRPr>
            </a:p>
          </p:txBody>
        </p:sp>
      </p:grpSp>
      <p:grpSp>
        <p:nvGrpSpPr>
          <p:cNvPr id="123" name="Group 122">
            <a:extLst>
              <a:ext uri="{FF2B5EF4-FFF2-40B4-BE49-F238E27FC236}">
                <a16:creationId xmlns:a16="http://schemas.microsoft.com/office/drawing/2014/main" id="{33C63765-B43F-4F4E-80A3-D528E77C0F0E}"/>
              </a:ext>
            </a:extLst>
          </p:cNvPr>
          <p:cNvGrpSpPr/>
          <p:nvPr userDrawn="1"/>
        </p:nvGrpSpPr>
        <p:grpSpPr>
          <a:xfrm>
            <a:off x="4257626" y="6182905"/>
            <a:ext cx="1658986" cy="243777"/>
            <a:chOff x="3642327" y="6312870"/>
            <a:chExt cx="1658986" cy="243777"/>
          </a:xfrm>
        </p:grpSpPr>
        <p:grpSp>
          <p:nvGrpSpPr>
            <p:cNvPr id="124" name="Group 123">
              <a:extLst>
                <a:ext uri="{FF2B5EF4-FFF2-40B4-BE49-F238E27FC236}">
                  <a16:creationId xmlns:a16="http://schemas.microsoft.com/office/drawing/2014/main" id="{D1B18975-6946-4047-9B27-41BCEED38A32}"/>
                </a:ext>
              </a:extLst>
            </p:cNvPr>
            <p:cNvGrpSpPr>
              <a:grpSpLocks/>
            </p:cNvGrpSpPr>
            <p:nvPr/>
          </p:nvGrpSpPr>
          <p:grpSpPr>
            <a:xfrm>
              <a:off x="3642327" y="6312870"/>
              <a:ext cx="1658986" cy="243777"/>
              <a:chOff x="3642327" y="6312870"/>
              <a:chExt cx="1658986" cy="243777"/>
            </a:xfrm>
          </p:grpSpPr>
          <p:sp>
            <p:nvSpPr>
              <p:cNvPr id="126" name="TextBox 125">
                <a:extLst>
                  <a:ext uri="{FF2B5EF4-FFF2-40B4-BE49-F238E27FC236}">
                    <a16:creationId xmlns:a16="http://schemas.microsoft.com/office/drawing/2014/main" id="{A03B4037-A8EB-4DB5-B1F0-98785CF06E71}"/>
                  </a:ext>
                </a:extLst>
              </p:cNvPr>
              <p:cNvSpPr txBox="1"/>
              <p:nvPr/>
            </p:nvSpPr>
            <p:spPr>
              <a:xfrm>
                <a:off x="3642327" y="6312870"/>
                <a:ext cx="1658986" cy="243777"/>
              </a:xfrm>
              <a:prstGeom prst="rect">
                <a:avLst/>
              </a:prstGeom>
              <a:solidFill>
                <a:schemeClr val="accent3"/>
              </a:solidFill>
              <a:ln>
                <a:noFill/>
              </a:ln>
            </p:spPr>
            <p:txBody>
              <a:bodyPr wrap="none" lIns="54610" tIns="54610" rIns="54610" bIns="54610" rtlCol="0">
                <a:noAutofit/>
              </a:bodyPr>
              <a:lstStyle/>
              <a:p>
                <a:pPr>
                  <a:spcAft>
                    <a:spcPts val="600"/>
                  </a:spcAft>
                </a:pPr>
                <a:r>
                  <a:rPr lang="en-GB" sz="1000" dirty="0">
                    <a:solidFill>
                      <a:schemeClr val="bg1"/>
                    </a:solidFill>
                  </a:rPr>
                  <a:t>Explore further insight</a:t>
                </a:r>
              </a:p>
            </p:txBody>
          </p:sp>
          <p:cxnSp>
            <p:nvCxnSpPr>
              <p:cNvPr id="127" name="Straight Arrow Connector 126">
                <a:extLst>
                  <a:ext uri="{FF2B5EF4-FFF2-40B4-BE49-F238E27FC236}">
                    <a16:creationId xmlns:a16="http://schemas.microsoft.com/office/drawing/2014/main" id="{9CD0FE6A-80B3-4AA3-9808-F6693AE18505}"/>
                  </a:ext>
                </a:extLst>
              </p:cNvPr>
              <p:cNvCxnSpPr>
                <a:cxnSpLocks/>
              </p:cNvCxnSpPr>
              <p:nvPr/>
            </p:nvCxnSpPr>
            <p:spPr>
              <a:xfrm>
                <a:off x="5029648" y="6439522"/>
                <a:ext cx="209753" cy="0"/>
              </a:xfrm>
              <a:prstGeom prst="straightConnector1">
                <a:avLst/>
              </a:prstGeom>
              <a:ln>
                <a:solidFill>
                  <a:schemeClr val="bg2"/>
                </a:solidFill>
                <a:tailEnd type="triangle"/>
              </a:ln>
            </p:spPr>
            <p:style>
              <a:lnRef idx="1">
                <a:schemeClr val="accent1"/>
              </a:lnRef>
              <a:fillRef idx="0">
                <a:schemeClr val="accent1"/>
              </a:fillRef>
              <a:effectRef idx="0">
                <a:schemeClr val="accent1"/>
              </a:effectRef>
              <a:fontRef idx="minor">
                <a:schemeClr val="tx1"/>
              </a:fontRef>
            </p:style>
          </p:cxnSp>
        </p:grpSp>
        <p:sp>
          <p:nvSpPr>
            <p:cNvPr id="125" name="Rectangle 124">
              <a:hlinkClick r:id="" action="ppaction://noaction"/>
              <a:extLst>
                <a:ext uri="{FF2B5EF4-FFF2-40B4-BE49-F238E27FC236}">
                  <a16:creationId xmlns:a16="http://schemas.microsoft.com/office/drawing/2014/main" id="{B6828D0F-D073-4AC2-ABB4-B8A90B494305}"/>
                </a:ext>
              </a:extLst>
            </p:cNvPr>
            <p:cNvSpPr>
              <a:spLocks/>
            </p:cNvSpPr>
            <p:nvPr/>
          </p:nvSpPr>
          <p:spPr>
            <a:xfrm>
              <a:off x="3642327" y="6312870"/>
              <a:ext cx="1658986" cy="243777"/>
            </a:xfrm>
            <a:prstGeom prst="rect">
              <a:avLst/>
            </a:prstGeom>
            <a:solidFill>
              <a:schemeClr val="tx2">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GB" sz="1500" dirty="0">
                <a:solidFill>
                  <a:srgbClr val="FF0000"/>
                </a:solidFill>
              </a:endParaRPr>
            </a:p>
          </p:txBody>
        </p:sp>
      </p:grpSp>
      <p:sp>
        <p:nvSpPr>
          <p:cNvPr id="128" name="Freeform 150">
            <a:extLst>
              <a:ext uri="{FF2B5EF4-FFF2-40B4-BE49-F238E27FC236}">
                <a16:creationId xmlns:a16="http://schemas.microsoft.com/office/drawing/2014/main" id="{2EE931C1-857E-4FFE-A9B6-3C65624021EB}"/>
              </a:ext>
            </a:extLst>
          </p:cNvPr>
          <p:cNvSpPr>
            <a:spLocks/>
          </p:cNvSpPr>
          <p:nvPr userDrawn="1"/>
        </p:nvSpPr>
        <p:spPr bwMode="auto">
          <a:xfrm>
            <a:off x="4044167" y="6222116"/>
            <a:ext cx="141423" cy="179617"/>
          </a:xfrm>
          <a:custGeom>
            <a:avLst/>
            <a:gdLst>
              <a:gd name="T0" fmla="*/ 634 w 688"/>
              <a:gd name="T1" fmla="*/ 333 h 873"/>
              <a:gd name="T2" fmla="*/ 563 w 688"/>
              <a:gd name="T3" fmla="*/ 395 h 873"/>
              <a:gd name="T4" fmla="*/ 563 w 688"/>
              <a:gd name="T5" fmla="*/ 364 h 873"/>
              <a:gd name="T6" fmla="*/ 509 w 688"/>
              <a:gd name="T7" fmla="*/ 300 h 873"/>
              <a:gd name="T8" fmla="*/ 438 w 688"/>
              <a:gd name="T9" fmla="*/ 362 h 873"/>
              <a:gd name="T10" fmla="*/ 438 w 688"/>
              <a:gd name="T11" fmla="*/ 330 h 873"/>
              <a:gd name="T12" fmla="*/ 385 w 688"/>
              <a:gd name="T13" fmla="*/ 266 h 873"/>
              <a:gd name="T14" fmla="*/ 313 w 688"/>
              <a:gd name="T15" fmla="*/ 328 h 873"/>
              <a:gd name="T16" fmla="*/ 313 w 688"/>
              <a:gd name="T17" fmla="*/ 62 h 873"/>
              <a:gd name="T18" fmla="*/ 251 w 688"/>
              <a:gd name="T19" fmla="*/ 0 h 873"/>
              <a:gd name="T20" fmla="*/ 190 w 688"/>
              <a:gd name="T21" fmla="*/ 62 h 873"/>
              <a:gd name="T22" fmla="*/ 190 w 688"/>
              <a:gd name="T23" fmla="*/ 541 h 873"/>
              <a:gd name="T24" fmla="*/ 177 w 688"/>
              <a:gd name="T25" fmla="*/ 545 h 873"/>
              <a:gd name="T26" fmla="*/ 125 w 688"/>
              <a:gd name="T27" fmla="*/ 450 h 873"/>
              <a:gd name="T28" fmla="*/ 44 w 688"/>
              <a:gd name="T29" fmla="*/ 422 h 873"/>
              <a:gd name="T30" fmla="*/ 16 w 688"/>
              <a:gd name="T31" fmla="*/ 504 h 873"/>
              <a:gd name="T32" fmla="*/ 122 w 688"/>
              <a:gd name="T33" fmla="*/ 688 h 873"/>
              <a:gd name="T34" fmla="*/ 270 w 688"/>
              <a:gd name="T35" fmla="*/ 842 h 873"/>
              <a:gd name="T36" fmla="*/ 345 w 688"/>
              <a:gd name="T37" fmla="*/ 873 h 873"/>
              <a:gd name="T38" fmla="*/ 502 w 688"/>
              <a:gd name="T39" fmla="*/ 873 h 873"/>
              <a:gd name="T40" fmla="*/ 571 w 688"/>
              <a:gd name="T41" fmla="*/ 837 h 873"/>
              <a:gd name="T42" fmla="*/ 600 w 688"/>
              <a:gd name="T43" fmla="*/ 795 h 873"/>
              <a:gd name="T44" fmla="*/ 686 w 688"/>
              <a:gd name="T45" fmla="*/ 513 h 873"/>
              <a:gd name="T46" fmla="*/ 686 w 688"/>
              <a:gd name="T47" fmla="*/ 398 h 873"/>
              <a:gd name="T48" fmla="*/ 634 w 688"/>
              <a:gd name="T49" fmla="*/ 333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88" h="873">
                <a:moveTo>
                  <a:pt x="634" y="333"/>
                </a:moveTo>
                <a:cubicBezTo>
                  <a:pt x="597" y="329"/>
                  <a:pt x="563" y="358"/>
                  <a:pt x="563" y="395"/>
                </a:cubicBezTo>
                <a:cubicBezTo>
                  <a:pt x="563" y="364"/>
                  <a:pt x="563" y="364"/>
                  <a:pt x="563" y="364"/>
                </a:cubicBezTo>
                <a:cubicBezTo>
                  <a:pt x="563" y="332"/>
                  <a:pt x="541" y="304"/>
                  <a:pt x="509" y="300"/>
                </a:cubicBezTo>
                <a:cubicBezTo>
                  <a:pt x="472" y="295"/>
                  <a:pt x="438" y="324"/>
                  <a:pt x="438" y="362"/>
                </a:cubicBezTo>
                <a:cubicBezTo>
                  <a:pt x="438" y="330"/>
                  <a:pt x="438" y="330"/>
                  <a:pt x="438" y="330"/>
                </a:cubicBezTo>
                <a:cubicBezTo>
                  <a:pt x="438" y="298"/>
                  <a:pt x="416" y="270"/>
                  <a:pt x="385" y="266"/>
                </a:cubicBezTo>
                <a:cubicBezTo>
                  <a:pt x="347" y="261"/>
                  <a:pt x="313" y="290"/>
                  <a:pt x="313" y="328"/>
                </a:cubicBezTo>
                <a:cubicBezTo>
                  <a:pt x="313" y="62"/>
                  <a:pt x="313" y="62"/>
                  <a:pt x="313" y="62"/>
                </a:cubicBezTo>
                <a:cubicBezTo>
                  <a:pt x="313" y="28"/>
                  <a:pt x="285" y="0"/>
                  <a:pt x="251" y="0"/>
                </a:cubicBezTo>
                <a:cubicBezTo>
                  <a:pt x="218" y="0"/>
                  <a:pt x="190" y="28"/>
                  <a:pt x="190" y="62"/>
                </a:cubicBezTo>
                <a:cubicBezTo>
                  <a:pt x="190" y="541"/>
                  <a:pt x="190" y="541"/>
                  <a:pt x="190" y="541"/>
                </a:cubicBezTo>
                <a:cubicBezTo>
                  <a:pt x="190" y="548"/>
                  <a:pt x="180" y="551"/>
                  <a:pt x="177" y="545"/>
                </a:cubicBezTo>
                <a:cubicBezTo>
                  <a:pt x="153" y="505"/>
                  <a:pt x="127" y="450"/>
                  <a:pt x="125" y="450"/>
                </a:cubicBezTo>
                <a:cubicBezTo>
                  <a:pt x="110" y="420"/>
                  <a:pt x="74" y="407"/>
                  <a:pt x="44" y="422"/>
                </a:cubicBezTo>
                <a:cubicBezTo>
                  <a:pt x="13" y="437"/>
                  <a:pt x="0" y="474"/>
                  <a:pt x="16" y="504"/>
                </a:cubicBezTo>
                <a:cubicBezTo>
                  <a:pt x="18" y="507"/>
                  <a:pt x="72" y="616"/>
                  <a:pt x="122" y="688"/>
                </a:cubicBezTo>
                <a:cubicBezTo>
                  <a:pt x="186" y="779"/>
                  <a:pt x="242" y="824"/>
                  <a:pt x="270" y="842"/>
                </a:cubicBezTo>
                <a:cubicBezTo>
                  <a:pt x="298" y="862"/>
                  <a:pt x="326" y="873"/>
                  <a:pt x="345" y="873"/>
                </a:cubicBezTo>
                <a:cubicBezTo>
                  <a:pt x="364" y="873"/>
                  <a:pt x="502" y="873"/>
                  <a:pt x="502" y="873"/>
                </a:cubicBezTo>
                <a:cubicBezTo>
                  <a:pt x="530" y="873"/>
                  <a:pt x="556" y="859"/>
                  <a:pt x="571" y="837"/>
                </a:cubicBezTo>
                <a:cubicBezTo>
                  <a:pt x="600" y="795"/>
                  <a:pt x="600" y="795"/>
                  <a:pt x="600" y="795"/>
                </a:cubicBezTo>
                <a:cubicBezTo>
                  <a:pt x="657" y="714"/>
                  <a:pt x="686" y="615"/>
                  <a:pt x="686" y="513"/>
                </a:cubicBezTo>
                <a:cubicBezTo>
                  <a:pt x="686" y="398"/>
                  <a:pt x="686" y="398"/>
                  <a:pt x="686" y="398"/>
                </a:cubicBezTo>
                <a:cubicBezTo>
                  <a:pt x="688" y="365"/>
                  <a:pt x="665" y="337"/>
                  <a:pt x="634" y="333"/>
                </a:cubicBezTo>
                <a:close/>
              </a:path>
            </a:pathLst>
          </a:custGeom>
          <a:solidFill>
            <a:srgbClr val="F68C00"/>
          </a:solidFill>
          <a:ln w="6350">
            <a:noFill/>
          </a:ln>
        </p:spPr>
        <p:txBody>
          <a:bodyPr vert="horz" wrap="square" lIns="91440" tIns="45720" rIns="91440" bIns="45720" numCol="1" anchor="t" anchorCtr="0" compatLnSpc="1">
            <a:prstTxWarp prst="textNoShape">
              <a:avLst/>
            </a:prstTxWarp>
          </a:bodyPr>
          <a:lstStyle/>
          <a:p>
            <a:endParaRPr lang="en-US" dirty="0"/>
          </a:p>
        </p:txBody>
      </p:sp>
      <p:graphicFrame>
        <p:nvGraphicFramePr>
          <p:cNvPr id="129" name="Table 12">
            <a:extLst>
              <a:ext uri="{FF2B5EF4-FFF2-40B4-BE49-F238E27FC236}">
                <a16:creationId xmlns:a16="http://schemas.microsoft.com/office/drawing/2014/main" id="{4496214E-CFA0-4316-83C1-5A4CE080D952}"/>
              </a:ext>
            </a:extLst>
          </p:cNvPr>
          <p:cNvGraphicFramePr>
            <a:graphicFrameLocks noGrp="1"/>
          </p:cNvGraphicFramePr>
          <p:nvPr userDrawn="1">
            <p:extLst>
              <p:ext uri="{D42A27DB-BD31-4B8C-83A1-F6EECF244321}">
                <p14:modId xmlns:p14="http://schemas.microsoft.com/office/powerpoint/2010/main" val="3411183774"/>
              </p:ext>
            </p:extLst>
          </p:nvPr>
        </p:nvGraphicFramePr>
        <p:xfrm>
          <a:off x="407987" y="2797025"/>
          <a:ext cx="5508625" cy="914400"/>
        </p:xfrm>
        <a:graphic>
          <a:graphicData uri="http://schemas.openxmlformats.org/drawingml/2006/table">
            <a:tbl>
              <a:tblPr firstRow="1" bandRow="1">
                <a:tableStyleId>{00A15C55-8517-42AA-B614-E9B94910E393}</a:tableStyleId>
              </a:tblPr>
              <a:tblGrid>
                <a:gridCol w="2890798">
                  <a:extLst>
                    <a:ext uri="{9D8B030D-6E8A-4147-A177-3AD203B41FA5}">
                      <a16:colId xmlns:a16="http://schemas.microsoft.com/office/drawing/2014/main" val="883474078"/>
                    </a:ext>
                  </a:extLst>
                </a:gridCol>
                <a:gridCol w="656471">
                  <a:extLst>
                    <a:ext uri="{9D8B030D-6E8A-4147-A177-3AD203B41FA5}">
                      <a16:colId xmlns:a16="http://schemas.microsoft.com/office/drawing/2014/main" val="3289643437"/>
                    </a:ext>
                  </a:extLst>
                </a:gridCol>
                <a:gridCol w="836327">
                  <a:extLst>
                    <a:ext uri="{9D8B030D-6E8A-4147-A177-3AD203B41FA5}">
                      <a16:colId xmlns:a16="http://schemas.microsoft.com/office/drawing/2014/main" val="2423103314"/>
                    </a:ext>
                  </a:extLst>
                </a:gridCol>
                <a:gridCol w="530573">
                  <a:extLst>
                    <a:ext uri="{9D8B030D-6E8A-4147-A177-3AD203B41FA5}">
                      <a16:colId xmlns:a16="http://schemas.microsoft.com/office/drawing/2014/main" val="949416069"/>
                    </a:ext>
                  </a:extLst>
                </a:gridCol>
                <a:gridCol w="594456">
                  <a:extLst>
                    <a:ext uri="{9D8B030D-6E8A-4147-A177-3AD203B41FA5}">
                      <a16:colId xmlns:a16="http://schemas.microsoft.com/office/drawing/2014/main" val="3844090908"/>
                    </a:ext>
                  </a:extLst>
                </a:gridCol>
              </a:tblGrid>
              <a:tr h="209764">
                <a:tc>
                  <a:txBody>
                    <a:bodyPr/>
                    <a:lstStyle/>
                    <a:p>
                      <a:r>
                        <a:rPr lang="en-GB" sz="900" dirty="0"/>
                        <a:t>Process that the finding relates to</a:t>
                      </a:r>
                    </a:p>
                  </a:txBody>
                  <a:tcPr marL="45720">
                    <a:lnR w="12700" cap="flat" cmpd="sng" algn="ctr">
                      <a:noFill/>
                      <a:prstDash val="solid"/>
                      <a:round/>
                      <a:headEnd type="none" w="med" len="med"/>
                      <a:tailEnd type="none" w="med" len="med"/>
                    </a:lnR>
                    <a:solidFill>
                      <a:schemeClr val="accent3"/>
                    </a:solidFill>
                  </a:tcPr>
                </a:tc>
                <a:tc>
                  <a:txBody>
                    <a:bodyPr/>
                    <a:lstStyle/>
                    <a:p>
                      <a:pPr algn="ctr"/>
                      <a:r>
                        <a:rPr lang="en-GB" sz="900" dirty="0"/>
                        <a:t>High</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solidFill>
                      <a:schemeClr val="accent3"/>
                    </a:solidFill>
                  </a:tcPr>
                </a:tc>
                <a:tc>
                  <a:txBody>
                    <a:bodyPr/>
                    <a:lstStyle/>
                    <a:p>
                      <a:pPr algn="ctr"/>
                      <a:r>
                        <a:rPr lang="en-GB" sz="900" dirty="0"/>
                        <a:t>Medium</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solidFill>
                      <a:schemeClr val="accent3"/>
                    </a:solidFill>
                  </a:tcPr>
                </a:tc>
                <a:tc>
                  <a:txBody>
                    <a:bodyPr/>
                    <a:lstStyle/>
                    <a:p>
                      <a:pPr algn="ctr"/>
                      <a:r>
                        <a:rPr lang="en-GB" sz="900" dirty="0"/>
                        <a:t>Low</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solidFill>
                      <a:schemeClr val="accent3"/>
                    </a:solidFill>
                  </a:tcPr>
                </a:tc>
                <a:tc>
                  <a:txBody>
                    <a:bodyPr/>
                    <a:lstStyle/>
                    <a:p>
                      <a:pPr algn="ctr"/>
                      <a:r>
                        <a:rPr lang="en-GB" sz="900" dirty="0"/>
                        <a:t>MLP</a:t>
                      </a:r>
                    </a:p>
                  </a:txBody>
                  <a:tcPr>
                    <a:lnL w="12700" cap="flat" cmpd="sng" algn="ctr">
                      <a:noFill/>
                      <a:prstDash val="solid"/>
                      <a:round/>
                      <a:headEnd type="none" w="med" len="med"/>
                      <a:tailEnd type="none" w="med" len="med"/>
                    </a:lnL>
                    <a:solidFill>
                      <a:schemeClr val="accent3"/>
                    </a:solidFill>
                  </a:tcPr>
                </a:tc>
                <a:extLst>
                  <a:ext uri="{0D108BD9-81ED-4DB2-BD59-A6C34878D82A}">
                    <a16:rowId xmlns:a16="http://schemas.microsoft.com/office/drawing/2014/main" val="2178368400"/>
                  </a:ext>
                </a:extLst>
              </a:tr>
              <a:tr h="209764">
                <a:tc>
                  <a:txBody>
                    <a:bodyPr/>
                    <a:lstStyle/>
                    <a:p>
                      <a:r>
                        <a:rPr lang="en-GB" sz="900" dirty="0"/>
                        <a:t>Completion of Proving tests</a:t>
                      </a:r>
                    </a:p>
                  </a:txBody>
                  <a:tcPr marL="45720">
                    <a:lnB w="6350" cap="flat" cmpd="sng" algn="ctr">
                      <a:solidFill>
                        <a:schemeClr val="bg1">
                          <a:lumMod val="85000"/>
                        </a:schemeClr>
                      </a:solidFill>
                      <a:prstDash val="solid"/>
                      <a:round/>
                      <a:headEnd type="none" w="med" len="med"/>
                      <a:tailEnd type="none" w="med" len="med"/>
                    </a:lnB>
                    <a:noFill/>
                  </a:tcPr>
                </a:tc>
                <a:tc>
                  <a:txBody>
                    <a:bodyPr/>
                    <a:lstStyle/>
                    <a:p>
                      <a:pPr algn="ctr"/>
                      <a:r>
                        <a:rPr lang="en-GB" sz="900" dirty="0"/>
                        <a:t>1</a:t>
                      </a:r>
                    </a:p>
                  </a:txBody>
                  <a:tcPr>
                    <a:lnB w="6350" cap="flat" cmpd="sng" algn="ctr">
                      <a:solidFill>
                        <a:schemeClr val="bg1">
                          <a:lumMod val="85000"/>
                        </a:schemeClr>
                      </a:solidFill>
                      <a:prstDash val="solid"/>
                      <a:round/>
                      <a:headEnd type="none" w="med" len="med"/>
                      <a:tailEnd type="none" w="med" len="med"/>
                    </a:lnB>
                    <a:noFill/>
                  </a:tcPr>
                </a:tc>
                <a:tc>
                  <a:txBody>
                    <a:bodyPr/>
                    <a:lstStyle/>
                    <a:p>
                      <a:pPr algn="ctr"/>
                      <a:r>
                        <a:rPr lang="en-GB" sz="900" dirty="0"/>
                        <a:t>1</a:t>
                      </a:r>
                    </a:p>
                  </a:txBody>
                  <a:tcPr>
                    <a:lnB w="6350" cap="flat" cmpd="sng" algn="ctr">
                      <a:solidFill>
                        <a:schemeClr val="bg1">
                          <a:lumMod val="85000"/>
                        </a:schemeClr>
                      </a:solidFill>
                      <a:prstDash val="solid"/>
                      <a:round/>
                      <a:headEnd type="none" w="med" len="med"/>
                      <a:tailEnd type="none" w="med" len="med"/>
                    </a:lnB>
                    <a:noFill/>
                  </a:tcPr>
                </a:tc>
                <a:tc>
                  <a:txBody>
                    <a:bodyPr/>
                    <a:lstStyle/>
                    <a:p>
                      <a:pPr algn="ctr"/>
                      <a:r>
                        <a:rPr lang="en-GB" sz="900" dirty="0"/>
                        <a:t>1</a:t>
                      </a:r>
                    </a:p>
                  </a:txBody>
                  <a:tcPr>
                    <a:lnB w="6350" cap="flat" cmpd="sng" algn="ctr">
                      <a:solidFill>
                        <a:schemeClr val="bg1">
                          <a:lumMod val="85000"/>
                        </a:schemeClr>
                      </a:solidFill>
                      <a:prstDash val="solid"/>
                      <a:round/>
                      <a:headEnd type="none" w="med" len="med"/>
                      <a:tailEnd type="none" w="med" len="med"/>
                    </a:lnB>
                    <a:noFill/>
                  </a:tcPr>
                </a:tc>
                <a:tc>
                  <a:txBody>
                    <a:bodyPr/>
                    <a:lstStyle/>
                    <a:p>
                      <a:pPr algn="ctr"/>
                      <a:r>
                        <a:rPr lang="en-GB" sz="900" dirty="0"/>
                        <a:t>1</a:t>
                      </a:r>
                    </a:p>
                  </a:txBody>
                  <a:tcPr>
                    <a:lnB w="635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559695703"/>
                  </a:ext>
                </a:extLst>
              </a:tr>
              <a:tr h="209764">
                <a:tc>
                  <a:txBody>
                    <a:bodyPr/>
                    <a:lstStyle/>
                    <a:p>
                      <a:r>
                        <a:rPr lang="en-GB" sz="900" dirty="0"/>
                        <a:t>Resolution of Faults</a:t>
                      </a:r>
                    </a:p>
                  </a:txBody>
                  <a:tcPr marL="45720">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tc>
                  <a:txBody>
                    <a:bodyPr/>
                    <a:lstStyle/>
                    <a:p>
                      <a:pPr algn="ctr"/>
                      <a:r>
                        <a:rPr lang="en-GB" sz="900" dirty="0"/>
                        <a:t>-</a:t>
                      </a:r>
                    </a:p>
                  </a:txBody>
                  <a:tcP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tc>
                  <a:txBody>
                    <a:bodyPr/>
                    <a:lstStyle/>
                    <a:p>
                      <a:pPr algn="ctr"/>
                      <a:r>
                        <a:rPr lang="en-GB" sz="900" dirty="0"/>
                        <a:t>1</a:t>
                      </a:r>
                    </a:p>
                  </a:txBody>
                  <a:tcP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tc>
                  <a:txBody>
                    <a:bodyPr/>
                    <a:lstStyle/>
                    <a:p>
                      <a:pPr algn="ctr"/>
                      <a:r>
                        <a:rPr lang="en-GB" sz="900" dirty="0"/>
                        <a:t>1</a:t>
                      </a:r>
                    </a:p>
                  </a:txBody>
                  <a:tcP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tc>
                  <a:txBody>
                    <a:bodyPr/>
                    <a:lstStyle/>
                    <a:p>
                      <a:pPr algn="ctr"/>
                      <a:r>
                        <a:rPr lang="en-GB" sz="900" dirty="0"/>
                        <a:t>1</a:t>
                      </a:r>
                    </a:p>
                  </a:txBody>
                  <a:tcP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4028597898"/>
                  </a:ext>
                </a:extLst>
              </a:tr>
              <a:tr h="209764">
                <a:tc>
                  <a:txBody>
                    <a:bodyPr/>
                    <a:lstStyle/>
                    <a:p>
                      <a:r>
                        <a:rPr lang="en-GB" sz="900" dirty="0"/>
                        <a:t>Provision of Meter Technical Details</a:t>
                      </a:r>
                    </a:p>
                  </a:txBody>
                  <a:tcPr marL="45720">
                    <a:lnT w="6350" cap="flat" cmpd="sng" algn="ctr">
                      <a:solidFill>
                        <a:schemeClr val="bg1">
                          <a:lumMod val="85000"/>
                        </a:schemeClr>
                      </a:solidFill>
                      <a:prstDash val="solid"/>
                      <a:round/>
                      <a:headEnd type="none" w="med" len="med"/>
                      <a:tailEnd type="none" w="med" len="med"/>
                    </a:lnT>
                    <a:lnB w="6350" cap="flat" cmpd="sng" algn="ctr">
                      <a:solidFill>
                        <a:schemeClr val="accent3"/>
                      </a:solidFill>
                      <a:prstDash val="solid"/>
                      <a:round/>
                      <a:headEnd type="none" w="med" len="med"/>
                      <a:tailEnd type="none" w="med" len="med"/>
                    </a:lnB>
                    <a:noFill/>
                  </a:tcPr>
                </a:tc>
                <a:tc>
                  <a:txBody>
                    <a:bodyPr/>
                    <a:lstStyle/>
                    <a:p>
                      <a:pPr algn="ctr"/>
                      <a:r>
                        <a:rPr lang="en-GB" sz="900" dirty="0"/>
                        <a:t>-</a:t>
                      </a:r>
                    </a:p>
                  </a:txBody>
                  <a:tcPr>
                    <a:lnT w="6350" cap="flat" cmpd="sng" algn="ctr">
                      <a:solidFill>
                        <a:schemeClr val="bg1">
                          <a:lumMod val="85000"/>
                        </a:schemeClr>
                      </a:solidFill>
                      <a:prstDash val="solid"/>
                      <a:round/>
                      <a:headEnd type="none" w="med" len="med"/>
                      <a:tailEnd type="none" w="med" len="med"/>
                    </a:lnT>
                    <a:lnB w="6350" cap="flat" cmpd="sng" algn="ctr">
                      <a:solidFill>
                        <a:schemeClr val="accent3"/>
                      </a:solidFill>
                      <a:prstDash val="solid"/>
                      <a:round/>
                      <a:headEnd type="none" w="med" len="med"/>
                      <a:tailEnd type="none" w="med" len="med"/>
                    </a:lnB>
                    <a:noFill/>
                  </a:tcPr>
                </a:tc>
                <a:tc>
                  <a:txBody>
                    <a:bodyPr/>
                    <a:lstStyle/>
                    <a:p>
                      <a:pPr algn="ctr"/>
                      <a:r>
                        <a:rPr lang="en-GB" sz="900" dirty="0"/>
                        <a:t>2</a:t>
                      </a:r>
                    </a:p>
                  </a:txBody>
                  <a:tcPr>
                    <a:lnT w="6350" cap="flat" cmpd="sng" algn="ctr">
                      <a:solidFill>
                        <a:schemeClr val="bg1">
                          <a:lumMod val="85000"/>
                        </a:schemeClr>
                      </a:solidFill>
                      <a:prstDash val="solid"/>
                      <a:round/>
                      <a:headEnd type="none" w="med" len="med"/>
                      <a:tailEnd type="none" w="med" len="med"/>
                    </a:lnT>
                    <a:lnB w="6350" cap="flat" cmpd="sng" algn="ctr">
                      <a:solidFill>
                        <a:schemeClr val="accent3"/>
                      </a:solidFill>
                      <a:prstDash val="solid"/>
                      <a:round/>
                      <a:headEnd type="none" w="med" len="med"/>
                      <a:tailEnd type="none" w="med" len="med"/>
                    </a:lnB>
                    <a:noFill/>
                  </a:tcPr>
                </a:tc>
                <a:tc>
                  <a:txBody>
                    <a:bodyPr/>
                    <a:lstStyle/>
                    <a:p>
                      <a:pPr algn="ctr"/>
                      <a:r>
                        <a:rPr lang="en-GB" sz="900" dirty="0"/>
                        <a:t>1</a:t>
                      </a:r>
                    </a:p>
                  </a:txBody>
                  <a:tcPr>
                    <a:lnT w="6350" cap="flat" cmpd="sng" algn="ctr">
                      <a:solidFill>
                        <a:schemeClr val="bg1">
                          <a:lumMod val="85000"/>
                        </a:schemeClr>
                      </a:solidFill>
                      <a:prstDash val="solid"/>
                      <a:round/>
                      <a:headEnd type="none" w="med" len="med"/>
                      <a:tailEnd type="none" w="med" len="med"/>
                    </a:lnT>
                    <a:lnB w="6350" cap="flat" cmpd="sng" algn="ctr">
                      <a:solidFill>
                        <a:schemeClr val="accent3"/>
                      </a:solidFill>
                      <a:prstDash val="solid"/>
                      <a:round/>
                      <a:headEnd type="none" w="med" len="med"/>
                      <a:tailEnd type="none" w="med" len="med"/>
                    </a:lnB>
                    <a:noFill/>
                  </a:tcPr>
                </a:tc>
                <a:tc>
                  <a:txBody>
                    <a:bodyPr/>
                    <a:lstStyle/>
                    <a:p>
                      <a:pPr algn="ctr"/>
                      <a:r>
                        <a:rPr lang="en-GB" sz="900" dirty="0"/>
                        <a:t>3</a:t>
                      </a:r>
                    </a:p>
                  </a:txBody>
                  <a:tcPr>
                    <a:lnT w="6350" cap="flat" cmpd="sng" algn="ctr">
                      <a:solidFill>
                        <a:schemeClr val="bg1">
                          <a:lumMod val="85000"/>
                        </a:schemeClr>
                      </a:solidFill>
                      <a:prstDash val="solid"/>
                      <a:round/>
                      <a:headEnd type="none" w="med" len="med"/>
                      <a:tailEnd type="none" w="med" len="med"/>
                    </a:lnT>
                    <a:lnB w="6350" cap="flat" cmpd="sng" algn="ctr">
                      <a:solidFill>
                        <a:schemeClr val="accent3"/>
                      </a:solidFill>
                      <a:prstDash val="solid"/>
                      <a:round/>
                      <a:headEnd type="none" w="med" len="med"/>
                      <a:tailEnd type="none" w="med" len="med"/>
                    </a:lnB>
                    <a:noFill/>
                  </a:tcPr>
                </a:tc>
                <a:extLst>
                  <a:ext uri="{0D108BD9-81ED-4DB2-BD59-A6C34878D82A}">
                    <a16:rowId xmlns:a16="http://schemas.microsoft.com/office/drawing/2014/main" val="3916897030"/>
                  </a:ext>
                </a:extLst>
              </a:tr>
            </a:tbl>
          </a:graphicData>
        </a:graphic>
      </p:graphicFrame>
      <p:graphicFrame>
        <p:nvGraphicFramePr>
          <p:cNvPr id="132" name="Chart 131">
            <a:extLst>
              <a:ext uri="{FF2B5EF4-FFF2-40B4-BE49-F238E27FC236}">
                <a16:creationId xmlns:a16="http://schemas.microsoft.com/office/drawing/2014/main" id="{0913AB29-36A4-445A-B0DF-8815024FA1C4}"/>
              </a:ext>
            </a:extLst>
          </p:cNvPr>
          <p:cNvGraphicFramePr/>
          <p:nvPr userDrawn="1">
            <p:extLst>
              <p:ext uri="{D42A27DB-BD31-4B8C-83A1-F6EECF244321}">
                <p14:modId xmlns:p14="http://schemas.microsoft.com/office/powerpoint/2010/main" val="3895412228"/>
              </p:ext>
            </p:extLst>
          </p:nvPr>
        </p:nvGraphicFramePr>
        <p:xfrm>
          <a:off x="3474129" y="4171726"/>
          <a:ext cx="2188465" cy="1894055"/>
        </p:xfrm>
        <a:graphic>
          <a:graphicData uri="http://schemas.openxmlformats.org/drawingml/2006/chart">
            <c:chart xmlns:c="http://schemas.openxmlformats.org/drawingml/2006/chart" xmlns:r="http://schemas.openxmlformats.org/officeDocument/2006/relationships" r:id="rId2"/>
          </a:graphicData>
        </a:graphic>
      </p:graphicFrame>
      <p:sp>
        <p:nvSpPr>
          <p:cNvPr id="133" name="Rectangle: Rounded Corners 132">
            <a:extLst>
              <a:ext uri="{FF2B5EF4-FFF2-40B4-BE49-F238E27FC236}">
                <a16:creationId xmlns:a16="http://schemas.microsoft.com/office/drawing/2014/main" id="{56092A8D-BDE8-4B38-8CDB-4335FD27596C}"/>
              </a:ext>
            </a:extLst>
          </p:cNvPr>
          <p:cNvSpPr/>
          <p:nvPr userDrawn="1"/>
        </p:nvSpPr>
        <p:spPr>
          <a:xfrm rot="5400000">
            <a:off x="11262913" y="283781"/>
            <a:ext cx="407987" cy="1450177"/>
          </a:xfrm>
          <a:prstGeom prst="roundRect">
            <a:avLst>
              <a:gd name="adj"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sp>
        <p:nvSpPr>
          <p:cNvPr id="134" name="TextBox 133">
            <a:extLst>
              <a:ext uri="{FF2B5EF4-FFF2-40B4-BE49-F238E27FC236}">
                <a16:creationId xmlns:a16="http://schemas.microsoft.com/office/drawing/2014/main" id="{CC6E81FD-6EBE-485B-A6D6-8EC5D0EDBBB0}"/>
              </a:ext>
            </a:extLst>
          </p:cNvPr>
          <p:cNvSpPr txBox="1">
            <a:spLocks/>
          </p:cNvSpPr>
          <p:nvPr userDrawn="1"/>
        </p:nvSpPr>
        <p:spPr>
          <a:xfrm>
            <a:off x="11955471" y="920006"/>
            <a:ext cx="70532" cy="153888"/>
          </a:xfrm>
          <a:prstGeom prst="rect">
            <a:avLst/>
          </a:prstGeom>
          <a:ln>
            <a:noFill/>
          </a:ln>
        </p:spPr>
        <p:txBody>
          <a:bodyPr vert="horz" wrap="none" lIns="0" tIns="0" rIns="0" bIns="0" rtlCol="0" anchor="ctr">
            <a:spAutoFit/>
          </a:bodyPr>
          <a:lstStyle>
            <a:defPPr>
              <a:defRPr lang="en-US"/>
            </a:defPPr>
            <a:lvl1pPr algn="ctr" defTabSz="890789">
              <a:spcAft>
                <a:spcPts val="501"/>
              </a:spcAft>
              <a:defRPr lang="en-GB" sz="1000" smtClean="0">
                <a:solidFill>
                  <a:schemeClr val="bg1">
                    <a:lumMod val="50000"/>
                  </a:schemeClr>
                </a:solidFill>
              </a:defRPr>
            </a:lvl1pPr>
          </a:lstStyle>
          <a:p>
            <a:pPr lvl="0"/>
            <a:r>
              <a:rPr lang="en-GB" b="0" dirty="0">
                <a:solidFill>
                  <a:schemeClr val="bg1"/>
                </a:solidFill>
              </a:rPr>
              <a:t>2</a:t>
            </a:r>
          </a:p>
        </p:txBody>
      </p:sp>
      <p:cxnSp>
        <p:nvCxnSpPr>
          <p:cNvPr id="135" name="Straight Connector 134">
            <a:extLst>
              <a:ext uri="{FF2B5EF4-FFF2-40B4-BE49-F238E27FC236}">
                <a16:creationId xmlns:a16="http://schemas.microsoft.com/office/drawing/2014/main" id="{1A4810D5-D08A-4075-9D3A-25545377252A}"/>
              </a:ext>
            </a:extLst>
          </p:cNvPr>
          <p:cNvCxnSpPr/>
          <p:nvPr userDrawn="1"/>
        </p:nvCxnSpPr>
        <p:spPr>
          <a:xfrm>
            <a:off x="11784012" y="865188"/>
            <a:ext cx="0" cy="26352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36" name="Group 135">
            <a:extLst>
              <a:ext uri="{FF2B5EF4-FFF2-40B4-BE49-F238E27FC236}">
                <a16:creationId xmlns:a16="http://schemas.microsoft.com/office/drawing/2014/main" id="{A7AC4448-57C5-437F-95E8-AA7145325FE5}"/>
              </a:ext>
            </a:extLst>
          </p:cNvPr>
          <p:cNvGrpSpPr/>
          <p:nvPr userDrawn="1"/>
        </p:nvGrpSpPr>
        <p:grpSpPr>
          <a:xfrm>
            <a:off x="10859073" y="900113"/>
            <a:ext cx="808453" cy="228600"/>
            <a:chOff x="10859073" y="900113"/>
            <a:chExt cx="808453" cy="228600"/>
          </a:xfrm>
        </p:grpSpPr>
        <p:sp>
          <p:nvSpPr>
            <p:cNvPr id="137" name="Freeform 5">
              <a:extLst>
                <a:ext uri="{FF2B5EF4-FFF2-40B4-BE49-F238E27FC236}">
                  <a16:creationId xmlns:a16="http://schemas.microsoft.com/office/drawing/2014/main" id="{87E6B538-FF3E-485A-8809-4E164B756498}"/>
                </a:ext>
              </a:extLst>
            </p:cNvPr>
            <p:cNvSpPr>
              <a:spLocks/>
            </p:cNvSpPr>
            <p:nvPr/>
          </p:nvSpPr>
          <p:spPr bwMode="auto">
            <a:xfrm>
              <a:off x="11508693" y="923985"/>
              <a:ext cx="102095" cy="169769"/>
            </a:xfrm>
            <a:custGeom>
              <a:avLst/>
              <a:gdLst>
                <a:gd name="T0" fmla="*/ 0 w 1053"/>
                <a:gd name="T1" fmla="*/ 1751 h 1751"/>
                <a:gd name="T2" fmla="*/ 1053 w 1053"/>
                <a:gd name="T3" fmla="*/ 875 h 1751"/>
                <a:gd name="T4" fmla="*/ 0 w 1053"/>
                <a:gd name="T5" fmla="*/ 0 h 1751"/>
              </a:gdLst>
              <a:ahLst/>
              <a:cxnLst>
                <a:cxn ang="0">
                  <a:pos x="T0" y="T1"/>
                </a:cxn>
                <a:cxn ang="0">
                  <a:pos x="T2" y="T3"/>
                </a:cxn>
                <a:cxn ang="0">
                  <a:pos x="T4" y="T5"/>
                </a:cxn>
              </a:cxnLst>
              <a:rect l="0" t="0" r="r" b="b"/>
              <a:pathLst>
                <a:path w="1053" h="1751">
                  <a:moveTo>
                    <a:pt x="0" y="1751"/>
                  </a:moveTo>
                  <a:lnTo>
                    <a:pt x="1053" y="875"/>
                  </a:lnTo>
                  <a:lnTo>
                    <a:pt x="0" y="0"/>
                  </a:lnTo>
                </a:path>
              </a:pathLst>
            </a:custGeom>
            <a:noFill/>
            <a:ln w="1270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8" name="Freeform 5">
              <a:extLst>
                <a:ext uri="{FF2B5EF4-FFF2-40B4-BE49-F238E27FC236}">
                  <a16:creationId xmlns:a16="http://schemas.microsoft.com/office/drawing/2014/main" id="{42A92705-B970-4A50-AE4A-8FC90E595C86}"/>
                </a:ext>
              </a:extLst>
            </p:cNvPr>
            <p:cNvSpPr>
              <a:spLocks/>
            </p:cNvSpPr>
            <p:nvPr/>
          </p:nvSpPr>
          <p:spPr bwMode="auto">
            <a:xfrm rot="10800000">
              <a:off x="10904106" y="923985"/>
              <a:ext cx="102095" cy="169769"/>
            </a:xfrm>
            <a:custGeom>
              <a:avLst/>
              <a:gdLst>
                <a:gd name="T0" fmla="*/ 0 w 1053"/>
                <a:gd name="T1" fmla="*/ 1751 h 1751"/>
                <a:gd name="T2" fmla="*/ 1053 w 1053"/>
                <a:gd name="T3" fmla="*/ 875 h 1751"/>
                <a:gd name="T4" fmla="*/ 0 w 1053"/>
                <a:gd name="T5" fmla="*/ 0 h 1751"/>
              </a:gdLst>
              <a:ahLst/>
              <a:cxnLst>
                <a:cxn ang="0">
                  <a:pos x="T0" y="T1"/>
                </a:cxn>
                <a:cxn ang="0">
                  <a:pos x="T2" y="T3"/>
                </a:cxn>
                <a:cxn ang="0">
                  <a:pos x="T4" y="T5"/>
                </a:cxn>
              </a:cxnLst>
              <a:rect l="0" t="0" r="r" b="b"/>
              <a:pathLst>
                <a:path w="1053" h="1751">
                  <a:moveTo>
                    <a:pt x="0" y="1751"/>
                  </a:moveTo>
                  <a:lnTo>
                    <a:pt x="1053" y="875"/>
                  </a:lnTo>
                  <a:lnTo>
                    <a:pt x="0" y="0"/>
                  </a:lnTo>
                </a:path>
              </a:pathLst>
            </a:custGeom>
            <a:noFill/>
            <a:ln w="1270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9" name="Freeform 9">
              <a:extLst>
                <a:ext uri="{FF2B5EF4-FFF2-40B4-BE49-F238E27FC236}">
                  <a16:creationId xmlns:a16="http://schemas.microsoft.com/office/drawing/2014/main" id="{3C0DA2B2-A838-4EAF-A2F6-1275638F031F}"/>
                </a:ext>
              </a:extLst>
            </p:cNvPr>
            <p:cNvSpPr>
              <a:spLocks/>
            </p:cNvSpPr>
            <p:nvPr/>
          </p:nvSpPr>
          <p:spPr bwMode="auto">
            <a:xfrm>
              <a:off x="11181135" y="930322"/>
              <a:ext cx="152623" cy="157095"/>
            </a:xfrm>
            <a:custGeom>
              <a:avLst/>
              <a:gdLst>
                <a:gd name="T0" fmla="*/ 0 w 2218"/>
                <a:gd name="T1" fmla="*/ 1021 h 2283"/>
                <a:gd name="T2" fmla="*/ 1105 w 2218"/>
                <a:gd name="T3" fmla="*/ 0 h 2283"/>
                <a:gd name="T4" fmla="*/ 2218 w 2218"/>
                <a:gd name="T5" fmla="*/ 1021 h 2283"/>
                <a:gd name="T6" fmla="*/ 2218 w 2218"/>
                <a:gd name="T7" fmla="*/ 2283 h 2283"/>
                <a:gd name="T8" fmla="*/ 1474 w 2218"/>
                <a:gd name="T9" fmla="*/ 2283 h 2283"/>
                <a:gd name="T10" fmla="*/ 1474 w 2218"/>
                <a:gd name="T11" fmla="*/ 1520 h 2283"/>
                <a:gd name="T12" fmla="*/ 737 w 2218"/>
                <a:gd name="T13" fmla="*/ 1520 h 2283"/>
                <a:gd name="T14" fmla="*/ 737 w 2218"/>
                <a:gd name="T15" fmla="*/ 2283 h 2283"/>
                <a:gd name="T16" fmla="*/ 0 w 2218"/>
                <a:gd name="T17" fmla="*/ 2283 h 2283"/>
                <a:gd name="T18" fmla="*/ 0 w 2218"/>
                <a:gd name="T19" fmla="*/ 1021 h 2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18" h="2283">
                  <a:moveTo>
                    <a:pt x="0" y="1021"/>
                  </a:moveTo>
                  <a:lnTo>
                    <a:pt x="1105" y="0"/>
                  </a:lnTo>
                  <a:lnTo>
                    <a:pt x="2218" y="1021"/>
                  </a:lnTo>
                  <a:lnTo>
                    <a:pt x="2218" y="2283"/>
                  </a:lnTo>
                  <a:lnTo>
                    <a:pt x="1474" y="2283"/>
                  </a:lnTo>
                  <a:lnTo>
                    <a:pt x="1474" y="1520"/>
                  </a:lnTo>
                  <a:lnTo>
                    <a:pt x="737" y="1520"/>
                  </a:lnTo>
                  <a:lnTo>
                    <a:pt x="737" y="2283"/>
                  </a:lnTo>
                  <a:lnTo>
                    <a:pt x="0" y="2283"/>
                  </a:lnTo>
                  <a:lnTo>
                    <a:pt x="0" y="1021"/>
                  </a:lnTo>
                  <a:close/>
                </a:path>
              </a:pathLst>
            </a:custGeom>
            <a:noFill/>
            <a:ln w="1270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40" name="Oval 139">
              <a:hlinkClick r:id="" action="ppaction://hlinkshowjump?jump=nextslide"/>
              <a:extLst>
                <a:ext uri="{FF2B5EF4-FFF2-40B4-BE49-F238E27FC236}">
                  <a16:creationId xmlns:a16="http://schemas.microsoft.com/office/drawing/2014/main" id="{DC8821A0-3CD0-4FE8-BF3F-4F2BC0AFA40A}"/>
                </a:ext>
              </a:extLst>
            </p:cNvPr>
            <p:cNvSpPr/>
            <p:nvPr/>
          </p:nvSpPr>
          <p:spPr>
            <a:xfrm>
              <a:off x="11438926" y="900113"/>
              <a:ext cx="228600" cy="228600"/>
            </a:xfrm>
            <a:prstGeom prst="ellipse">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sp>
          <p:nvSpPr>
            <p:cNvPr id="141" name="Oval 140">
              <a:hlinkClick r:id="rId3" action="ppaction://hlinksldjump"/>
              <a:extLst>
                <a:ext uri="{FF2B5EF4-FFF2-40B4-BE49-F238E27FC236}">
                  <a16:creationId xmlns:a16="http://schemas.microsoft.com/office/drawing/2014/main" id="{CE0D3885-4E85-409C-B851-042CEB6C2BDF}"/>
                </a:ext>
              </a:extLst>
            </p:cNvPr>
            <p:cNvSpPr/>
            <p:nvPr/>
          </p:nvSpPr>
          <p:spPr>
            <a:xfrm>
              <a:off x="11138727" y="900113"/>
              <a:ext cx="228600" cy="228600"/>
            </a:xfrm>
            <a:prstGeom prst="ellipse">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sp>
          <p:nvSpPr>
            <p:cNvPr id="142" name="Oval 141">
              <a:hlinkClick r:id="" action="ppaction://hlinkshowjump?jump=previousslide"/>
              <a:extLst>
                <a:ext uri="{FF2B5EF4-FFF2-40B4-BE49-F238E27FC236}">
                  <a16:creationId xmlns:a16="http://schemas.microsoft.com/office/drawing/2014/main" id="{72F3866F-0BA0-4D27-8EB8-97B15736239F}"/>
                </a:ext>
              </a:extLst>
            </p:cNvPr>
            <p:cNvSpPr/>
            <p:nvPr/>
          </p:nvSpPr>
          <p:spPr>
            <a:xfrm>
              <a:off x="10859073" y="900113"/>
              <a:ext cx="228600" cy="228600"/>
            </a:xfrm>
            <a:prstGeom prst="ellipse">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grpSp>
      <p:graphicFrame>
        <p:nvGraphicFramePr>
          <p:cNvPr id="146" name="Chart 145">
            <a:extLst>
              <a:ext uri="{FF2B5EF4-FFF2-40B4-BE49-F238E27FC236}">
                <a16:creationId xmlns:a16="http://schemas.microsoft.com/office/drawing/2014/main" id="{E8D043B6-B645-4774-AB6C-2F30B69057FC}"/>
              </a:ext>
            </a:extLst>
          </p:cNvPr>
          <p:cNvGraphicFramePr/>
          <p:nvPr userDrawn="1">
            <p:extLst>
              <p:ext uri="{D42A27DB-BD31-4B8C-83A1-F6EECF244321}">
                <p14:modId xmlns:p14="http://schemas.microsoft.com/office/powerpoint/2010/main" val="129529676"/>
              </p:ext>
            </p:extLst>
          </p:nvPr>
        </p:nvGraphicFramePr>
        <p:xfrm>
          <a:off x="-197862" y="4080429"/>
          <a:ext cx="2808487" cy="1872325"/>
        </p:xfrm>
        <a:graphic>
          <a:graphicData uri="http://schemas.openxmlformats.org/drawingml/2006/chart">
            <c:chart xmlns:c="http://schemas.openxmlformats.org/drawingml/2006/chart" xmlns:r="http://schemas.openxmlformats.org/officeDocument/2006/relationships" r:id="rId4"/>
          </a:graphicData>
        </a:graphic>
      </p:graphicFrame>
      <p:sp>
        <p:nvSpPr>
          <p:cNvPr id="95" name="Rectangle 94">
            <a:extLst>
              <a:ext uri="{FF2B5EF4-FFF2-40B4-BE49-F238E27FC236}">
                <a16:creationId xmlns:a16="http://schemas.microsoft.com/office/drawing/2014/main" id="{694B541F-366C-4C6B-B2BF-6935AF5E2D6B}"/>
              </a:ext>
            </a:extLst>
          </p:cNvPr>
          <p:cNvSpPr>
            <a:spLocks/>
          </p:cNvSpPr>
          <p:nvPr userDrawn="1"/>
        </p:nvSpPr>
        <p:spPr>
          <a:xfrm>
            <a:off x="407987" y="2181842"/>
            <a:ext cx="5508625" cy="55399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spAutoFit/>
          </a:bodyPr>
          <a:lstStyle/>
          <a:p>
            <a:pPr marL="0" lvl="1">
              <a:spcAft>
                <a:spcPts val="600"/>
              </a:spcAft>
            </a:pPr>
            <a:r>
              <a:rPr lang="en-US" sz="900" dirty="0">
                <a:solidFill>
                  <a:schemeClr val="tx1"/>
                </a:solidFill>
                <a:ea typeface="+mn-lt"/>
                <a:cs typeface="+mn-lt"/>
              </a:rPr>
              <a:t>The number of High and Medium rated findings has significantly increased compared to the prior year, despite the overall number of potentially settlement impacting findings remaining the same.</a:t>
            </a:r>
            <a:r>
              <a:rPr lang="en-GB" sz="900" dirty="0">
                <a:solidFill>
                  <a:schemeClr val="tx1"/>
                </a:solidFill>
                <a:ea typeface="+mn-lt"/>
                <a:cs typeface="+mn-lt"/>
              </a:rPr>
              <a:t> We see findings fall into one of three categories. The below table shows the number of open findings, split by rating and the process in which that finding relates. </a:t>
            </a:r>
            <a:endParaRPr lang="en-GB" sz="900" dirty="0">
              <a:solidFill>
                <a:schemeClr val="tx1"/>
              </a:solidFill>
            </a:endParaRPr>
          </a:p>
        </p:txBody>
      </p:sp>
      <p:sp>
        <p:nvSpPr>
          <p:cNvPr id="97" name="TextBox 96">
            <a:extLst>
              <a:ext uri="{FF2B5EF4-FFF2-40B4-BE49-F238E27FC236}">
                <a16:creationId xmlns:a16="http://schemas.microsoft.com/office/drawing/2014/main" id="{4A2A3730-7647-4CC6-8321-402E88CED6D7}"/>
              </a:ext>
            </a:extLst>
          </p:cNvPr>
          <p:cNvSpPr txBox="1"/>
          <p:nvPr userDrawn="1"/>
        </p:nvSpPr>
        <p:spPr>
          <a:xfrm>
            <a:off x="407988" y="1915005"/>
            <a:ext cx="1681508" cy="230832"/>
          </a:xfrm>
          <a:prstGeom prst="rect">
            <a:avLst/>
          </a:prstGeom>
          <a:noFill/>
        </p:spPr>
        <p:txBody>
          <a:bodyPr wrap="square" lIns="0" tIns="0" rIns="0" bIns="0" rtlCol="0">
            <a:spAutoFit/>
          </a:bodyPr>
          <a:lstStyle/>
          <a:p>
            <a:pPr algn="just">
              <a:spcAft>
                <a:spcPts val="600"/>
              </a:spcAft>
            </a:pPr>
            <a:r>
              <a:rPr lang="en-US" sz="1500" b="1" dirty="0">
                <a:solidFill>
                  <a:schemeClr val="accent3"/>
                </a:solidFill>
              </a:rPr>
              <a:t>CVA MOA</a:t>
            </a:r>
          </a:p>
        </p:txBody>
      </p:sp>
      <p:grpSp>
        <p:nvGrpSpPr>
          <p:cNvPr id="98" name="Group 19">
            <a:extLst>
              <a:ext uri="{FF2B5EF4-FFF2-40B4-BE49-F238E27FC236}">
                <a16:creationId xmlns:a16="http://schemas.microsoft.com/office/drawing/2014/main" id="{6A171A6D-83FC-4904-BC2E-AFDDEE3E804F}"/>
              </a:ext>
            </a:extLst>
          </p:cNvPr>
          <p:cNvGrpSpPr>
            <a:grpSpLocks/>
          </p:cNvGrpSpPr>
          <p:nvPr userDrawn="1"/>
        </p:nvGrpSpPr>
        <p:grpSpPr bwMode="auto">
          <a:xfrm>
            <a:off x="407988" y="1412876"/>
            <a:ext cx="398462" cy="398946"/>
            <a:chOff x="-1424" y="1840"/>
            <a:chExt cx="1646" cy="1648"/>
          </a:xfrm>
        </p:grpSpPr>
        <p:sp>
          <p:nvSpPr>
            <p:cNvPr id="99" name="Oval 20">
              <a:extLst>
                <a:ext uri="{FF2B5EF4-FFF2-40B4-BE49-F238E27FC236}">
                  <a16:creationId xmlns:a16="http://schemas.microsoft.com/office/drawing/2014/main" id="{217B2E7B-E593-4234-A00F-0C1F48748673}"/>
                </a:ext>
              </a:extLst>
            </p:cNvPr>
            <p:cNvSpPr>
              <a:spLocks noChangeArrowheads="1"/>
            </p:cNvSpPr>
            <p:nvPr/>
          </p:nvSpPr>
          <p:spPr bwMode="auto">
            <a:xfrm>
              <a:off x="-1424" y="1840"/>
              <a:ext cx="1646" cy="1648"/>
            </a:xfrm>
            <a:prstGeom prst="ellipse">
              <a:avLst/>
            </a:prstGeom>
            <a:noFill/>
            <a:ln w="12700"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0" name="Line 21">
              <a:extLst>
                <a:ext uri="{FF2B5EF4-FFF2-40B4-BE49-F238E27FC236}">
                  <a16:creationId xmlns:a16="http://schemas.microsoft.com/office/drawing/2014/main" id="{1ACAD1AA-2DE5-4D35-B97B-4B5C440F07EF}"/>
                </a:ext>
              </a:extLst>
            </p:cNvPr>
            <p:cNvSpPr>
              <a:spLocks noChangeShapeType="1"/>
            </p:cNvSpPr>
            <p:nvPr/>
          </p:nvSpPr>
          <p:spPr bwMode="auto">
            <a:xfrm>
              <a:off x="-1424" y="2663"/>
              <a:ext cx="125" cy="0"/>
            </a:xfrm>
            <a:prstGeom prst="line">
              <a:avLst/>
            </a:prstGeom>
            <a:noFill/>
            <a:ln w="12700" cap="rnd">
              <a:solidFill>
                <a:schemeClr val="accent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1" name="Line 22">
              <a:extLst>
                <a:ext uri="{FF2B5EF4-FFF2-40B4-BE49-F238E27FC236}">
                  <a16:creationId xmlns:a16="http://schemas.microsoft.com/office/drawing/2014/main" id="{18E25715-DEA2-4186-8420-D195FD4BCBB6}"/>
                </a:ext>
              </a:extLst>
            </p:cNvPr>
            <p:cNvSpPr>
              <a:spLocks noChangeShapeType="1"/>
            </p:cNvSpPr>
            <p:nvPr/>
          </p:nvSpPr>
          <p:spPr bwMode="auto">
            <a:xfrm flipV="1">
              <a:off x="-601" y="3364"/>
              <a:ext cx="0" cy="124"/>
            </a:xfrm>
            <a:prstGeom prst="line">
              <a:avLst/>
            </a:prstGeom>
            <a:noFill/>
            <a:ln w="12700" cap="rnd">
              <a:solidFill>
                <a:schemeClr val="accent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2" name="Line 23">
              <a:extLst>
                <a:ext uri="{FF2B5EF4-FFF2-40B4-BE49-F238E27FC236}">
                  <a16:creationId xmlns:a16="http://schemas.microsoft.com/office/drawing/2014/main" id="{01739C14-8751-4B3D-86A1-F2A8D2D88BFC}"/>
                </a:ext>
              </a:extLst>
            </p:cNvPr>
            <p:cNvSpPr>
              <a:spLocks noChangeShapeType="1"/>
            </p:cNvSpPr>
            <p:nvPr/>
          </p:nvSpPr>
          <p:spPr bwMode="auto">
            <a:xfrm flipH="1">
              <a:off x="98" y="2663"/>
              <a:ext cx="124" cy="0"/>
            </a:xfrm>
            <a:prstGeom prst="line">
              <a:avLst/>
            </a:prstGeom>
            <a:noFill/>
            <a:ln w="12700" cap="rnd">
              <a:solidFill>
                <a:schemeClr val="accent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3" name="Line 24">
              <a:extLst>
                <a:ext uri="{FF2B5EF4-FFF2-40B4-BE49-F238E27FC236}">
                  <a16:creationId xmlns:a16="http://schemas.microsoft.com/office/drawing/2014/main" id="{8E11EA28-A693-4903-B4E9-DF512DE2AF89}"/>
                </a:ext>
              </a:extLst>
            </p:cNvPr>
            <p:cNvSpPr>
              <a:spLocks noChangeShapeType="1"/>
            </p:cNvSpPr>
            <p:nvPr/>
          </p:nvSpPr>
          <p:spPr bwMode="auto">
            <a:xfrm>
              <a:off x="-601" y="1840"/>
              <a:ext cx="0" cy="124"/>
            </a:xfrm>
            <a:prstGeom prst="line">
              <a:avLst/>
            </a:prstGeom>
            <a:noFill/>
            <a:ln w="12700" cap="rnd">
              <a:solidFill>
                <a:schemeClr val="accent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4" name="Freeform 25">
              <a:extLst>
                <a:ext uri="{FF2B5EF4-FFF2-40B4-BE49-F238E27FC236}">
                  <a16:creationId xmlns:a16="http://schemas.microsoft.com/office/drawing/2014/main" id="{9D6EE9B5-45FF-46A7-9B81-9CB865DE787E}"/>
                </a:ext>
              </a:extLst>
            </p:cNvPr>
            <p:cNvSpPr>
              <a:spLocks/>
            </p:cNvSpPr>
            <p:nvPr/>
          </p:nvSpPr>
          <p:spPr bwMode="auto">
            <a:xfrm>
              <a:off x="-717" y="2548"/>
              <a:ext cx="231" cy="231"/>
            </a:xfrm>
            <a:custGeom>
              <a:avLst/>
              <a:gdLst>
                <a:gd name="T0" fmla="*/ 14 w 150"/>
                <a:gd name="T1" fmla="*/ 51 h 150"/>
                <a:gd name="T2" fmla="*/ 99 w 150"/>
                <a:gd name="T3" fmla="*/ 14 h 150"/>
                <a:gd name="T4" fmla="*/ 137 w 150"/>
                <a:gd name="T5" fmla="*/ 99 h 150"/>
                <a:gd name="T6" fmla="*/ 51 w 150"/>
                <a:gd name="T7" fmla="*/ 137 h 150"/>
                <a:gd name="T8" fmla="*/ 14 w 150"/>
                <a:gd name="T9" fmla="*/ 51 h 150"/>
              </a:gdLst>
              <a:ahLst/>
              <a:cxnLst>
                <a:cxn ang="0">
                  <a:pos x="T0" y="T1"/>
                </a:cxn>
                <a:cxn ang="0">
                  <a:pos x="T2" y="T3"/>
                </a:cxn>
                <a:cxn ang="0">
                  <a:pos x="T4" y="T5"/>
                </a:cxn>
                <a:cxn ang="0">
                  <a:pos x="T6" y="T7"/>
                </a:cxn>
                <a:cxn ang="0">
                  <a:pos x="T8" y="T9"/>
                </a:cxn>
              </a:cxnLst>
              <a:rect l="0" t="0" r="r" b="b"/>
              <a:pathLst>
                <a:path w="150" h="150">
                  <a:moveTo>
                    <a:pt x="14" y="51"/>
                  </a:moveTo>
                  <a:cubicBezTo>
                    <a:pt x="27" y="17"/>
                    <a:pt x="65" y="0"/>
                    <a:pt x="99" y="14"/>
                  </a:cubicBezTo>
                  <a:cubicBezTo>
                    <a:pt x="133" y="27"/>
                    <a:pt x="150" y="65"/>
                    <a:pt x="137" y="99"/>
                  </a:cubicBezTo>
                  <a:cubicBezTo>
                    <a:pt x="124" y="133"/>
                    <a:pt x="85" y="150"/>
                    <a:pt x="51" y="137"/>
                  </a:cubicBezTo>
                  <a:cubicBezTo>
                    <a:pt x="17" y="123"/>
                    <a:pt x="0" y="85"/>
                    <a:pt x="14" y="51"/>
                  </a:cubicBezTo>
                  <a:close/>
                </a:path>
              </a:pathLst>
            </a:custGeom>
            <a:noFill/>
            <a:ln w="12700"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5" name="Line 26">
              <a:extLst>
                <a:ext uri="{FF2B5EF4-FFF2-40B4-BE49-F238E27FC236}">
                  <a16:creationId xmlns:a16="http://schemas.microsoft.com/office/drawing/2014/main" id="{86A62867-9365-4BBB-B55F-93373F128F14}"/>
                </a:ext>
              </a:extLst>
            </p:cNvPr>
            <p:cNvSpPr>
              <a:spLocks noChangeShapeType="1"/>
            </p:cNvSpPr>
            <p:nvPr/>
          </p:nvSpPr>
          <p:spPr bwMode="auto">
            <a:xfrm flipH="1">
              <a:off x="-1136" y="2702"/>
              <a:ext cx="441" cy="203"/>
            </a:xfrm>
            <a:prstGeom prst="line">
              <a:avLst/>
            </a:prstGeom>
            <a:noFill/>
            <a:ln w="12700" cap="rnd">
              <a:solidFill>
                <a:schemeClr val="accent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grpSp>
      <p:sp>
        <p:nvSpPr>
          <p:cNvPr id="106" name="Rectangle 105">
            <a:extLst>
              <a:ext uri="{FF2B5EF4-FFF2-40B4-BE49-F238E27FC236}">
                <a16:creationId xmlns:a16="http://schemas.microsoft.com/office/drawing/2014/main" id="{79718C9A-1F5A-4F72-AF72-EF45A3A8E3D7}"/>
              </a:ext>
            </a:extLst>
          </p:cNvPr>
          <p:cNvSpPr/>
          <p:nvPr userDrawn="1"/>
        </p:nvSpPr>
        <p:spPr>
          <a:xfrm>
            <a:off x="395261" y="3935149"/>
            <a:ext cx="1622239" cy="138499"/>
          </a:xfrm>
          <a:prstGeom prst="rect">
            <a:avLst/>
          </a:prstGeom>
        </p:spPr>
        <p:txBody>
          <a:bodyPr wrap="none" lIns="0" tIns="0" rIns="0" bIns="0">
            <a:spAutoFit/>
          </a:bodyPr>
          <a:lstStyle/>
          <a:p>
            <a:pPr algn="ctr">
              <a:defRPr sz="1400" b="0" i="0" u="none" strike="noStrike" kern="1200" spc="0" baseline="0">
                <a:solidFill>
                  <a:srgbClr val="000000"/>
                </a:solidFill>
                <a:latin typeface="+mn-lt"/>
                <a:ea typeface="+mn-ea"/>
                <a:cs typeface="+mn-cs"/>
              </a:defRPr>
            </a:pPr>
            <a:r>
              <a:rPr lang="en-US" sz="900" b="1" dirty="0">
                <a:ea typeface="+mn-lt"/>
                <a:cs typeface="+mn-lt"/>
              </a:rPr>
              <a:t>CVAMOA 2020/2021 Findings</a:t>
            </a:r>
          </a:p>
        </p:txBody>
      </p:sp>
      <p:sp>
        <p:nvSpPr>
          <p:cNvPr id="107" name="Rectangle 106">
            <a:extLst>
              <a:ext uri="{FF2B5EF4-FFF2-40B4-BE49-F238E27FC236}">
                <a16:creationId xmlns:a16="http://schemas.microsoft.com/office/drawing/2014/main" id="{98A095E8-0D1B-4AE8-8759-1677AA3B26DA}"/>
              </a:ext>
            </a:extLst>
          </p:cNvPr>
          <p:cNvSpPr>
            <a:spLocks/>
          </p:cNvSpPr>
          <p:nvPr userDrawn="1"/>
        </p:nvSpPr>
        <p:spPr>
          <a:xfrm>
            <a:off x="6275389" y="2181842"/>
            <a:ext cx="5508624" cy="344709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spAutoFit/>
          </a:bodyPr>
          <a:lstStyle/>
          <a:p>
            <a:pPr fontAlgn="ctr">
              <a:spcAft>
                <a:spcPts val="600"/>
              </a:spcAft>
            </a:pPr>
            <a:r>
              <a:rPr lang="en-US" sz="900" dirty="0">
                <a:solidFill>
                  <a:schemeClr val="tx1"/>
                </a:solidFill>
                <a:ea typeface="+mn-lt"/>
                <a:cs typeface="+mn-lt"/>
              </a:rPr>
              <a:t>There are five potentially settlement impacting findings in current year, an increase compared to four in the prior year. There is one Medium finding which remains open from the prior year and four Low findings. The changes are as a result of the following movements; </a:t>
            </a:r>
          </a:p>
          <a:p>
            <a:pPr marL="144000" indent="-144000" fontAlgn="ctr">
              <a:spcAft>
                <a:spcPts val="600"/>
              </a:spcAft>
              <a:buFont typeface="Arial" panose="020B0604020202020204" pitchFamily="34" charset="0"/>
              <a:buChar char="•"/>
            </a:pPr>
            <a:r>
              <a:rPr lang="en-US" sz="900" dirty="0">
                <a:solidFill>
                  <a:schemeClr val="tx1"/>
                </a:solidFill>
                <a:ea typeface="+mn-lt"/>
                <a:cs typeface="+mn-lt"/>
              </a:rPr>
              <a:t>One Low finding relating to BSCP38 </a:t>
            </a:r>
            <a:r>
              <a:rPr lang="en-US" sz="900" dirty="0" err="1">
                <a:solidFill>
                  <a:schemeClr val="tx1"/>
                </a:solidFill>
                <a:ea typeface="+mn-lt"/>
                <a:cs typeface="+mn-lt"/>
              </a:rPr>
              <a:t>authorisations</a:t>
            </a:r>
            <a:r>
              <a:rPr lang="en-US" sz="900" dirty="0">
                <a:solidFill>
                  <a:schemeClr val="tx1"/>
                </a:solidFill>
                <a:ea typeface="+mn-lt"/>
                <a:cs typeface="+mn-lt"/>
              </a:rPr>
              <a:t> performed by SAA was closed, </a:t>
            </a:r>
          </a:p>
          <a:p>
            <a:pPr marL="144000" indent="-144000" fontAlgn="ctr">
              <a:spcAft>
                <a:spcPts val="600"/>
              </a:spcAft>
              <a:buFont typeface="Arial" panose="020B0604020202020204" pitchFamily="34" charset="0"/>
              <a:buChar char="•"/>
            </a:pPr>
            <a:r>
              <a:rPr lang="en-US" sz="900" dirty="0">
                <a:solidFill>
                  <a:schemeClr val="tx1"/>
                </a:solidFill>
                <a:ea typeface="+mn-lt"/>
                <a:cs typeface="+mn-lt"/>
              </a:rPr>
              <a:t>One new Low finding was raised around bank reconciliation approval, </a:t>
            </a:r>
          </a:p>
          <a:p>
            <a:pPr marL="144000" indent="-144000" fontAlgn="ctr">
              <a:spcAft>
                <a:spcPts val="600"/>
              </a:spcAft>
              <a:buFont typeface="Arial" panose="020B0604020202020204" pitchFamily="34" charset="0"/>
              <a:buChar char="•"/>
            </a:pPr>
            <a:r>
              <a:rPr lang="en-US" sz="900" dirty="0">
                <a:solidFill>
                  <a:schemeClr val="tx1"/>
                </a:solidFill>
                <a:ea typeface="+mn-lt"/>
                <a:cs typeface="+mn-lt"/>
              </a:rPr>
              <a:t>One MLP became a Low finding this year.</a:t>
            </a:r>
          </a:p>
          <a:p>
            <a:pPr fontAlgn="ctr">
              <a:spcAft>
                <a:spcPts val="600"/>
              </a:spcAft>
            </a:pPr>
            <a:r>
              <a:rPr lang="en-US" sz="900" dirty="0">
                <a:solidFill>
                  <a:schemeClr val="tx1"/>
                </a:solidFill>
                <a:ea typeface="+mn-lt"/>
                <a:cs typeface="+mn-lt"/>
              </a:rPr>
              <a:t>The Medium finding relates to Transmission Loss Checks performed by the CDCA. It was opened in 2017 and has remained open as a Medium finding since. The process is operated by IMServ, but the system is provided by CGI. As such the required changes to resolve the finding sit with CGI. Following discussions, we were informed that due to the volume of industry changes currently taking place, the system change required to resolve this finding continues to be postponed. IMServ have raised this on their service improvement tracker to ensure that if future system development activities relate to the transmission loss graph, appropriate changes are made as part of that wider development. </a:t>
            </a:r>
          </a:p>
          <a:p>
            <a:pPr fontAlgn="ctr">
              <a:spcAft>
                <a:spcPts val="600"/>
              </a:spcAft>
            </a:pPr>
            <a:r>
              <a:rPr lang="en-US" sz="900" dirty="0">
                <a:solidFill>
                  <a:schemeClr val="tx1"/>
                </a:solidFill>
                <a:ea typeface="+mn-lt"/>
                <a:cs typeface="+mn-lt"/>
              </a:rPr>
              <a:t>In addition to this long standing Medium finding, we have identified four MLPs where the BSC must be reviewed to ensure it is up to date and remains relevant, before a potential BSC change would allow the closure of these findings.</a:t>
            </a:r>
          </a:p>
          <a:p>
            <a:pPr fontAlgn="ctr">
              <a:spcAft>
                <a:spcPts val="600"/>
              </a:spcAft>
            </a:pPr>
            <a:r>
              <a:rPr lang="en-US" sz="900" dirty="0">
                <a:solidFill>
                  <a:schemeClr val="tx1"/>
                </a:solidFill>
                <a:ea typeface="+mn-lt"/>
                <a:cs typeface="+mn-lt"/>
              </a:rPr>
              <a:t>Use the pop out page to explore these MLPs in further detail. </a:t>
            </a:r>
          </a:p>
          <a:p>
            <a:pPr fontAlgn="ctr">
              <a:spcAft>
                <a:spcPts val="600"/>
              </a:spcAft>
            </a:pPr>
            <a:r>
              <a:rPr lang="en-US" sz="900" dirty="0">
                <a:solidFill>
                  <a:schemeClr val="tx1"/>
                </a:solidFill>
                <a:ea typeface="+mn-lt"/>
                <a:cs typeface="+mn-lt"/>
              </a:rPr>
              <a:t>It is important to note that the expected changes resulting from </a:t>
            </a:r>
            <a:r>
              <a:rPr lang="en-US" sz="900" dirty="0" err="1">
                <a:solidFill>
                  <a:schemeClr val="tx1"/>
                </a:solidFill>
                <a:ea typeface="+mn-lt"/>
                <a:cs typeface="+mn-lt"/>
              </a:rPr>
              <a:t>Elexon’s</a:t>
            </a:r>
            <a:r>
              <a:rPr lang="en-US" sz="900" dirty="0">
                <a:solidFill>
                  <a:schemeClr val="tx1"/>
                </a:solidFill>
                <a:ea typeface="+mn-lt"/>
                <a:cs typeface="+mn-lt"/>
              </a:rPr>
              <a:t> Foundation program have been delayed due to COVID-19, and as such our approach for the current year has not been impacted. However, as in the prior year, we will continue to monitor changes to the operation of Central Systems and amend our approach as necessary. </a:t>
            </a:r>
          </a:p>
        </p:txBody>
      </p:sp>
      <p:sp>
        <p:nvSpPr>
          <p:cNvPr id="108" name="TextBox 107">
            <a:extLst>
              <a:ext uri="{FF2B5EF4-FFF2-40B4-BE49-F238E27FC236}">
                <a16:creationId xmlns:a16="http://schemas.microsoft.com/office/drawing/2014/main" id="{7877F98C-6F75-4279-AEEB-C7C6F3A5BA96}"/>
              </a:ext>
            </a:extLst>
          </p:cNvPr>
          <p:cNvSpPr txBox="1"/>
          <p:nvPr userDrawn="1"/>
        </p:nvSpPr>
        <p:spPr>
          <a:xfrm>
            <a:off x="6275389" y="1915005"/>
            <a:ext cx="1681508" cy="230832"/>
          </a:xfrm>
          <a:prstGeom prst="rect">
            <a:avLst/>
          </a:prstGeom>
          <a:noFill/>
        </p:spPr>
        <p:txBody>
          <a:bodyPr wrap="square" lIns="0" tIns="0" rIns="0" bIns="0" rtlCol="0">
            <a:spAutoFit/>
          </a:bodyPr>
          <a:lstStyle/>
          <a:p>
            <a:pPr algn="just">
              <a:spcAft>
                <a:spcPts val="600"/>
              </a:spcAft>
            </a:pPr>
            <a:r>
              <a:rPr lang="en-US" sz="1500" b="1">
                <a:solidFill>
                  <a:schemeClr val="accent3"/>
                </a:solidFill>
              </a:rPr>
              <a:t>Central Systems</a:t>
            </a:r>
          </a:p>
        </p:txBody>
      </p:sp>
      <p:grpSp>
        <p:nvGrpSpPr>
          <p:cNvPr id="115" name="Group 114">
            <a:extLst>
              <a:ext uri="{FF2B5EF4-FFF2-40B4-BE49-F238E27FC236}">
                <a16:creationId xmlns:a16="http://schemas.microsoft.com/office/drawing/2014/main" id="{ABB6BD37-6985-4896-9C1D-22EF8E3303AB}"/>
              </a:ext>
            </a:extLst>
          </p:cNvPr>
          <p:cNvGrpSpPr/>
          <p:nvPr userDrawn="1"/>
        </p:nvGrpSpPr>
        <p:grpSpPr>
          <a:xfrm>
            <a:off x="6275389" y="1412876"/>
            <a:ext cx="398462" cy="398946"/>
            <a:chOff x="6275389" y="-653569"/>
            <a:chExt cx="398462" cy="398946"/>
          </a:xfrm>
        </p:grpSpPr>
        <p:sp>
          <p:nvSpPr>
            <p:cNvPr id="116" name="Freeform 32">
              <a:extLst>
                <a:ext uri="{FF2B5EF4-FFF2-40B4-BE49-F238E27FC236}">
                  <a16:creationId xmlns:a16="http://schemas.microsoft.com/office/drawing/2014/main" id="{765BB31D-609D-4924-9482-433B33323768}"/>
                </a:ext>
              </a:extLst>
            </p:cNvPr>
            <p:cNvSpPr>
              <a:spLocks/>
            </p:cNvSpPr>
            <p:nvPr/>
          </p:nvSpPr>
          <p:spPr bwMode="auto">
            <a:xfrm>
              <a:off x="6275389" y="-653569"/>
              <a:ext cx="398462" cy="398946"/>
            </a:xfrm>
            <a:custGeom>
              <a:avLst/>
              <a:gdLst>
                <a:gd name="T0" fmla="*/ 2084 w 2171"/>
                <a:gd name="T1" fmla="*/ 1440 h 1440"/>
                <a:gd name="T2" fmla="*/ 87 w 2171"/>
                <a:gd name="T3" fmla="*/ 1440 h 1440"/>
                <a:gd name="T4" fmla="*/ 0 w 2171"/>
                <a:gd name="T5" fmla="*/ 1353 h 1440"/>
                <a:gd name="T6" fmla="*/ 0 w 2171"/>
                <a:gd name="T7" fmla="*/ 87 h 1440"/>
                <a:gd name="T8" fmla="*/ 87 w 2171"/>
                <a:gd name="T9" fmla="*/ 0 h 1440"/>
                <a:gd name="T10" fmla="*/ 2084 w 2171"/>
                <a:gd name="T11" fmla="*/ 0 h 1440"/>
                <a:gd name="T12" fmla="*/ 2171 w 2171"/>
                <a:gd name="T13" fmla="*/ 87 h 1440"/>
                <a:gd name="T14" fmla="*/ 2171 w 2171"/>
                <a:gd name="T15" fmla="*/ 1353 h 1440"/>
                <a:gd name="T16" fmla="*/ 2084 w 2171"/>
                <a:gd name="T17" fmla="*/ 1440 h 1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71" h="1440">
                  <a:moveTo>
                    <a:pt x="2084" y="1440"/>
                  </a:moveTo>
                  <a:cubicBezTo>
                    <a:pt x="87" y="1440"/>
                    <a:pt x="87" y="1440"/>
                    <a:pt x="87" y="1440"/>
                  </a:cubicBezTo>
                  <a:cubicBezTo>
                    <a:pt x="39" y="1440"/>
                    <a:pt x="0" y="1401"/>
                    <a:pt x="0" y="1353"/>
                  </a:cubicBezTo>
                  <a:cubicBezTo>
                    <a:pt x="0" y="87"/>
                    <a:pt x="0" y="87"/>
                    <a:pt x="0" y="87"/>
                  </a:cubicBezTo>
                  <a:cubicBezTo>
                    <a:pt x="0" y="39"/>
                    <a:pt x="39" y="0"/>
                    <a:pt x="87" y="0"/>
                  </a:cubicBezTo>
                  <a:cubicBezTo>
                    <a:pt x="2084" y="0"/>
                    <a:pt x="2084" y="0"/>
                    <a:pt x="2084" y="0"/>
                  </a:cubicBezTo>
                  <a:cubicBezTo>
                    <a:pt x="2132" y="0"/>
                    <a:pt x="2171" y="39"/>
                    <a:pt x="2171" y="87"/>
                  </a:cubicBezTo>
                  <a:cubicBezTo>
                    <a:pt x="2171" y="1353"/>
                    <a:pt x="2171" y="1353"/>
                    <a:pt x="2171" y="1353"/>
                  </a:cubicBezTo>
                  <a:cubicBezTo>
                    <a:pt x="2171" y="1401"/>
                    <a:pt x="2132" y="1440"/>
                    <a:pt x="2084" y="1440"/>
                  </a:cubicBezTo>
                  <a:close/>
                </a:path>
              </a:pathLst>
            </a:custGeom>
            <a:noFill/>
            <a:ln w="12700" cap="flat">
              <a:solidFill>
                <a:schemeClr val="accent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nvGrpSpPr>
            <p:cNvPr id="117" name="Group 116">
              <a:extLst>
                <a:ext uri="{FF2B5EF4-FFF2-40B4-BE49-F238E27FC236}">
                  <a16:creationId xmlns:a16="http://schemas.microsoft.com/office/drawing/2014/main" id="{9F973E0B-F6D8-4A9B-A611-C0C0CB025887}"/>
                </a:ext>
              </a:extLst>
            </p:cNvPr>
            <p:cNvGrpSpPr/>
            <p:nvPr/>
          </p:nvGrpSpPr>
          <p:grpSpPr>
            <a:xfrm>
              <a:off x="6335819" y="-588819"/>
              <a:ext cx="277603" cy="269447"/>
              <a:chOff x="6370847" y="-599356"/>
              <a:chExt cx="414073" cy="269447"/>
            </a:xfrm>
          </p:grpSpPr>
          <p:sp>
            <p:nvSpPr>
              <p:cNvPr id="118" name="Freeform 33">
                <a:extLst>
                  <a:ext uri="{FF2B5EF4-FFF2-40B4-BE49-F238E27FC236}">
                    <a16:creationId xmlns:a16="http://schemas.microsoft.com/office/drawing/2014/main" id="{D7538C71-AB1B-45EA-935D-46C3FC61ADFF}"/>
                  </a:ext>
                </a:extLst>
              </p:cNvPr>
              <p:cNvSpPr>
                <a:spLocks/>
              </p:cNvSpPr>
              <p:nvPr/>
            </p:nvSpPr>
            <p:spPr bwMode="auto">
              <a:xfrm>
                <a:off x="6370847" y="-599356"/>
                <a:ext cx="414073" cy="111669"/>
              </a:xfrm>
              <a:custGeom>
                <a:avLst/>
                <a:gdLst>
                  <a:gd name="T0" fmla="*/ 0 w 2299"/>
                  <a:gd name="T1" fmla="*/ 620 h 620"/>
                  <a:gd name="T2" fmla="*/ 819 w 2299"/>
                  <a:gd name="T3" fmla="*/ 339 h 620"/>
                  <a:gd name="T4" fmla="*/ 1470 w 2299"/>
                  <a:gd name="T5" fmla="*/ 565 h 620"/>
                  <a:gd name="T6" fmla="*/ 2299 w 2299"/>
                  <a:gd name="T7" fmla="*/ 0 h 620"/>
                </a:gdLst>
                <a:ahLst/>
                <a:cxnLst>
                  <a:cxn ang="0">
                    <a:pos x="T0" y="T1"/>
                  </a:cxn>
                  <a:cxn ang="0">
                    <a:pos x="T2" y="T3"/>
                  </a:cxn>
                  <a:cxn ang="0">
                    <a:pos x="T4" y="T5"/>
                  </a:cxn>
                  <a:cxn ang="0">
                    <a:pos x="T6" y="T7"/>
                  </a:cxn>
                </a:cxnLst>
                <a:rect l="0" t="0" r="r" b="b"/>
                <a:pathLst>
                  <a:path w="2299" h="620">
                    <a:moveTo>
                      <a:pt x="0" y="620"/>
                    </a:moveTo>
                    <a:lnTo>
                      <a:pt x="819" y="339"/>
                    </a:lnTo>
                    <a:lnTo>
                      <a:pt x="1470" y="565"/>
                    </a:lnTo>
                    <a:lnTo>
                      <a:pt x="2299" y="0"/>
                    </a:lnTo>
                  </a:path>
                </a:pathLst>
              </a:custGeom>
              <a:noFill/>
              <a:ln w="12700" cap="flat">
                <a:solidFill>
                  <a:schemeClr val="accent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9" name="Line 34">
                <a:extLst>
                  <a:ext uri="{FF2B5EF4-FFF2-40B4-BE49-F238E27FC236}">
                    <a16:creationId xmlns:a16="http://schemas.microsoft.com/office/drawing/2014/main" id="{380A66CC-0DB1-4C6A-A2B9-23C7275A7718}"/>
                  </a:ext>
                </a:extLst>
              </p:cNvPr>
              <p:cNvSpPr>
                <a:spLocks noChangeShapeType="1"/>
              </p:cNvSpPr>
              <p:nvPr/>
            </p:nvSpPr>
            <p:spPr bwMode="auto">
              <a:xfrm>
                <a:off x="6406509" y="-429691"/>
                <a:ext cx="0" cy="99782"/>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0" name="Line 35">
                <a:extLst>
                  <a:ext uri="{FF2B5EF4-FFF2-40B4-BE49-F238E27FC236}">
                    <a16:creationId xmlns:a16="http://schemas.microsoft.com/office/drawing/2014/main" id="{1C7DC1A3-611D-4872-9EF8-672E8473FD7C}"/>
                  </a:ext>
                </a:extLst>
              </p:cNvPr>
              <p:cNvSpPr>
                <a:spLocks noChangeShapeType="1"/>
              </p:cNvSpPr>
              <p:nvPr/>
            </p:nvSpPr>
            <p:spPr bwMode="auto">
              <a:xfrm>
                <a:off x="6630206" y="-429691"/>
                <a:ext cx="0" cy="99782"/>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1" name="Line 36">
                <a:extLst>
                  <a:ext uri="{FF2B5EF4-FFF2-40B4-BE49-F238E27FC236}">
                    <a16:creationId xmlns:a16="http://schemas.microsoft.com/office/drawing/2014/main" id="{BB7E7013-F40F-4A47-B5F5-543275D89281}"/>
                  </a:ext>
                </a:extLst>
              </p:cNvPr>
              <p:cNvSpPr>
                <a:spLocks noChangeShapeType="1"/>
              </p:cNvSpPr>
              <p:nvPr/>
            </p:nvSpPr>
            <p:spPr bwMode="auto">
              <a:xfrm>
                <a:off x="6518358" y="-471657"/>
                <a:ext cx="0" cy="141747"/>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2" name="Line 37">
                <a:extLst>
                  <a:ext uri="{FF2B5EF4-FFF2-40B4-BE49-F238E27FC236}">
                    <a16:creationId xmlns:a16="http://schemas.microsoft.com/office/drawing/2014/main" id="{2A719C7F-6D27-4EEC-82B6-FBC1E91E7CB1}"/>
                  </a:ext>
                </a:extLst>
              </p:cNvPr>
              <p:cNvSpPr>
                <a:spLocks noChangeShapeType="1"/>
              </p:cNvSpPr>
              <p:nvPr/>
            </p:nvSpPr>
            <p:spPr bwMode="auto">
              <a:xfrm>
                <a:off x="6746197" y="-504797"/>
                <a:ext cx="0" cy="174888"/>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grpSp>
      </p:grpSp>
      <p:sp>
        <p:nvSpPr>
          <p:cNvPr id="147" name="TextBox 146">
            <a:extLst>
              <a:ext uri="{FF2B5EF4-FFF2-40B4-BE49-F238E27FC236}">
                <a16:creationId xmlns:a16="http://schemas.microsoft.com/office/drawing/2014/main" id="{137366F3-BA93-400B-92DC-E2B36E7BE871}"/>
              </a:ext>
            </a:extLst>
          </p:cNvPr>
          <p:cNvSpPr txBox="1"/>
          <p:nvPr userDrawn="1"/>
        </p:nvSpPr>
        <p:spPr>
          <a:xfrm>
            <a:off x="1237312" y="4825864"/>
            <a:ext cx="657978" cy="492443"/>
          </a:xfrm>
          <a:prstGeom prst="rect">
            <a:avLst/>
          </a:prstGeom>
          <a:noFill/>
        </p:spPr>
        <p:txBody>
          <a:bodyPr wrap="square" lIns="0" tIns="0" rIns="0" bIns="0" rtlCol="0">
            <a:spAutoFit/>
          </a:bodyPr>
          <a:lstStyle/>
          <a:p>
            <a:pPr algn="ctr">
              <a:spcAft>
                <a:spcPts val="600"/>
              </a:spcAft>
            </a:pPr>
            <a:r>
              <a:rPr lang="en-US" sz="800" b="1"/>
              <a:t>Potentially</a:t>
            </a:r>
            <a:br>
              <a:rPr lang="en-US" sz="800" b="1"/>
            </a:br>
            <a:r>
              <a:rPr lang="en-US" sz="800" b="1"/>
              <a:t>Settlement</a:t>
            </a:r>
            <a:br>
              <a:rPr lang="en-US" sz="800" b="1"/>
            </a:br>
            <a:r>
              <a:rPr lang="en-US" sz="800" b="1"/>
              <a:t>Impacting</a:t>
            </a:r>
            <a:br>
              <a:rPr lang="en-US" sz="800" b="1"/>
            </a:br>
            <a:r>
              <a:rPr lang="en-US" sz="800" b="1"/>
              <a:t>Findings, 8</a:t>
            </a:r>
          </a:p>
        </p:txBody>
      </p:sp>
      <p:sp>
        <p:nvSpPr>
          <p:cNvPr id="148" name="TextBox 147">
            <a:extLst>
              <a:ext uri="{FF2B5EF4-FFF2-40B4-BE49-F238E27FC236}">
                <a16:creationId xmlns:a16="http://schemas.microsoft.com/office/drawing/2014/main" id="{AEAA59D5-C1AC-48A5-A346-CEA008E71B79}"/>
              </a:ext>
            </a:extLst>
          </p:cNvPr>
          <p:cNvSpPr txBox="1"/>
          <p:nvPr userDrawn="1"/>
        </p:nvSpPr>
        <p:spPr>
          <a:xfrm>
            <a:off x="498235" y="4754261"/>
            <a:ext cx="657978" cy="246221"/>
          </a:xfrm>
          <a:prstGeom prst="rect">
            <a:avLst/>
          </a:prstGeom>
          <a:noFill/>
        </p:spPr>
        <p:txBody>
          <a:bodyPr wrap="square" lIns="0" tIns="0" rIns="0" bIns="0" rtlCol="0">
            <a:spAutoFit/>
          </a:bodyPr>
          <a:lstStyle/>
          <a:p>
            <a:pPr algn="ctr">
              <a:spcAft>
                <a:spcPts val="600"/>
              </a:spcAft>
            </a:pPr>
            <a:r>
              <a:rPr lang="en-US" sz="800" b="1" dirty="0"/>
              <a:t>Immaterial</a:t>
            </a:r>
            <a:br>
              <a:rPr lang="en-US" sz="800" b="1" dirty="0"/>
            </a:br>
            <a:r>
              <a:rPr lang="en-US" sz="800" b="1" dirty="0"/>
              <a:t>Findings, 5</a:t>
            </a:r>
          </a:p>
        </p:txBody>
      </p:sp>
      <p:sp>
        <p:nvSpPr>
          <p:cNvPr id="54" name="Rectangle 53">
            <a:extLst>
              <a:ext uri="{FF2B5EF4-FFF2-40B4-BE49-F238E27FC236}">
                <a16:creationId xmlns:a16="http://schemas.microsoft.com/office/drawing/2014/main" id="{D35331BD-8E43-4C51-96BB-DAACE842C466}"/>
              </a:ext>
            </a:extLst>
          </p:cNvPr>
          <p:cNvSpPr/>
          <p:nvPr userDrawn="1"/>
        </p:nvSpPr>
        <p:spPr>
          <a:xfrm>
            <a:off x="0" y="0"/>
            <a:ext cx="12293600" cy="6858000"/>
          </a:xfrm>
          <a:prstGeom prst="rect">
            <a:avLst/>
          </a:prstGeom>
          <a:solidFill>
            <a:schemeClr val="accent2">
              <a:alpha val="9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GB" sz="1500">
              <a:solidFill>
                <a:srgbClr val="FF0000"/>
              </a:solidFill>
            </a:endParaRPr>
          </a:p>
        </p:txBody>
      </p:sp>
    </p:spTree>
    <p:extLst>
      <p:ext uri="{BB962C8B-B14F-4D97-AF65-F5344CB8AC3E}">
        <p14:creationId xmlns:p14="http://schemas.microsoft.com/office/powerpoint/2010/main" val="20557810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one column">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a:t>Click to edit Master title style</a:t>
            </a:r>
            <a:endParaRPr lang="en-GB"/>
          </a:p>
        </p:txBody>
      </p:sp>
      <p:sp>
        <p:nvSpPr>
          <p:cNvPr id="6" name="Text Placeholder 5"/>
          <p:cNvSpPr>
            <a:spLocks noGrp="1"/>
          </p:cNvSpPr>
          <p:nvPr>
            <p:ph type="body" sz="quarter" idx="13"/>
          </p:nvPr>
        </p:nvSpPr>
        <p:spPr>
          <a:xfrm>
            <a:off x="407988" y="1412875"/>
            <a:ext cx="11376024" cy="47831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Freeform 5">
            <a:extLst>
              <a:ext uri="{FF2B5EF4-FFF2-40B4-BE49-F238E27FC236}">
                <a16:creationId xmlns:a16="http://schemas.microsoft.com/office/drawing/2014/main" id="{16A77600-0244-4DE1-8E97-455E34EBBDB0}"/>
              </a:ext>
            </a:extLst>
          </p:cNvPr>
          <p:cNvSpPr>
            <a:spLocks noEditPoints="1"/>
          </p:cNvSpPr>
          <p:nvPr userDrawn="1"/>
        </p:nvSpPr>
        <p:spPr bwMode="auto">
          <a:xfrm>
            <a:off x="410532" y="6405800"/>
            <a:ext cx="424800" cy="172800"/>
          </a:xfrm>
          <a:custGeom>
            <a:avLst/>
            <a:gdLst>
              <a:gd name="T0" fmla="*/ 1076 w 1134"/>
              <a:gd name="T1" fmla="*/ 308 h 455"/>
              <a:gd name="T2" fmla="*/ 891 w 1134"/>
              <a:gd name="T3" fmla="*/ 347 h 455"/>
              <a:gd name="T4" fmla="*/ 980 w 1134"/>
              <a:gd name="T5" fmla="*/ 241 h 455"/>
              <a:gd name="T6" fmla="*/ 1079 w 1134"/>
              <a:gd name="T7" fmla="*/ 223 h 455"/>
              <a:gd name="T8" fmla="*/ 891 w 1134"/>
              <a:gd name="T9" fmla="*/ 9 h 455"/>
              <a:gd name="T10" fmla="*/ 987 w 1134"/>
              <a:gd name="T11" fmla="*/ 404 h 455"/>
              <a:gd name="T12" fmla="*/ 999 w 1134"/>
              <a:gd name="T13" fmla="*/ 356 h 455"/>
              <a:gd name="T14" fmla="*/ 852 w 1134"/>
              <a:gd name="T15" fmla="*/ 259 h 455"/>
              <a:gd name="T16" fmla="*/ 783 w 1134"/>
              <a:gd name="T17" fmla="*/ 347 h 455"/>
              <a:gd name="T18" fmla="*/ 625 w 1134"/>
              <a:gd name="T19" fmla="*/ 347 h 455"/>
              <a:gd name="T20" fmla="*/ 852 w 1134"/>
              <a:gd name="T21" fmla="*/ 9 h 455"/>
              <a:gd name="T22" fmla="*/ 687 w 1134"/>
              <a:gd name="T23" fmla="*/ 347 h 455"/>
              <a:gd name="T24" fmla="*/ 580 w 1134"/>
              <a:gd name="T25" fmla="*/ 207 h 455"/>
              <a:gd name="T26" fmla="*/ 419 w 1134"/>
              <a:gd name="T27" fmla="*/ 347 h 455"/>
              <a:gd name="T28" fmla="*/ 393 w 1134"/>
              <a:gd name="T29" fmla="*/ 207 h 455"/>
              <a:gd name="T30" fmla="*/ 580 w 1134"/>
              <a:gd name="T31" fmla="*/ 9 h 455"/>
              <a:gd name="T32" fmla="*/ 567 w 1134"/>
              <a:gd name="T33" fmla="*/ 259 h 455"/>
              <a:gd name="T34" fmla="*/ 372 w 1134"/>
              <a:gd name="T35" fmla="*/ 313 h 455"/>
              <a:gd name="T36" fmla="*/ 356 w 1134"/>
              <a:gd name="T37" fmla="*/ 314 h 455"/>
              <a:gd name="T38" fmla="*/ 352 w 1134"/>
              <a:gd name="T39" fmla="*/ 275 h 455"/>
              <a:gd name="T40" fmla="*/ 381 w 1134"/>
              <a:gd name="T41" fmla="*/ 246 h 455"/>
              <a:gd name="T42" fmla="*/ 372 w 1134"/>
              <a:gd name="T43" fmla="*/ 313 h 455"/>
              <a:gd name="T44" fmla="*/ 270 w 1134"/>
              <a:gd name="T45" fmla="*/ 343 h 455"/>
              <a:gd name="T46" fmla="*/ 150 w 1134"/>
              <a:gd name="T47" fmla="*/ 329 h 455"/>
              <a:gd name="T48" fmla="*/ 100 w 1134"/>
              <a:gd name="T49" fmla="*/ 307 h 455"/>
              <a:gd name="T50" fmla="*/ 74 w 1134"/>
              <a:gd name="T51" fmla="*/ 9 h 455"/>
              <a:gd name="T52" fmla="*/ 882 w 1134"/>
              <a:gd name="T53" fmla="*/ 0 h 455"/>
              <a:gd name="T54" fmla="*/ 861 w 1134"/>
              <a:gd name="T55" fmla="*/ 0 h 455"/>
              <a:gd name="T56" fmla="*/ 589 w 1134"/>
              <a:gd name="T57" fmla="*/ 207 h 455"/>
              <a:gd name="T58" fmla="*/ 337 w 1134"/>
              <a:gd name="T59" fmla="*/ 207 h 455"/>
              <a:gd name="T60" fmla="*/ 65 w 1134"/>
              <a:gd name="T61" fmla="*/ 0 h 455"/>
              <a:gd name="T62" fmla="*/ 57 w 1134"/>
              <a:gd name="T63" fmla="*/ 450 h 455"/>
              <a:gd name="T64" fmla="*/ 140 w 1134"/>
              <a:gd name="T65" fmla="*/ 450 h 455"/>
              <a:gd name="T66" fmla="*/ 266 w 1134"/>
              <a:gd name="T67" fmla="*/ 356 h 455"/>
              <a:gd name="T68" fmla="*/ 327 w 1134"/>
              <a:gd name="T69" fmla="*/ 356 h 455"/>
              <a:gd name="T70" fmla="*/ 360 w 1134"/>
              <a:gd name="T71" fmla="*/ 356 h 455"/>
              <a:gd name="T72" fmla="*/ 451 w 1134"/>
              <a:gd name="T73" fmla="*/ 450 h 455"/>
              <a:gd name="T74" fmla="*/ 568 w 1134"/>
              <a:gd name="T75" fmla="*/ 356 h 455"/>
              <a:gd name="T76" fmla="*/ 681 w 1134"/>
              <a:gd name="T77" fmla="*/ 356 h 455"/>
              <a:gd name="T78" fmla="*/ 761 w 1134"/>
              <a:gd name="T79" fmla="*/ 450 h 455"/>
              <a:gd name="T80" fmla="*/ 842 w 1134"/>
              <a:gd name="T81" fmla="*/ 429 h 455"/>
              <a:gd name="T82" fmla="*/ 1064 w 1134"/>
              <a:gd name="T83" fmla="*/ 356 h 455"/>
              <a:gd name="T84" fmla="*/ 882 w 1134"/>
              <a:gd name="T85" fmla="*/ 0 h 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34" h="455">
                <a:moveTo>
                  <a:pt x="1125" y="347"/>
                </a:moveTo>
                <a:cubicBezTo>
                  <a:pt x="1066" y="347"/>
                  <a:pt x="1066" y="347"/>
                  <a:pt x="1066" y="347"/>
                </a:cubicBezTo>
                <a:cubicBezTo>
                  <a:pt x="1076" y="308"/>
                  <a:pt x="1076" y="308"/>
                  <a:pt x="1076" y="308"/>
                </a:cubicBezTo>
                <a:cubicBezTo>
                  <a:pt x="958" y="308"/>
                  <a:pt x="958" y="308"/>
                  <a:pt x="958" y="308"/>
                </a:cubicBezTo>
                <a:cubicBezTo>
                  <a:pt x="948" y="347"/>
                  <a:pt x="948" y="347"/>
                  <a:pt x="948" y="347"/>
                </a:cubicBezTo>
                <a:cubicBezTo>
                  <a:pt x="891" y="347"/>
                  <a:pt x="891" y="347"/>
                  <a:pt x="891" y="347"/>
                </a:cubicBezTo>
                <a:cubicBezTo>
                  <a:pt x="891" y="339"/>
                  <a:pt x="891" y="339"/>
                  <a:pt x="891" y="339"/>
                </a:cubicBezTo>
                <a:cubicBezTo>
                  <a:pt x="892" y="334"/>
                  <a:pt x="893" y="330"/>
                  <a:pt x="894" y="325"/>
                </a:cubicBezTo>
                <a:cubicBezTo>
                  <a:pt x="904" y="283"/>
                  <a:pt x="932" y="241"/>
                  <a:pt x="980" y="241"/>
                </a:cubicBezTo>
                <a:cubicBezTo>
                  <a:pt x="998" y="241"/>
                  <a:pt x="1017" y="248"/>
                  <a:pt x="1015" y="275"/>
                </a:cubicBezTo>
                <a:cubicBezTo>
                  <a:pt x="1085" y="275"/>
                  <a:pt x="1085" y="275"/>
                  <a:pt x="1085" y="275"/>
                </a:cubicBezTo>
                <a:cubicBezTo>
                  <a:pt x="1088" y="262"/>
                  <a:pt x="1092" y="242"/>
                  <a:pt x="1079" y="223"/>
                </a:cubicBezTo>
                <a:cubicBezTo>
                  <a:pt x="1064" y="202"/>
                  <a:pt x="1034" y="194"/>
                  <a:pt x="995" y="194"/>
                </a:cubicBezTo>
                <a:cubicBezTo>
                  <a:pt x="967" y="194"/>
                  <a:pt x="926" y="198"/>
                  <a:pt x="891" y="221"/>
                </a:cubicBezTo>
                <a:cubicBezTo>
                  <a:pt x="891" y="9"/>
                  <a:pt x="891" y="9"/>
                  <a:pt x="891" y="9"/>
                </a:cubicBezTo>
                <a:cubicBezTo>
                  <a:pt x="1125" y="9"/>
                  <a:pt x="1125" y="9"/>
                  <a:pt x="1125" y="9"/>
                </a:cubicBezTo>
                <a:lnTo>
                  <a:pt x="1125" y="347"/>
                </a:lnTo>
                <a:close/>
                <a:moveTo>
                  <a:pt x="987" y="404"/>
                </a:moveTo>
                <a:cubicBezTo>
                  <a:pt x="974" y="406"/>
                  <a:pt x="960" y="408"/>
                  <a:pt x="948" y="408"/>
                </a:cubicBezTo>
                <a:cubicBezTo>
                  <a:pt x="914" y="408"/>
                  <a:pt x="891" y="392"/>
                  <a:pt x="890" y="356"/>
                </a:cubicBezTo>
                <a:cubicBezTo>
                  <a:pt x="999" y="356"/>
                  <a:pt x="999" y="356"/>
                  <a:pt x="999" y="356"/>
                </a:cubicBezTo>
                <a:lnTo>
                  <a:pt x="987" y="404"/>
                </a:lnTo>
                <a:close/>
                <a:moveTo>
                  <a:pt x="852" y="211"/>
                </a:moveTo>
                <a:cubicBezTo>
                  <a:pt x="852" y="259"/>
                  <a:pt x="852" y="259"/>
                  <a:pt x="852" y="259"/>
                </a:cubicBezTo>
                <a:cubicBezTo>
                  <a:pt x="836" y="282"/>
                  <a:pt x="826" y="306"/>
                  <a:pt x="821" y="326"/>
                </a:cubicBezTo>
                <a:cubicBezTo>
                  <a:pt x="819" y="333"/>
                  <a:pt x="818" y="340"/>
                  <a:pt x="817" y="347"/>
                </a:cubicBezTo>
                <a:cubicBezTo>
                  <a:pt x="783" y="347"/>
                  <a:pt x="783" y="347"/>
                  <a:pt x="783" y="347"/>
                </a:cubicBezTo>
                <a:cubicBezTo>
                  <a:pt x="812" y="207"/>
                  <a:pt x="812" y="207"/>
                  <a:pt x="812" y="207"/>
                </a:cubicBezTo>
                <a:cubicBezTo>
                  <a:pt x="713" y="207"/>
                  <a:pt x="713" y="207"/>
                  <a:pt x="713" y="207"/>
                </a:cubicBezTo>
                <a:cubicBezTo>
                  <a:pt x="625" y="347"/>
                  <a:pt x="625" y="347"/>
                  <a:pt x="625" y="347"/>
                </a:cubicBezTo>
                <a:cubicBezTo>
                  <a:pt x="618" y="347"/>
                  <a:pt x="618" y="347"/>
                  <a:pt x="618" y="347"/>
                </a:cubicBezTo>
                <a:cubicBezTo>
                  <a:pt x="618" y="9"/>
                  <a:pt x="618" y="9"/>
                  <a:pt x="618" y="9"/>
                </a:cubicBezTo>
                <a:cubicBezTo>
                  <a:pt x="852" y="9"/>
                  <a:pt x="852" y="9"/>
                  <a:pt x="852" y="9"/>
                </a:cubicBezTo>
                <a:lnTo>
                  <a:pt x="852" y="211"/>
                </a:lnTo>
                <a:close/>
                <a:moveTo>
                  <a:pt x="722" y="347"/>
                </a:moveTo>
                <a:cubicBezTo>
                  <a:pt x="687" y="347"/>
                  <a:pt x="687" y="347"/>
                  <a:pt x="687" y="347"/>
                </a:cubicBezTo>
                <a:cubicBezTo>
                  <a:pt x="740" y="263"/>
                  <a:pt x="740" y="263"/>
                  <a:pt x="740" y="263"/>
                </a:cubicBezTo>
                <a:lnTo>
                  <a:pt x="722" y="347"/>
                </a:lnTo>
                <a:close/>
                <a:moveTo>
                  <a:pt x="580" y="207"/>
                </a:moveTo>
                <a:cubicBezTo>
                  <a:pt x="521" y="207"/>
                  <a:pt x="521" y="207"/>
                  <a:pt x="521" y="207"/>
                </a:cubicBezTo>
                <a:cubicBezTo>
                  <a:pt x="481" y="347"/>
                  <a:pt x="481" y="347"/>
                  <a:pt x="481" y="347"/>
                </a:cubicBezTo>
                <a:cubicBezTo>
                  <a:pt x="419" y="347"/>
                  <a:pt x="419" y="347"/>
                  <a:pt x="419" y="347"/>
                </a:cubicBezTo>
                <a:cubicBezTo>
                  <a:pt x="451" y="335"/>
                  <a:pt x="470" y="313"/>
                  <a:pt x="476" y="280"/>
                </a:cubicBezTo>
                <a:cubicBezTo>
                  <a:pt x="481" y="254"/>
                  <a:pt x="478" y="237"/>
                  <a:pt x="468" y="224"/>
                </a:cubicBezTo>
                <a:cubicBezTo>
                  <a:pt x="452" y="205"/>
                  <a:pt x="421" y="207"/>
                  <a:pt x="393" y="207"/>
                </a:cubicBezTo>
                <a:cubicBezTo>
                  <a:pt x="388" y="207"/>
                  <a:pt x="346" y="207"/>
                  <a:pt x="346" y="207"/>
                </a:cubicBezTo>
                <a:cubicBezTo>
                  <a:pt x="346" y="9"/>
                  <a:pt x="346" y="9"/>
                  <a:pt x="346" y="9"/>
                </a:cubicBezTo>
                <a:cubicBezTo>
                  <a:pt x="580" y="9"/>
                  <a:pt x="580" y="9"/>
                  <a:pt x="580" y="9"/>
                </a:cubicBezTo>
                <a:lnTo>
                  <a:pt x="580" y="207"/>
                </a:lnTo>
                <a:close/>
                <a:moveTo>
                  <a:pt x="542" y="347"/>
                </a:moveTo>
                <a:cubicBezTo>
                  <a:pt x="567" y="259"/>
                  <a:pt x="567" y="259"/>
                  <a:pt x="567" y="259"/>
                </a:cubicBezTo>
                <a:cubicBezTo>
                  <a:pt x="568" y="347"/>
                  <a:pt x="568" y="347"/>
                  <a:pt x="568" y="347"/>
                </a:cubicBezTo>
                <a:lnTo>
                  <a:pt x="542" y="347"/>
                </a:lnTo>
                <a:close/>
                <a:moveTo>
                  <a:pt x="372" y="313"/>
                </a:moveTo>
                <a:cubicBezTo>
                  <a:pt x="372" y="313"/>
                  <a:pt x="372" y="313"/>
                  <a:pt x="372" y="313"/>
                </a:cubicBezTo>
                <a:cubicBezTo>
                  <a:pt x="370" y="314"/>
                  <a:pt x="368" y="314"/>
                  <a:pt x="365" y="314"/>
                </a:cubicBezTo>
                <a:cubicBezTo>
                  <a:pt x="362" y="314"/>
                  <a:pt x="359" y="314"/>
                  <a:pt x="356" y="314"/>
                </a:cubicBezTo>
                <a:cubicBezTo>
                  <a:pt x="341" y="314"/>
                  <a:pt x="341" y="314"/>
                  <a:pt x="341" y="314"/>
                </a:cubicBezTo>
                <a:cubicBezTo>
                  <a:pt x="348" y="288"/>
                  <a:pt x="348" y="288"/>
                  <a:pt x="348" y="288"/>
                </a:cubicBezTo>
                <a:cubicBezTo>
                  <a:pt x="352" y="275"/>
                  <a:pt x="352" y="275"/>
                  <a:pt x="352" y="275"/>
                </a:cubicBezTo>
                <a:cubicBezTo>
                  <a:pt x="359" y="246"/>
                  <a:pt x="359" y="246"/>
                  <a:pt x="359" y="246"/>
                </a:cubicBezTo>
                <a:cubicBezTo>
                  <a:pt x="363" y="246"/>
                  <a:pt x="366" y="246"/>
                  <a:pt x="370" y="246"/>
                </a:cubicBezTo>
                <a:cubicBezTo>
                  <a:pt x="373" y="246"/>
                  <a:pt x="377" y="246"/>
                  <a:pt x="381" y="246"/>
                </a:cubicBezTo>
                <a:cubicBezTo>
                  <a:pt x="401" y="246"/>
                  <a:pt x="413" y="247"/>
                  <a:pt x="418" y="253"/>
                </a:cubicBezTo>
                <a:cubicBezTo>
                  <a:pt x="421" y="258"/>
                  <a:pt x="421" y="266"/>
                  <a:pt x="417" y="279"/>
                </a:cubicBezTo>
                <a:cubicBezTo>
                  <a:pt x="410" y="300"/>
                  <a:pt x="401" y="311"/>
                  <a:pt x="372" y="313"/>
                </a:cubicBezTo>
                <a:moveTo>
                  <a:pt x="307" y="219"/>
                </a:moveTo>
                <a:cubicBezTo>
                  <a:pt x="304" y="231"/>
                  <a:pt x="304" y="231"/>
                  <a:pt x="304" y="231"/>
                </a:cubicBezTo>
                <a:cubicBezTo>
                  <a:pt x="270" y="343"/>
                  <a:pt x="270" y="343"/>
                  <a:pt x="270" y="343"/>
                </a:cubicBezTo>
                <a:cubicBezTo>
                  <a:pt x="269" y="347"/>
                  <a:pt x="269" y="347"/>
                  <a:pt x="269" y="347"/>
                </a:cubicBezTo>
                <a:cubicBezTo>
                  <a:pt x="159" y="347"/>
                  <a:pt x="159" y="347"/>
                  <a:pt x="159" y="347"/>
                </a:cubicBezTo>
                <a:cubicBezTo>
                  <a:pt x="150" y="329"/>
                  <a:pt x="150" y="329"/>
                  <a:pt x="150" y="329"/>
                </a:cubicBezTo>
                <a:cubicBezTo>
                  <a:pt x="269" y="207"/>
                  <a:pt x="269" y="207"/>
                  <a:pt x="269" y="207"/>
                </a:cubicBezTo>
                <a:cubicBezTo>
                  <a:pt x="192" y="207"/>
                  <a:pt x="192" y="207"/>
                  <a:pt x="192" y="207"/>
                </a:cubicBezTo>
                <a:cubicBezTo>
                  <a:pt x="100" y="307"/>
                  <a:pt x="100" y="307"/>
                  <a:pt x="100" y="307"/>
                </a:cubicBezTo>
                <a:cubicBezTo>
                  <a:pt x="130" y="207"/>
                  <a:pt x="130" y="207"/>
                  <a:pt x="130" y="207"/>
                </a:cubicBezTo>
                <a:cubicBezTo>
                  <a:pt x="74" y="207"/>
                  <a:pt x="74" y="207"/>
                  <a:pt x="74" y="207"/>
                </a:cubicBezTo>
                <a:cubicBezTo>
                  <a:pt x="74" y="9"/>
                  <a:pt x="74" y="9"/>
                  <a:pt x="74" y="9"/>
                </a:cubicBezTo>
                <a:cubicBezTo>
                  <a:pt x="307" y="9"/>
                  <a:pt x="307" y="9"/>
                  <a:pt x="307" y="9"/>
                </a:cubicBezTo>
                <a:lnTo>
                  <a:pt x="307" y="219"/>
                </a:lnTo>
                <a:close/>
                <a:moveTo>
                  <a:pt x="882" y="0"/>
                </a:moveTo>
                <a:cubicBezTo>
                  <a:pt x="882" y="227"/>
                  <a:pt x="882" y="227"/>
                  <a:pt x="882" y="227"/>
                </a:cubicBezTo>
                <a:cubicBezTo>
                  <a:pt x="874" y="234"/>
                  <a:pt x="868" y="240"/>
                  <a:pt x="861" y="247"/>
                </a:cubicBezTo>
                <a:cubicBezTo>
                  <a:pt x="861" y="0"/>
                  <a:pt x="861" y="0"/>
                  <a:pt x="861" y="0"/>
                </a:cubicBezTo>
                <a:cubicBezTo>
                  <a:pt x="610" y="0"/>
                  <a:pt x="610" y="0"/>
                  <a:pt x="610" y="0"/>
                </a:cubicBezTo>
                <a:cubicBezTo>
                  <a:pt x="610" y="207"/>
                  <a:pt x="610" y="207"/>
                  <a:pt x="610" y="207"/>
                </a:cubicBezTo>
                <a:cubicBezTo>
                  <a:pt x="589" y="207"/>
                  <a:pt x="589" y="207"/>
                  <a:pt x="589" y="207"/>
                </a:cubicBezTo>
                <a:cubicBezTo>
                  <a:pt x="589" y="0"/>
                  <a:pt x="589" y="0"/>
                  <a:pt x="589" y="0"/>
                </a:cubicBezTo>
                <a:cubicBezTo>
                  <a:pt x="337" y="0"/>
                  <a:pt x="337" y="0"/>
                  <a:pt x="337" y="0"/>
                </a:cubicBezTo>
                <a:cubicBezTo>
                  <a:pt x="337" y="207"/>
                  <a:pt x="337" y="207"/>
                  <a:pt x="337" y="207"/>
                </a:cubicBezTo>
                <a:cubicBezTo>
                  <a:pt x="316" y="207"/>
                  <a:pt x="316" y="207"/>
                  <a:pt x="316" y="207"/>
                </a:cubicBezTo>
                <a:cubicBezTo>
                  <a:pt x="316" y="0"/>
                  <a:pt x="316" y="0"/>
                  <a:pt x="316" y="0"/>
                </a:cubicBezTo>
                <a:cubicBezTo>
                  <a:pt x="65" y="0"/>
                  <a:pt x="65" y="0"/>
                  <a:pt x="65" y="0"/>
                </a:cubicBezTo>
                <a:cubicBezTo>
                  <a:pt x="65" y="236"/>
                  <a:pt x="65" y="236"/>
                  <a:pt x="65" y="236"/>
                </a:cubicBezTo>
                <a:cubicBezTo>
                  <a:pt x="0" y="450"/>
                  <a:pt x="0" y="450"/>
                  <a:pt x="0" y="450"/>
                </a:cubicBezTo>
                <a:cubicBezTo>
                  <a:pt x="57" y="450"/>
                  <a:pt x="57" y="450"/>
                  <a:pt x="57" y="450"/>
                </a:cubicBezTo>
                <a:cubicBezTo>
                  <a:pt x="85" y="356"/>
                  <a:pt x="85" y="356"/>
                  <a:pt x="85" y="356"/>
                </a:cubicBezTo>
                <a:cubicBezTo>
                  <a:pt x="93" y="356"/>
                  <a:pt x="93" y="356"/>
                  <a:pt x="93" y="356"/>
                </a:cubicBezTo>
                <a:cubicBezTo>
                  <a:pt x="140" y="450"/>
                  <a:pt x="140" y="450"/>
                  <a:pt x="140" y="450"/>
                </a:cubicBezTo>
                <a:cubicBezTo>
                  <a:pt x="208" y="450"/>
                  <a:pt x="208" y="450"/>
                  <a:pt x="208" y="450"/>
                </a:cubicBezTo>
                <a:cubicBezTo>
                  <a:pt x="163" y="356"/>
                  <a:pt x="163" y="356"/>
                  <a:pt x="163" y="356"/>
                </a:cubicBezTo>
                <a:cubicBezTo>
                  <a:pt x="266" y="356"/>
                  <a:pt x="266" y="356"/>
                  <a:pt x="266" y="356"/>
                </a:cubicBezTo>
                <a:cubicBezTo>
                  <a:pt x="237" y="450"/>
                  <a:pt x="237" y="450"/>
                  <a:pt x="237" y="450"/>
                </a:cubicBezTo>
                <a:cubicBezTo>
                  <a:pt x="299" y="450"/>
                  <a:pt x="299" y="450"/>
                  <a:pt x="299" y="450"/>
                </a:cubicBezTo>
                <a:cubicBezTo>
                  <a:pt x="327" y="356"/>
                  <a:pt x="327" y="356"/>
                  <a:pt x="327" y="356"/>
                </a:cubicBezTo>
                <a:cubicBezTo>
                  <a:pt x="341" y="356"/>
                  <a:pt x="341" y="356"/>
                  <a:pt x="341" y="356"/>
                </a:cubicBezTo>
                <a:cubicBezTo>
                  <a:pt x="341" y="356"/>
                  <a:pt x="341" y="356"/>
                  <a:pt x="341" y="356"/>
                </a:cubicBezTo>
                <a:cubicBezTo>
                  <a:pt x="360" y="356"/>
                  <a:pt x="360" y="356"/>
                  <a:pt x="360" y="356"/>
                </a:cubicBezTo>
                <a:cubicBezTo>
                  <a:pt x="362" y="356"/>
                  <a:pt x="362" y="356"/>
                  <a:pt x="362" y="356"/>
                </a:cubicBezTo>
                <a:cubicBezTo>
                  <a:pt x="478" y="356"/>
                  <a:pt x="478" y="356"/>
                  <a:pt x="478" y="356"/>
                </a:cubicBezTo>
                <a:cubicBezTo>
                  <a:pt x="451" y="450"/>
                  <a:pt x="451" y="450"/>
                  <a:pt x="451" y="450"/>
                </a:cubicBezTo>
                <a:cubicBezTo>
                  <a:pt x="513" y="450"/>
                  <a:pt x="513" y="450"/>
                  <a:pt x="513" y="450"/>
                </a:cubicBezTo>
                <a:cubicBezTo>
                  <a:pt x="540" y="356"/>
                  <a:pt x="540" y="356"/>
                  <a:pt x="540" y="356"/>
                </a:cubicBezTo>
                <a:cubicBezTo>
                  <a:pt x="568" y="356"/>
                  <a:pt x="568" y="356"/>
                  <a:pt x="568" y="356"/>
                </a:cubicBezTo>
                <a:cubicBezTo>
                  <a:pt x="569" y="450"/>
                  <a:pt x="569" y="450"/>
                  <a:pt x="569" y="450"/>
                </a:cubicBezTo>
                <a:cubicBezTo>
                  <a:pt x="621" y="450"/>
                  <a:pt x="621" y="450"/>
                  <a:pt x="621" y="450"/>
                </a:cubicBezTo>
                <a:cubicBezTo>
                  <a:pt x="681" y="356"/>
                  <a:pt x="681" y="356"/>
                  <a:pt x="681" y="356"/>
                </a:cubicBezTo>
                <a:cubicBezTo>
                  <a:pt x="720" y="356"/>
                  <a:pt x="720" y="356"/>
                  <a:pt x="720" y="356"/>
                </a:cubicBezTo>
                <a:cubicBezTo>
                  <a:pt x="700" y="450"/>
                  <a:pt x="700" y="450"/>
                  <a:pt x="700" y="450"/>
                </a:cubicBezTo>
                <a:cubicBezTo>
                  <a:pt x="761" y="450"/>
                  <a:pt x="761" y="450"/>
                  <a:pt x="761" y="450"/>
                </a:cubicBezTo>
                <a:cubicBezTo>
                  <a:pt x="781" y="356"/>
                  <a:pt x="781" y="356"/>
                  <a:pt x="781" y="356"/>
                </a:cubicBezTo>
                <a:cubicBezTo>
                  <a:pt x="816" y="356"/>
                  <a:pt x="816" y="356"/>
                  <a:pt x="816" y="356"/>
                </a:cubicBezTo>
                <a:cubicBezTo>
                  <a:pt x="815" y="385"/>
                  <a:pt x="822" y="411"/>
                  <a:pt x="842" y="429"/>
                </a:cubicBezTo>
                <a:cubicBezTo>
                  <a:pt x="866" y="451"/>
                  <a:pt x="902" y="455"/>
                  <a:pt x="929" y="455"/>
                </a:cubicBezTo>
                <a:cubicBezTo>
                  <a:pt x="966" y="455"/>
                  <a:pt x="1004" y="450"/>
                  <a:pt x="1043" y="441"/>
                </a:cubicBezTo>
                <a:cubicBezTo>
                  <a:pt x="1064" y="356"/>
                  <a:pt x="1064" y="356"/>
                  <a:pt x="1064" y="356"/>
                </a:cubicBezTo>
                <a:cubicBezTo>
                  <a:pt x="1134" y="356"/>
                  <a:pt x="1134" y="356"/>
                  <a:pt x="1134" y="356"/>
                </a:cubicBezTo>
                <a:cubicBezTo>
                  <a:pt x="1134" y="0"/>
                  <a:pt x="1134" y="0"/>
                  <a:pt x="1134" y="0"/>
                </a:cubicBezTo>
                <a:lnTo>
                  <a:pt x="882" y="0"/>
                </a:lnTo>
                <a:close/>
              </a:path>
            </a:pathLst>
          </a:custGeom>
          <a:solidFill>
            <a:srgbClr val="00338D"/>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24569440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Two cloumn">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a:t>Click to edit Master title style</a:t>
            </a:r>
            <a:endParaRPr lang="en-GB"/>
          </a:p>
        </p:txBody>
      </p:sp>
      <p:sp>
        <p:nvSpPr>
          <p:cNvPr id="6" name="Text Placeholder 5"/>
          <p:cNvSpPr>
            <a:spLocks noGrp="1"/>
          </p:cNvSpPr>
          <p:nvPr>
            <p:ph type="body" sz="quarter" idx="13"/>
          </p:nvPr>
        </p:nvSpPr>
        <p:spPr>
          <a:xfrm>
            <a:off x="407988" y="1412875"/>
            <a:ext cx="5543550" cy="47831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5">
            <a:extLst>
              <a:ext uri="{FF2B5EF4-FFF2-40B4-BE49-F238E27FC236}">
                <a16:creationId xmlns:a16="http://schemas.microsoft.com/office/drawing/2014/main" id="{704CE88C-1CB2-4493-9660-DB1E57CD5CA1}"/>
              </a:ext>
            </a:extLst>
          </p:cNvPr>
          <p:cNvSpPr>
            <a:spLocks noGrp="1"/>
          </p:cNvSpPr>
          <p:nvPr>
            <p:ph type="body" sz="quarter" idx="14"/>
          </p:nvPr>
        </p:nvSpPr>
        <p:spPr>
          <a:xfrm>
            <a:off x="6240464" y="1412875"/>
            <a:ext cx="5543550" cy="47831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9290241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blank page">
    <p:spTree>
      <p:nvGrpSpPr>
        <p:cNvPr id="1" name=""/>
        <p:cNvGrpSpPr/>
        <p:nvPr/>
      </p:nvGrpSpPr>
      <p:grpSpPr>
        <a:xfrm>
          <a:off x="0" y="0"/>
          <a:ext cx="0" cy="0"/>
          <a:chOff x="0" y="0"/>
          <a:chExt cx="0" cy="0"/>
        </a:xfrm>
      </p:grpSpPr>
    </p:spTree>
    <p:extLst>
      <p:ext uri="{BB962C8B-B14F-4D97-AF65-F5344CB8AC3E}">
        <p14:creationId xmlns:p14="http://schemas.microsoft.com/office/powerpoint/2010/main" val="33115903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Back pag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CB4F92A-9A3E-4B88-A2C3-59BB3845E7F5}"/>
              </a:ext>
            </a:extLst>
          </p:cNvPr>
          <p:cNvSpPr>
            <a:spLocks/>
          </p:cNvSpPr>
          <p:nvPr userDrawn="1"/>
        </p:nvSpPr>
        <p:spPr>
          <a:xfrm>
            <a:off x="0" y="0"/>
            <a:ext cx="12192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l"/>
            <a:endParaRPr lang="en-GB" sz="1500" err="1">
              <a:solidFill>
                <a:schemeClr val="bg1"/>
              </a:solidFill>
            </a:endParaRPr>
          </a:p>
        </p:txBody>
      </p:sp>
      <p:sp>
        <p:nvSpPr>
          <p:cNvPr id="15" name="Rectangle 6">
            <a:extLst>
              <a:ext uri="{FF2B5EF4-FFF2-40B4-BE49-F238E27FC236}">
                <a16:creationId xmlns:a16="http://schemas.microsoft.com/office/drawing/2014/main" id="{62365FBC-2A36-483C-B271-C35C46E02C23}"/>
              </a:ext>
            </a:extLst>
          </p:cNvPr>
          <p:cNvSpPr>
            <a:spLocks noChangeArrowheads="1"/>
          </p:cNvSpPr>
          <p:nvPr/>
        </p:nvSpPr>
        <p:spPr bwMode="auto">
          <a:xfrm>
            <a:off x="3647663" y="0"/>
            <a:ext cx="8544335" cy="4197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Tree>
    <p:extLst>
      <p:ext uri="{BB962C8B-B14F-4D97-AF65-F5344CB8AC3E}">
        <p14:creationId xmlns:p14="http://schemas.microsoft.com/office/powerpoint/2010/main" val="13603287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 Target="../slides/slide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e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4" name="Picture 43" descr="A row of wind turbines&#10;&#10;Description automatically generated with low confidence">
            <a:extLst>
              <a:ext uri="{FF2B5EF4-FFF2-40B4-BE49-F238E27FC236}">
                <a16:creationId xmlns:a16="http://schemas.microsoft.com/office/drawing/2014/main" id="{DF2E37AB-50F5-4534-9BAF-5A6C5200462B}"/>
              </a:ext>
            </a:extLst>
          </p:cNvPr>
          <p:cNvPicPr>
            <a:picLocks noChangeAspect="1"/>
          </p:cNvPicPr>
          <p:nvPr userDrawn="1"/>
        </p:nvPicPr>
        <p:blipFill rotWithShape="1">
          <a:blip r:embed="rId11" cstate="screen">
            <a:extLst>
              <a:ext uri="{28A0092B-C50C-407E-A947-70E740481C1C}">
                <a14:useLocalDpi xmlns:a14="http://schemas.microsoft.com/office/drawing/2010/main"/>
              </a:ext>
            </a:extLst>
          </a:blip>
          <a:srcRect l="3424" t="22045" r="25905" b="67420"/>
          <a:stretch/>
        </p:blipFill>
        <p:spPr>
          <a:xfrm>
            <a:off x="0" y="1"/>
            <a:ext cx="12192000" cy="1212862"/>
          </a:xfrm>
          <a:prstGeom prst="rect">
            <a:avLst/>
          </a:prstGeom>
        </p:spPr>
      </p:pic>
      <p:sp>
        <p:nvSpPr>
          <p:cNvPr id="46" name="Rectangle 45">
            <a:extLst>
              <a:ext uri="{FF2B5EF4-FFF2-40B4-BE49-F238E27FC236}">
                <a16:creationId xmlns:a16="http://schemas.microsoft.com/office/drawing/2014/main" id="{95EB5371-DB99-4245-AB4A-E5B89F734F35}"/>
              </a:ext>
            </a:extLst>
          </p:cNvPr>
          <p:cNvSpPr/>
          <p:nvPr userDrawn="1"/>
        </p:nvSpPr>
        <p:spPr>
          <a:xfrm>
            <a:off x="0" y="0"/>
            <a:ext cx="12192000" cy="1215342"/>
          </a:xfrm>
          <a:prstGeom prst="rect">
            <a:avLst/>
          </a:prstGeom>
          <a:gradFill flip="none" rotWithShape="1">
            <a:gsLst>
              <a:gs pos="0">
                <a:schemeClr val="tx2">
                  <a:alpha val="0"/>
                </a:schemeClr>
              </a:gs>
              <a:gs pos="100000">
                <a:schemeClr val="tx2"/>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sp>
        <p:nvSpPr>
          <p:cNvPr id="2" name="Title Placeholder 1"/>
          <p:cNvSpPr>
            <a:spLocks noGrp="1"/>
          </p:cNvSpPr>
          <p:nvPr>
            <p:ph type="title"/>
          </p:nvPr>
        </p:nvSpPr>
        <p:spPr>
          <a:xfrm>
            <a:off x="407988" y="534769"/>
            <a:ext cx="11376024" cy="468000"/>
          </a:xfrm>
          <a:prstGeom prst="rect">
            <a:avLst/>
          </a:prstGeom>
        </p:spPr>
        <p:txBody>
          <a:bodyPr vert="horz" lIns="0" tIns="0" rIns="0" bIns="0" rtlCol="0" anchor="t" anchorCtr="0">
            <a:noAutofit/>
          </a:bodyPr>
          <a:lstStyle/>
          <a:p>
            <a:r>
              <a:rPr lang="en-GB"/>
              <a:t>Click to edit Master title style</a:t>
            </a:r>
          </a:p>
        </p:txBody>
      </p:sp>
      <p:sp>
        <p:nvSpPr>
          <p:cNvPr id="3" name="Text Placeholder 2"/>
          <p:cNvSpPr>
            <a:spLocks noGrp="1"/>
          </p:cNvSpPr>
          <p:nvPr>
            <p:ph type="body" idx="1"/>
          </p:nvPr>
        </p:nvSpPr>
        <p:spPr>
          <a:xfrm>
            <a:off x="407988" y="1412875"/>
            <a:ext cx="11376025" cy="4783137"/>
          </a:xfrm>
          <a:prstGeom prst="rect">
            <a:avLst/>
          </a:prstGeom>
        </p:spPr>
        <p:txBody>
          <a:bodyPr vert="horz" lIns="0" tIns="0" rIns="0" bIns="0" rtlCol="0" anchor="t" anchorCtr="0">
            <a:no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31" name="TextBox 30"/>
          <p:cNvSpPr txBox="1"/>
          <p:nvPr userDrawn="1"/>
        </p:nvSpPr>
        <p:spPr>
          <a:xfrm>
            <a:off x="11340609" y="6238654"/>
            <a:ext cx="266230" cy="115737"/>
          </a:xfrm>
          <a:prstGeom prst="rect">
            <a:avLst/>
          </a:prstGeom>
          <a:noFill/>
        </p:spPr>
        <p:txBody>
          <a:bodyPr wrap="square" lIns="0" tIns="0" rIns="0" bIns="0" rtlCol="0">
            <a:spAutoFit/>
          </a:bodyPr>
          <a:lstStyle/>
          <a:p>
            <a:pPr algn="ctr"/>
            <a:fld id="{B5A4AD36-7676-477D-831B-B100FF2FA061}" type="slidenum">
              <a:rPr lang="en-GB" sz="752" b="1" dirty="0" smtClean="0">
                <a:solidFill>
                  <a:schemeClr val="bg1"/>
                </a:solidFill>
                <a:latin typeface="+mn-lt"/>
                <a:cs typeface="Arial" pitchFamily="34" charset="0"/>
              </a:rPr>
              <a:pPr algn="ctr"/>
              <a:t>‹#›</a:t>
            </a:fld>
            <a:endParaRPr lang="en-GB" sz="752" b="1" dirty="0">
              <a:solidFill>
                <a:schemeClr val="bg1"/>
              </a:solidFill>
              <a:latin typeface="+mn-lt"/>
              <a:cs typeface="Arial" pitchFamily="34" charset="0"/>
            </a:endParaRPr>
          </a:p>
        </p:txBody>
      </p:sp>
      <p:sp>
        <p:nvSpPr>
          <p:cNvPr id="4" name="TextBox 3"/>
          <p:cNvSpPr txBox="1"/>
          <p:nvPr userDrawn="1"/>
        </p:nvSpPr>
        <p:spPr>
          <a:xfrm>
            <a:off x="407988" y="337921"/>
            <a:ext cx="4430769" cy="152995"/>
          </a:xfrm>
          <a:prstGeom prst="rect">
            <a:avLst/>
          </a:prstGeom>
          <a:noFill/>
        </p:spPr>
        <p:txBody>
          <a:bodyPr wrap="square" lIns="0" tIns="0" rIns="0" bIns="0" rtlCol="0">
            <a:noAutofit/>
          </a:bodyPr>
          <a:lstStyle/>
          <a:p>
            <a:pPr>
              <a:spcAft>
                <a:spcPts val="501"/>
              </a:spcAft>
            </a:pPr>
            <a:r>
              <a:rPr lang="en-GB" sz="1000" spc="100" baseline="0" dirty="0">
                <a:solidFill>
                  <a:schemeClr val="bg1"/>
                </a:solidFill>
              </a:rPr>
              <a:t>Process Assessment Audit</a:t>
            </a:r>
          </a:p>
        </p:txBody>
      </p:sp>
      <p:sp>
        <p:nvSpPr>
          <p:cNvPr id="22" name="Rectangle: Rounded Corners 21">
            <a:extLst>
              <a:ext uri="{FF2B5EF4-FFF2-40B4-BE49-F238E27FC236}">
                <a16:creationId xmlns:a16="http://schemas.microsoft.com/office/drawing/2014/main" id="{A035B17E-3DF0-4BBD-AA87-E7AE34B7D3EB}"/>
              </a:ext>
            </a:extLst>
          </p:cNvPr>
          <p:cNvSpPr/>
          <p:nvPr userDrawn="1"/>
        </p:nvSpPr>
        <p:spPr>
          <a:xfrm rot="5400000">
            <a:off x="11262913" y="283781"/>
            <a:ext cx="407987" cy="1450177"/>
          </a:xfrm>
          <a:prstGeom prst="roundRect">
            <a:avLst>
              <a:gd name="adj" fmla="val 0"/>
            </a:avLst>
          </a:prstGeom>
          <a:solidFill>
            <a:srgbClr val="E8308A"/>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sp>
        <p:nvSpPr>
          <p:cNvPr id="23" name="TextBox 22">
            <a:extLst>
              <a:ext uri="{FF2B5EF4-FFF2-40B4-BE49-F238E27FC236}">
                <a16:creationId xmlns:a16="http://schemas.microsoft.com/office/drawing/2014/main" id="{0E2662FC-628A-4A01-97A2-73DDCFDF2C75}"/>
              </a:ext>
            </a:extLst>
          </p:cNvPr>
          <p:cNvSpPr txBox="1">
            <a:spLocks/>
          </p:cNvSpPr>
          <p:nvPr userDrawn="1"/>
        </p:nvSpPr>
        <p:spPr>
          <a:xfrm>
            <a:off x="11955471" y="920006"/>
            <a:ext cx="70532" cy="153888"/>
          </a:xfrm>
          <a:prstGeom prst="rect">
            <a:avLst/>
          </a:prstGeom>
          <a:ln>
            <a:noFill/>
          </a:ln>
        </p:spPr>
        <p:txBody>
          <a:bodyPr vert="horz" wrap="none" lIns="0" tIns="0" rIns="0" bIns="0" rtlCol="0" anchor="ctr">
            <a:spAutoFit/>
          </a:bodyPr>
          <a:lstStyle>
            <a:defPPr>
              <a:defRPr lang="en-US"/>
            </a:defPPr>
            <a:lvl1pPr algn="ctr" defTabSz="890789">
              <a:spcAft>
                <a:spcPts val="501"/>
              </a:spcAft>
              <a:defRPr lang="en-GB" sz="1000" smtClean="0">
                <a:solidFill>
                  <a:schemeClr val="bg1">
                    <a:lumMod val="50000"/>
                  </a:schemeClr>
                </a:solidFill>
              </a:defRPr>
            </a:lvl1pPr>
          </a:lstStyle>
          <a:p>
            <a:pPr lvl="0"/>
            <a:fld id="{754B847E-4D94-4441-83C3-2A2C7FBA2A22}" type="slidenum">
              <a:rPr lang="en-GB" b="0" smtClean="0">
                <a:solidFill>
                  <a:schemeClr val="bg1"/>
                </a:solidFill>
              </a:rPr>
              <a:t>‹#›</a:t>
            </a:fld>
            <a:endParaRPr lang="en-GB" b="0" dirty="0">
              <a:solidFill>
                <a:schemeClr val="bg1"/>
              </a:solidFill>
            </a:endParaRPr>
          </a:p>
        </p:txBody>
      </p:sp>
      <p:cxnSp>
        <p:nvCxnSpPr>
          <p:cNvPr id="24" name="Straight Connector 23">
            <a:extLst>
              <a:ext uri="{FF2B5EF4-FFF2-40B4-BE49-F238E27FC236}">
                <a16:creationId xmlns:a16="http://schemas.microsoft.com/office/drawing/2014/main" id="{01AF1207-AE3E-4671-82C4-F048F2C36265}"/>
              </a:ext>
            </a:extLst>
          </p:cNvPr>
          <p:cNvCxnSpPr/>
          <p:nvPr userDrawn="1"/>
        </p:nvCxnSpPr>
        <p:spPr>
          <a:xfrm>
            <a:off x="11784012" y="865188"/>
            <a:ext cx="0" cy="26352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5" name="Group 24">
            <a:extLst>
              <a:ext uri="{FF2B5EF4-FFF2-40B4-BE49-F238E27FC236}">
                <a16:creationId xmlns:a16="http://schemas.microsoft.com/office/drawing/2014/main" id="{A58B8DD9-260B-4BED-9243-36C488637740}"/>
              </a:ext>
            </a:extLst>
          </p:cNvPr>
          <p:cNvGrpSpPr/>
          <p:nvPr userDrawn="1"/>
        </p:nvGrpSpPr>
        <p:grpSpPr>
          <a:xfrm>
            <a:off x="10859073" y="900113"/>
            <a:ext cx="808453" cy="228600"/>
            <a:chOff x="10859073" y="900113"/>
            <a:chExt cx="808453" cy="228600"/>
          </a:xfrm>
        </p:grpSpPr>
        <p:sp>
          <p:nvSpPr>
            <p:cNvPr id="26" name="Freeform 5">
              <a:extLst>
                <a:ext uri="{FF2B5EF4-FFF2-40B4-BE49-F238E27FC236}">
                  <a16:creationId xmlns:a16="http://schemas.microsoft.com/office/drawing/2014/main" id="{B8E0675C-D194-4A7D-B5A8-93F0EDA301BC}"/>
                </a:ext>
              </a:extLst>
            </p:cNvPr>
            <p:cNvSpPr>
              <a:spLocks/>
            </p:cNvSpPr>
            <p:nvPr/>
          </p:nvSpPr>
          <p:spPr bwMode="auto">
            <a:xfrm>
              <a:off x="11508693" y="923985"/>
              <a:ext cx="102095" cy="169769"/>
            </a:xfrm>
            <a:custGeom>
              <a:avLst/>
              <a:gdLst>
                <a:gd name="T0" fmla="*/ 0 w 1053"/>
                <a:gd name="T1" fmla="*/ 1751 h 1751"/>
                <a:gd name="T2" fmla="*/ 1053 w 1053"/>
                <a:gd name="T3" fmla="*/ 875 h 1751"/>
                <a:gd name="T4" fmla="*/ 0 w 1053"/>
                <a:gd name="T5" fmla="*/ 0 h 1751"/>
              </a:gdLst>
              <a:ahLst/>
              <a:cxnLst>
                <a:cxn ang="0">
                  <a:pos x="T0" y="T1"/>
                </a:cxn>
                <a:cxn ang="0">
                  <a:pos x="T2" y="T3"/>
                </a:cxn>
                <a:cxn ang="0">
                  <a:pos x="T4" y="T5"/>
                </a:cxn>
              </a:cxnLst>
              <a:rect l="0" t="0" r="r" b="b"/>
              <a:pathLst>
                <a:path w="1053" h="1751">
                  <a:moveTo>
                    <a:pt x="0" y="1751"/>
                  </a:moveTo>
                  <a:lnTo>
                    <a:pt x="1053" y="875"/>
                  </a:lnTo>
                  <a:lnTo>
                    <a:pt x="0" y="0"/>
                  </a:lnTo>
                </a:path>
              </a:pathLst>
            </a:custGeom>
            <a:noFill/>
            <a:ln w="1270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5">
              <a:extLst>
                <a:ext uri="{FF2B5EF4-FFF2-40B4-BE49-F238E27FC236}">
                  <a16:creationId xmlns:a16="http://schemas.microsoft.com/office/drawing/2014/main" id="{5DDD79ED-CEC9-44E9-837F-EECF2F833CDF}"/>
                </a:ext>
              </a:extLst>
            </p:cNvPr>
            <p:cNvSpPr>
              <a:spLocks/>
            </p:cNvSpPr>
            <p:nvPr/>
          </p:nvSpPr>
          <p:spPr bwMode="auto">
            <a:xfrm rot="10800000">
              <a:off x="10904106" y="923985"/>
              <a:ext cx="102095" cy="169769"/>
            </a:xfrm>
            <a:custGeom>
              <a:avLst/>
              <a:gdLst>
                <a:gd name="T0" fmla="*/ 0 w 1053"/>
                <a:gd name="T1" fmla="*/ 1751 h 1751"/>
                <a:gd name="T2" fmla="*/ 1053 w 1053"/>
                <a:gd name="T3" fmla="*/ 875 h 1751"/>
                <a:gd name="T4" fmla="*/ 0 w 1053"/>
                <a:gd name="T5" fmla="*/ 0 h 1751"/>
              </a:gdLst>
              <a:ahLst/>
              <a:cxnLst>
                <a:cxn ang="0">
                  <a:pos x="T0" y="T1"/>
                </a:cxn>
                <a:cxn ang="0">
                  <a:pos x="T2" y="T3"/>
                </a:cxn>
                <a:cxn ang="0">
                  <a:pos x="T4" y="T5"/>
                </a:cxn>
              </a:cxnLst>
              <a:rect l="0" t="0" r="r" b="b"/>
              <a:pathLst>
                <a:path w="1053" h="1751">
                  <a:moveTo>
                    <a:pt x="0" y="1751"/>
                  </a:moveTo>
                  <a:lnTo>
                    <a:pt x="1053" y="875"/>
                  </a:lnTo>
                  <a:lnTo>
                    <a:pt x="0" y="0"/>
                  </a:lnTo>
                </a:path>
              </a:pathLst>
            </a:custGeom>
            <a:noFill/>
            <a:ln w="1270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9">
              <a:extLst>
                <a:ext uri="{FF2B5EF4-FFF2-40B4-BE49-F238E27FC236}">
                  <a16:creationId xmlns:a16="http://schemas.microsoft.com/office/drawing/2014/main" id="{6740259C-D54A-4A31-9510-38C6BBBFD272}"/>
                </a:ext>
              </a:extLst>
            </p:cNvPr>
            <p:cNvSpPr>
              <a:spLocks/>
            </p:cNvSpPr>
            <p:nvPr/>
          </p:nvSpPr>
          <p:spPr bwMode="auto">
            <a:xfrm>
              <a:off x="11181135" y="930322"/>
              <a:ext cx="152623" cy="157095"/>
            </a:xfrm>
            <a:custGeom>
              <a:avLst/>
              <a:gdLst>
                <a:gd name="T0" fmla="*/ 0 w 2218"/>
                <a:gd name="T1" fmla="*/ 1021 h 2283"/>
                <a:gd name="T2" fmla="*/ 1105 w 2218"/>
                <a:gd name="T3" fmla="*/ 0 h 2283"/>
                <a:gd name="T4" fmla="*/ 2218 w 2218"/>
                <a:gd name="T5" fmla="*/ 1021 h 2283"/>
                <a:gd name="T6" fmla="*/ 2218 w 2218"/>
                <a:gd name="T7" fmla="*/ 2283 h 2283"/>
                <a:gd name="T8" fmla="*/ 1474 w 2218"/>
                <a:gd name="T9" fmla="*/ 2283 h 2283"/>
                <a:gd name="T10" fmla="*/ 1474 w 2218"/>
                <a:gd name="T11" fmla="*/ 1520 h 2283"/>
                <a:gd name="T12" fmla="*/ 737 w 2218"/>
                <a:gd name="T13" fmla="*/ 1520 h 2283"/>
                <a:gd name="T14" fmla="*/ 737 w 2218"/>
                <a:gd name="T15" fmla="*/ 2283 h 2283"/>
                <a:gd name="T16" fmla="*/ 0 w 2218"/>
                <a:gd name="T17" fmla="*/ 2283 h 2283"/>
                <a:gd name="T18" fmla="*/ 0 w 2218"/>
                <a:gd name="T19" fmla="*/ 1021 h 2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18" h="2283">
                  <a:moveTo>
                    <a:pt x="0" y="1021"/>
                  </a:moveTo>
                  <a:lnTo>
                    <a:pt x="1105" y="0"/>
                  </a:lnTo>
                  <a:lnTo>
                    <a:pt x="2218" y="1021"/>
                  </a:lnTo>
                  <a:lnTo>
                    <a:pt x="2218" y="2283"/>
                  </a:lnTo>
                  <a:lnTo>
                    <a:pt x="1474" y="2283"/>
                  </a:lnTo>
                  <a:lnTo>
                    <a:pt x="1474" y="1520"/>
                  </a:lnTo>
                  <a:lnTo>
                    <a:pt x="737" y="1520"/>
                  </a:lnTo>
                  <a:lnTo>
                    <a:pt x="737" y="2283"/>
                  </a:lnTo>
                  <a:lnTo>
                    <a:pt x="0" y="2283"/>
                  </a:lnTo>
                  <a:lnTo>
                    <a:pt x="0" y="1021"/>
                  </a:lnTo>
                  <a:close/>
                </a:path>
              </a:pathLst>
            </a:custGeom>
            <a:noFill/>
            <a:ln w="1270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9" name="Oval 28">
              <a:hlinkClick r:id="" action="ppaction://hlinkshowjump?jump=nextslide"/>
              <a:extLst>
                <a:ext uri="{FF2B5EF4-FFF2-40B4-BE49-F238E27FC236}">
                  <a16:creationId xmlns:a16="http://schemas.microsoft.com/office/drawing/2014/main" id="{FA61F4DA-FBAA-4956-AA7D-992B04F3EEA5}"/>
                </a:ext>
              </a:extLst>
            </p:cNvPr>
            <p:cNvSpPr/>
            <p:nvPr/>
          </p:nvSpPr>
          <p:spPr>
            <a:xfrm>
              <a:off x="11438926" y="900113"/>
              <a:ext cx="228600" cy="228600"/>
            </a:xfrm>
            <a:prstGeom prst="ellipse">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sp>
          <p:nvSpPr>
            <p:cNvPr id="37" name="Oval 36">
              <a:hlinkClick r:id="rId12" action="ppaction://hlinksldjump"/>
              <a:extLst>
                <a:ext uri="{FF2B5EF4-FFF2-40B4-BE49-F238E27FC236}">
                  <a16:creationId xmlns:a16="http://schemas.microsoft.com/office/drawing/2014/main" id="{CBE7EDA9-803E-4D6A-A029-5CA9CECF70B9}"/>
                </a:ext>
              </a:extLst>
            </p:cNvPr>
            <p:cNvSpPr/>
            <p:nvPr/>
          </p:nvSpPr>
          <p:spPr>
            <a:xfrm>
              <a:off x="11138727" y="900113"/>
              <a:ext cx="228600" cy="228600"/>
            </a:xfrm>
            <a:prstGeom prst="ellipse">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sp>
          <p:nvSpPr>
            <p:cNvPr id="38" name="Oval 37">
              <a:hlinkClick r:id="" action="ppaction://hlinkshowjump?jump=previousslide"/>
              <a:extLst>
                <a:ext uri="{FF2B5EF4-FFF2-40B4-BE49-F238E27FC236}">
                  <a16:creationId xmlns:a16="http://schemas.microsoft.com/office/drawing/2014/main" id="{564E1851-15DC-4722-ABDF-615F94CF6F51}"/>
                </a:ext>
              </a:extLst>
            </p:cNvPr>
            <p:cNvSpPr/>
            <p:nvPr/>
          </p:nvSpPr>
          <p:spPr>
            <a:xfrm>
              <a:off x="10859073" y="900113"/>
              <a:ext cx="228600" cy="228600"/>
            </a:xfrm>
            <a:prstGeom prst="ellipse">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grpSp>
    </p:spTree>
    <p:extLst>
      <p:ext uri="{BB962C8B-B14F-4D97-AF65-F5344CB8AC3E}">
        <p14:creationId xmlns:p14="http://schemas.microsoft.com/office/powerpoint/2010/main" val="758464582"/>
      </p:ext>
    </p:extLst>
  </p:cSld>
  <p:clrMap bg1="lt1" tx1="dk1" bg2="lt2" tx2="dk2" accent1="accent1" accent2="accent2" accent3="accent3" accent4="accent4" accent5="accent5" accent6="accent6" hlink="hlink" folHlink="folHlink"/>
  <p:sldLayoutIdLst>
    <p:sldLayoutId id="2147484039" r:id="rId1"/>
    <p:sldLayoutId id="2147484042" r:id="rId2"/>
    <p:sldLayoutId id="2147484047" r:id="rId3"/>
    <p:sldLayoutId id="2147484022" r:id="rId4"/>
    <p:sldLayoutId id="2147484049" r:id="rId5"/>
    <p:sldLayoutId id="2147484032" r:id="rId6"/>
    <p:sldLayoutId id="2147484043" r:id="rId7"/>
    <p:sldLayoutId id="2147484044" r:id="rId8"/>
    <p:sldLayoutId id="2147484041" r:id="rId9"/>
  </p:sldLayoutIdLst>
  <p:hf hdr="0" ftr="0" dt="0"/>
  <p:txStyles>
    <p:titleStyle>
      <a:lvl1pPr algn="l" defTabSz="914376" rtl="0" eaLnBrk="1" latinLnBrk="0" hangingPunct="1">
        <a:lnSpc>
          <a:spcPct val="100000"/>
        </a:lnSpc>
        <a:spcBef>
          <a:spcPct val="0"/>
        </a:spcBef>
        <a:buNone/>
        <a:defRPr lang="en-US" sz="3200" b="1" kern="1200" cap="none" spc="100" baseline="0" dirty="0">
          <a:solidFill>
            <a:schemeClr val="bg1"/>
          </a:solidFill>
          <a:latin typeface="+mj-lt"/>
          <a:ea typeface="+mn-ea"/>
          <a:cs typeface="+mn-cs"/>
        </a:defRPr>
      </a:lvl1pPr>
    </p:titleStyle>
    <p:bodyStyle>
      <a:lvl1pPr marL="0" indent="0" algn="l" defTabSz="914376" rtl="0" eaLnBrk="1" latinLnBrk="0" hangingPunct="1">
        <a:lnSpc>
          <a:spcPct val="100000"/>
        </a:lnSpc>
        <a:spcBef>
          <a:spcPts val="0"/>
        </a:spcBef>
        <a:spcAft>
          <a:spcPts val="501"/>
        </a:spcAft>
        <a:buFontTx/>
        <a:buNone/>
        <a:defRPr sz="1200" b="1" kern="1200">
          <a:solidFill>
            <a:schemeClr val="accent3"/>
          </a:solidFill>
          <a:latin typeface="+mn-lt"/>
          <a:ea typeface="+mn-ea"/>
          <a:cs typeface="+mn-cs"/>
        </a:defRPr>
      </a:lvl1pPr>
      <a:lvl2pPr marL="0" indent="0" algn="l" defTabSz="914376" rtl="0" eaLnBrk="1" latinLnBrk="0" hangingPunct="1">
        <a:lnSpc>
          <a:spcPct val="100000"/>
        </a:lnSpc>
        <a:spcBef>
          <a:spcPts val="0"/>
        </a:spcBef>
        <a:spcAft>
          <a:spcPts val="501"/>
        </a:spcAft>
        <a:buFontTx/>
        <a:buNone/>
        <a:defRPr sz="1000" kern="1200">
          <a:solidFill>
            <a:schemeClr val="tx1"/>
          </a:solidFill>
          <a:latin typeface="+mn-lt"/>
          <a:ea typeface="+mn-ea"/>
          <a:cs typeface="+mn-cs"/>
        </a:defRPr>
      </a:lvl2pPr>
      <a:lvl3pPr marL="0" indent="0" algn="l" defTabSz="914376" rtl="0" eaLnBrk="1" latinLnBrk="0" hangingPunct="1">
        <a:lnSpc>
          <a:spcPct val="100000"/>
        </a:lnSpc>
        <a:spcBef>
          <a:spcPts val="0"/>
        </a:spcBef>
        <a:spcAft>
          <a:spcPts val="501"/>
        </a:spcAft>
        <a:buClr>
          <a:schemeClr val="tx2"/>
        </a:buClr>
        <a:buFont typeface="Arial" panose="020B0604020202020204" pitchFamily="34" charset="0"/>
        <a:buNone/>
        <a:defRPr sz="1000" b="1" kern="1200">
          <a:solidFill>
            <a:schemeClr val="accent3"/>
          </a:solidFill>
          <a:latin typeface="+mn-lt"/>
          <a:ea typeface="+mn-ea"/>
          <a:cs typeface="+mn-cs"/>
        </a:defRPr>
      </a:lvl3pPr>
      <a:lvl4pPr marL="150372" indent="-150372" algn="l" defTabSz="914376" rtl="0" eaLnBrk="1" latinLnBrk="0" hangingPunct="1">
        <a:lnSpc>
          <a:spcPct val="100000"/>
        </a:lnSpc>
        <a:spcBef>
          <a:spcPts val="0"/>
        </a:spcBef>
        <a:spcAft>
          <a:spcPts val="501"/>
        </a:spcAft>
        <a:buClr>
          <a:schemeClr val="tx1"/>
        </a:buClr>
        <a:buFont typeface="Symbol" panose="05050102010706020507" pitchFamily="18" charset="2"/>
        <a:buChar char=""/>
        <a:defRPr sz="1000" kern="1200">
          <a:solidFill>
            <a:schemeClr val="tx1"/>
          </a:solidFill>
          <a:latin typeface="+mn-lt"/>
          <a:ea typeface="+mn-ea"/>
          <a:cs typeface="+mn-cs"/>
        </a:defRPr>
      </a:lvl4pPr>
      <a:lvl5pPr marL="300744" indent="-150372" algn="l" defTabSz="914376" rtl="0" eaLnBrk="1" latinLnBrk="0" hangingPunct="1">
        <a:lnSpc>
          <a:spcPct val="100000"/>
        </a:lnSpc>
        <a:spcBef>
          <a:spcPts val="0"/>
        </a:spcBef>
        <a:spcAft>
          <a:spcPts val="501"/>
        </a:spcAft>
        <a:buClr>
          <a:schemeClr val="tx1"/>
        </a:buClr>
        <a:buFont typeface="Univers LT Std 45 Light" panose="020B0403020202020204" pitchFamily="34" charset="0"/>
        <a:buChar char="–"/>
        <a:defRPr sz="1000" kern="1200" baseline="0">
          <a:solidFill>
            <a:schemeClr val="tx1"/>
          </a:solidFill>
          <a:latin typeface="+mn-lt"/>
          <a:ea typeface="+mn-ea"/>
          <a:cs typeface="+mn-cs"/>
        </a:defRPr>
      </a:lvl5pPr>
      <a:lvl6pPr marL="1097971" indent="-230394"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6pPr>
      <a:lvl7pPr marL="1371564" indent="-284393"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7pPr>
      <a:lvl8pPr marL="1645157" indent="-228594"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8pPr>
      <a:lvl9pPr marL="3886098" indent="-228594" algn="l" defTabSz="9143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6" rtl="0" eaLnBrk="1" latinLnBrk="0" hangingPunct="1">
        <a:defRPr sz="1800" kern="1200">
          <a:solidFill>
            <a:schemeClr val="tx1"/>
          </a:solidFill>
          <a:latin typeface="+mn-lt"/>
          <a:ea typeface="+mn-ea"/>
          <a:cs typeface="+mn-cs"/>
        </a:defRPr>
      </a:lvl1pPr>
      <a:lvl2pPr marL="457188" algn="l" defTabSz="914376" rtl="0" eaLnBrk="1" latinLnBrk="0" hangingPunct="1">
        <a:defRPr sz="1800" kern="1200">
          <a:solidFill>
            <a:schemeClr val="tx1"/>
          </a:solidFill>
          <a:latin typeface="+mn-lt"/>
          <a:ea typeface="+mn-ea"/>
          <a:cs typeface="+mn-cs"/>
        </a:defRPr>
      </a:lvl2pPr>
      <a:lvl3pPr marL="914376" algn="l" defTabSz="914376" rtl="0" eaLnBrk="1" latinLnBrk="0" hangingPunct="1">
        <a:defRPr sz="1800" kern="1200">
          <a:solidFill>
            <a:schemeClr val="tx1"/>
          </a:solidFill>
          <a:latin typeface="+mn-lt"/>
          <a:ea typeface="+mn-ea"/>
          <a:cs typeface="+mn-cs"/>
        </a:defRPr>
      </a:lvl3pPr>
      <a:lvl4pPr marL="1371564" algn="l" defTabSz="914376" rtl="0" eaLnBrk="1" latinLnBrk="0" hangingPunct="1">
        <a:defRPr sz="1800" kern="1200">
          <a:solidFill>
            <a:schemeClr val="tx1"/>
          </a:solidFill>
          <a:latin typeface="+mn-lt"/>
          <a:ea typeface="+mn-ea"/>
          <a:cs typeface="+mn-cs"/>
        </a:defRPr>
      </a:lvl4pPr>
      <a:lvl5pPr marL="1828752" algn="l" defTabSz="914376" rtl="0" eaLnBrk="1" latinLnBrk="0" hangingPunct="1">
        <a:defRPr sz="1800" kern="1200">
          <a:solidFill>
            <a:schemeClr val="tx1"/>
          </a:solidFill>
          <a:latin typeface="+mn-lt"/>
          <a:ea typeface="+mn-ea"/>
          <a:cs typeface="+mn-cs"/>
        </a:defRPr>
      </a:lvl5pPr>
      <a:lvl6pPr marL="2285940" algn="l" defTabSz="914376" rtl="0" eaLnBrk="1" latinLnBrk="0" hangingPunct="1">
        <a:defRPr sz="1800" kern="1200">
          <a:solidFill>
            <a:schemeClr val="tx1"/>
          </a:solidFill>
          <a:latin typeface="+mn-lt"/>
          <a:ea typeface="+mn-ea"/>
          <a:cs typeface="+mn-cs"/>
        </a:defRPr>
      </a:lvl6pPr>
      <a:lvl7pPr marL="2743128" algn="l" defTabSz="914376" rtl="0" eaLnBrk="1" latinLnBrk="0" hangingPunct="1">
        <a:defRPr sz="1800" kern="1200">
          <a:solidFill>
            <a:schemeClr val="tx1"/>
          </a:solidFill>
          <a:latin typeface="+mn-lt"/>
          <a:ea typeface="+mn-ea"/>
          <a:cs typeface="+mn-cs"/>
        </a:defRPr>
      </a:lvl7pPr>
      <a:lvl8pPr marL="3200316" algn="l" defTabSz="914376" rtl="0" eaLnBrk="1" latinLnBrk="0" hangingPunct="1">
        <a:defRPr sz="1800" kern="1200">
          <a:solidFill>
            <a:schemeClr val="tx1"/>
          </a:solidFill>
          <a:latin typeface="+mn-lt"/>
          <a:ea typeface="+mn-ea"/>
          <a:cs typeface="+mn-cs"/>
        </a:defRPr>
      </a:lvl8pPr>
      <a:lvl9pPr marL="3657504" algn="l" defTabSz="914376"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0" pos="257" userDrawn="1">
          <p15:clr>
            <a:srgbClr val="F26B43"/>
          </p15:clr>
        </p15:guide>
        <p15:guide id="1" orient="horz" pos="4144" userDrawn="1">
          <p15:clr>
            <a:srgbClr val="F26B43"/>
          </p15:clr>
        </p15:guide>
        <p15:guide id="2" pos="7423" userDrawn="1">
          <p15:clr>
            <a:srgbClr val="F26B43"/>
          </p15:clr>
        </p15:guide>
        <p15:guide id="4" orient="horz" pos="709" userDrawn="1">
          <p15:clr>
            <a:srgbClr val="F26B43"/>
          </p15:clr>
        </p15:guide>
        <p15:guide id="7" orient="horz" pos="180" userDrawn="1">
          <p15:clr>
            <a:srgbClr val="F26B43"/>
          </p15:clr>
        </p15:guide>
        <p15:guide id="8" orient="horz" pos="890" userDrawn="1">
          <p15:clr>
            <a:srgbClr val="F26B43"/>
          </p15:clr>
        </p15:guide>
        <p15:guide id="11" pos="3727" userDrawn="1">
          <p15:clr>
            <a:srgbClr val="F26B43"/>
          </p15:clr>
        </p15:guide>
        <p15:guide id="13" pos="3953" userDrawn="1">
          <p15:clr>
            <a:srgbClr val="F26B43"/>
          </p15:clr>
        </p15:guide>
        <p15:guide id="14" orient="horz" pos="3903"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4.xml"/><Relationship Id="rId5" Type="http://schemas.openxmlformats.org/officeDocument/2006/relationships/image" Target="../media/image12.svg"/><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6.jp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5.jpg"/><Relationship Id="rId5" Type="http://schemas.openxmlformats.org/officeDocument/2006/relationships/slide" Target="slide4.xml"/><Relationship Id="rId4" Type="http://schemas.openxmlformats.org/officeDocument/2006/relationships/slide" Target="slide7.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4.xml"/><Relationship Id="rId5" Type="http://schemas.openxmlformats.org/officeDocument/2006/relationships/image" Target="../media/image8.png"/><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slideLayout" Target="../slideLayouts/slideLayout4.xml"/><Relationship Id="rId5" Type="http://schemas.openxmlformats.org/officeDocument/2006/relationships/tags" Target="../tags/tag6.xml"/><Relationship Id="rId4" Type="http://schemas.openxmlformats.org/officeDocument/2006/relationships/tags" Target="../tags/tag5.xml"/></Relationships>
</file>

<file path=ppt/slides/_rels/slide5.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slideLayout" Target="../slideLayouts/slideLayout4.xml"/><Relationship Id="rId5" Type="http://schemas.openxmlformats.org/officeDocument/2006/relationships/tags" Target="../tags/tag11.xml"/><Relationship Id="rId4" Type="http://schemas.openxmlformats.org/officeDocument/2006/relationships/tags" Target="../tags/tag1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slide" Target="slide12.xml"/><Relationship Id="rId5" Type="http://schemas.openxmlformats.org/officeDocument/2006/relationships/slide" Target="slide10.xml"/><Relationship Id="rId4" Type="http://schemas.openxmlformats.org/officeDocument/2006/relationships/slide" Target="slide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CAB71842-C918-4C5A-B084-2FEE9B42C6D9}"/>
              </a:ext>
            </a:extLst>
          </p:cNvPr>
          <p:cNvSpPr/>
          <p:nvPr/>
        </p:nvSpPr>
        <p:spPr>
          <a:xfrm>
            <a:off x="0" y="1396028"/>
            <a:ext cx="4965539" cy="5471196"/>
          </a:xfrm>
          <a:prstGeom prst="rect">
            <a:avLst/>
          </a:prstGeom>
          <a:solidFill>
            <a:schemeClr val="tx2">
              <a:alpha val="4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54610" tIns="54610" rIns="54610" bIns="54610" rtlCol="0" anchor="ctr">
            <a:noAutofit/>
          </a:bodyPr>
          <a:lstStyle/>
          <a:p>
            <a:pPr algn="ctr"/>
            <a:endParaRPr lang="en-US" sz="1500" dirty="0">
              <a:solidFill>
                <a:srgbClr val="FF0000"/>
              </a:solidFill>
            </a:endParaRPr>
          </a:p>
        </p:txBody>
      </p:sp>
      <p:sp>
        <p:nvSpPr>
          <p:cNvPr id="2" name="Title 1">
            <a:extLst>
              <a:ext uri="{FF2B5EF4-FFF2-40B4-BE49-F238E27FC236}">
                <a16:creationId xmlns:a16="http://schemas.microsoft.com/office/drawing/2014/main" id="{DD5D6AEB-F6EB-4C07-B009-973A484E68A1}"/>
              </a:ext>
            </a:extLst>
          </p:cNvPr>
          <p:cNvSpPr>
            <a:spLocks noGrp="1"/>
          </p:cNvSpPr>
          <p:nvPr>
            <p:ph type="title"/>
          </p:nvPr>
        </p:nvSpPr>
        <p:spPr>
          <a:xfrm>
            <a:off x="495695" y="2020933"/>
            <a:ext cx="3957433" cy="553998"/>
          </a:xfrm>
          <a:noFill/>
        </p:spPr>
        <p:txBody>
          <a:bodyPr wrap="square" lIns="0" tIns="0" rIns="0" bIns="0">
            <a:spAutoFit/>
          </a:bodyPr>
          <a:lstStyle/>
          <a:p>
            <a:r>
              <a:rPr lang="en-GB" sz="1800" dirty="0">
                <a:solidFill>
                  <a:schemeClr val="bg1"/>
                </a:solidFill>
              </a:rPr>
              <a:t>The BSC Audit Approach 2024/2025</a:t>
            </a:r>
          </a:p>
        </p:txBody>
      </p:sp>
      <p:sp>
        <p:nvSpPr>
          <p:cNvPr id="8" name="Text Placeholder 7">
            <a:extLst>
              <a:ext uri="{FF2B5EF4-FFF2-40B4-BE49-F238E27FC236}">
                <a16:creationId xmlns:a16="http://schemas.microsoft.com/office/drawing/2014/main" id="{A485BEE2-B18A-4AC3-BDD8-E9D2351BA00E}"/>
              </a:ext>
            </a:extLst>
          </p:cNvPr>
          <p:cNvSpPr>
            <a:spLocks noGrp="1"/>
          </p:cNvSpPr>
          <p:nvPr>
            <p:ph type="body" sz="quarter" idx="13"/>
          </p:nvPr>
        </p:nvSpPr>
        <p:spPr>
          <a:xfrm>
            <a:off x="495696" y="2807421"/>
            <a:ext cx="3854816" cy="1354217"/>
          </a:xfrm>
          <a:noFill/>
        </p:spPr>
        <p:txBody>
          <a:bodyPr wrap="square" lIns="0" tIns="0" rIns="0" bIns="0">
            <a:spAutoFit/>
          </a:bodyPr>
          <a:lstStyle/>
          <a:p>
            <a:r>
              <a:rPr lang="en-US" sz="4400" dirty="0">
                <a:solidFill>
                  <a:schemeClr val="bg1"/>
                </a:solidFill>
              </a:rPr>
              <a:t>Process Assessment </a:t>
            </a:r>
            <a:endParaRPr lang="en-US" sz="4400" dirty="0">
              <a:solidFill>
                <a:schemeClr val="bg1"/>
              </a:solidFill>
              <a:highlight>
                <a:srgbClr val="00FFFF"/>
              </a:highlight>
              <a:cs typeface="Arial"/>
            </a:endParaRPr>
          </a:p>
        </p:txBody>
      </p:sp>
      <p:sp>
        <p:nvSpPr>
          <p:cNvPr id="6" name="Rectangle 5">
            <a:extLst>
              <a:ext uri="{FF2B5EF4-FFF2-40B4-BE49-F238E27FC236}">
                <a16:creationId xmlns:a16="http://schemas.microsoft.com/office/drawing/2014/main" id="{4701DA9C-D1BE-4398-AC01-D9C5EB4B9BE8}"/>
              </a:ext>
            </a:extLst>
          </p:cNvPr>
          <p:cNvSpPr>
            <a:spLocks/>
          </p:cNvSpPr>
          <p:nvPr/>
        </p:nvSpPr>
        <p:spPr>
          <a:xfrm>
            <a:off x="495696" y="5093385"/>
            <a:ext cx="1360536" cy="29495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54610" tIns="54610" rIns="54610" bIns="54610" rtlCol="0" anchor="ctr">
            <a:spAutoFit/>
          </a:bodyPr>
          <a:lstStyle/>
          <a:p>
            <a:r>
              <a:rPr lang="en-US" sz="1200" spc="100" dirty="0">
                <a:solidFill>
                  <a:schemeClr val="accent6"/>
                </a:solidFill>
              </a:rPr>
              <a:t>25</a:t>
            </a:r>
            <a:r>
              <a:rPr lang="en-US" sz="1200" spc="100" baseline="0" dirty="0">
                <a:solidFill>
                  <a:schemeClr val="accent6"/>
                </a:solidFill>
              </a:rPr>
              <a:t> April</a:t>
            </a:r>
            <a:r>
              <a:rPr lang="en-US" sz="1200" spc="100" dirty="0">
                <a:solidFill>
                  <a:schemeClr val="accent6"/>
                </a:solidFill>
              </a:rPr>
              <a:t> 2024</a:t>
            </a:r>
            <a:endParaRPr lang="en-GB" sz="1200" spc="100" baseline="0" dirty="0">
              <a:solidFill>
                <a:schemeClr val="accent6"/>
              </a:solidFill>
            </a:endParaRPr>
          </a:p>
        </p:txBody>
      </p:sp>
      <p:grpSp>
        <p:nvGrpSpPr>
          <p:cNvPr id="7" name="Group 6">
            <a:extLst>
              <a:ext uri="{FF2B5EF4-FFF2-40B4-BE49-F238E27FC236}">
                <a16:creationId xmlns:a16="http://schemas.microsoft.com/office/drawing/2014/main" id="{0A060E75-5F20-4DDB-8AD4-3263067B207E}"/>
              </a:ext>
            </a:extLst>
          </p:cNvPr>
          <p:cNvGrpSpPr/>
          <p:nvPr/>
        </p:nvGrpSpPr>
        <p:grpSpPr>
          <a:xfrm>
            <a:off x="484090" y="5703642"/>
            <a:ext cx="432806" cy="413424"/>
            <a:chOff x="5893964" y="3952152"/>
            <a:chExt cx="432806" cy="454766"/>
          </a:xfrm>
        </p:grpSpPr>
        <p:grpSp>
          <p:nvGrpSpPr>
            <p:cNvPr id="9" name="Group 8">
              <a:extLst>
                <a:ext uri="{FF2B5EF4-FFF2-40B4-BE49-F238E27FC236}">
                  <a16:creationId xmlns:a16="http://schemas.microsoft.com/office/drawing/2014/main" id="{101C6846-D52C-40B7-A0A4-3F6371018498}"/>
                </a:ext>
              </a:extLst>
            </p:cNvPr>
            <p:cNvGrpSpPr/>
            <p:nvPr userDrawn="1"/>
          </p:nvGrpSpPr>
          <p:grpSpPr>
            <a:xfrm>
              <a:off x="5893964" y="3976282"/>
              <a:ext cx="430636" cy="430636"/>
              <a:chOff x="5893964" y="6134104"/>
              <a:chExt cx="430636" cy="430636"/>
            </a:xfrm>
          </p:grpSpPr>
          <p:sp>
            <p:nvSpPr>
              <p:cNvPr id="11" name="Oval 10">
                <a:extLst>
                  <a:ext uri="{FF2B5EF4-FFF2-40B4-BE49-F238E27FC236}">
                    <a16:creationId xmlns:a16="http://schemas.microsoft.com/office/drawing/2014/main" id="{22628837-808F-400D-A70E-1ABC3445C898}"/>
                  </a:ext>
                </a:extLst>
              </p:cNvPr>
              <p:cNvSpPr/>
              <p:nvPr userDrawn="1"/>
            </p:nvSpPr>
            <p:spPr>
              <a:xfrm>
                <a:off x="5893964" y="6134104"/>
                <a:ext cx="430636" cy="43063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lvl="0" algn="ctr"/>
                <a:endParaRPr lang="en-US" sz="1500" dirty="0">
                  <a:solidFill>
                    <a:srgbClr val="FF0000"/>
                  </a:solidFill>
                </a:endParaRPr>
              </a:p>
            </p:txBody>
          </p:sp>
          <p:sp>
            <p:nvSpPr>
              <p:cNvPr id="12" name="Freeform 5">
                <a:extLst>
                  <a:ext uri="{FF2B5EF4-FFF2-40B4-BE49-F238E27FC236}">
                    <a16:creationId xmlns:a16="http://schemas.microsoft.com/office/drawing/2014/main" id="{5073C49B-89A4-45AA-B36C-4F18D64C75C2}"/>
                  </a:ext>
                </a:extLst>
              </p:cNvPr>
              <p:cNvSpPr>
                <a:spLocks/>
              </p:cNvSpPr>
              <p:nvPr userDrawn="1"/>
            </p:nvSpPr>
            <p:spPr bwMode="auto">
              <a:xfrm>
                <a:off x="6039721" y="6233751"/>
                <a:ext cx="139124" cy="231344"/>
              </a:xfrm>
              <a:custGeom>
                <a:avLst/>
                <a:gdLst>
                  <a:gd name="T0" fmla="*/ 0 w 1053"/>
                  <a:gd name="T1" fmla="*/ 1751 h 1751"/>
                  <a:gd name="T2" fmla="*/ 1053 w 1053"/>
                  <a:gd name="T3" fmla="*/ 875 h 1751"/>
                  <a:gd name="T4" fmla="*/ 0 w 1053"/>
                  <a:gd name="T5" fmla="*/ 0 h 1751"/>
                </a:gdLst>
                <a:ahLst/>
                <a:cxnLst>
                  <a:cxn ang="0">
                    <a:pos x="T0" y="T1"/>
                  </a:cxn>
                  <a:cxn ang="0">
                    <a:pos x="T2" y="T3"/>
                  </a:cxn>
                  <a:cxn ang="0">
                    <a:pos x="T4" y="T5"/>
                  </a:cxn>
                </a:cxnLst>
                <a:rect l="0" t="0" r="r" b="b"/>
                <a:pathLst>
                  <a:path w="1053" h="1751">
                    <a:moveTo>
                      <a:pt x="0" y="1751"/>
                    </a:moveTo>
                    <a:lnTo>
                      <a:pt x="1053" y="875"/>
                    </a:lnTo>
                    <a:lnTo>
                      <a:pt x="0" y="0"/>
                    </a:lnTo>
                  </a:path>
                </a:pathLst>
              </a:custGeom>
              <a:noFill/>
              <a:ln w="25400" cap="flat">
                <a:solidFill>
                  <a:schemeClr val="accent6"/>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grpSp>
        <p:sp>
          <p:nvSpPr>
            <p:cNvPr id="10" name="Oval 9">
              <a:hlinkClick r:id="" action="ppaction://hlinkshowjump?jump=nextslide"/>
              <a:extLst>
                <a:ext uri="{FF2B5EF4-FFF2-40B4-BE49-F238E27FC236}">
                  <a16:creationId xmlns:a16="http://schemas.microsoft.com/office/drawing/2014/main" id="{914D6C75-2919-4E1A-A7D6-04322F453EE7}"/>
                </a:ext>
              </a:extLst>
            </p:cNvPr>
            <p:cNvSpPr/>
            <p:nvPr userDrawn="1"/>
          </p:nvSpPr>
          <p:spPr>
            <a:xfrm>
              <a:off x="5896134" y="3952152"/>
              <a:ext cx="430636" cy="430636"/>
            </a:xfrm>
            <a:prstGeom prst="ellipse">
              <a:avLst/>
            </a:prstGeom>
            <a:solidFill>
              <a:schemeClr val="tx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lvl="0" algn="ctr"/>
              <a:endParaRPr lang="en-US" sz="1500" dirty="0">
                <a:solidFill>
                  <a:srgbClr val="FF0000"/>
                </a:solidFill>
              </a:endParaRPr>
            </a:p>
          </p:txBody>
        </p:sp>
      </p:grpSp>
      <p:sp>
        <p:nvSpPr>
          <p:cNvPr id="16" name="Rectangle 15">
            <a:extLst>
              <a:ext uri="{FF2B5EF4-FFF2-40B4-BE49-F238E27FC236}">
                <a16:creationId xmlns:a16="http://schemas.microsoft.com/office/drawing/2014/main" id="{AF49F3EB-91F6-4016-8E57-58CC45530198}"/>
              </a:ext>
            </a:extLst>
          </p:cNvPr>
          <p:cNvSpPr/>
          <p:nvPr/>
        </p:nvSpPr>
        <p:spPr>
          <a:xfrm>
            <a:off x="4965539" y="764692"/>
            <a:ext cx="648183" cy="648183"/>
          </a:xfrm>
          <a:prstGeom prst="rect">
            <a:avLst/>
          </a:prstGeom>
          <a:solidFill>
            <a:schemeClr val="accent3">
              <a:alpha val="2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sp>
        <p:nvSpPr>
          <p:cNvPr id="17" name="Rectangle 16">
            <a:extLst>
              <a:ext uri="{FF2B5EF4-FFF2-40B4-BE49-F238E27FC236}">
                <a16:creationId xmlns:a16="http://schemas.microsoft.com/office/drawing/2014/main" id="{B8F3E3A9-8E58-47FD-8762-8D57E6331B27}"/>
              </a:ext>
            </a:extLst>
          </p:cNvPr>
          <p:cNvSpPr/>
          <p:nvPr/>
        </p:nvSpPr>
        <p:spPr>
          <a:xfrm>
            <a:off x="5613722" y="1412875"/>
            <a:ext cx="324092" cy="324092"/>
          </a:xfrm>
          <a:prstGeom prst="rect">
            <a:avLst/>
          </a:prstGeom>
          <a:solidFill>
            <a:schemeClr val="tx2">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sp>
        <p:nvSpPr>
          <p:cNvPr id="18" name="Rectangle 17">
            <a:extLst>
              <a:ext uri="{FF2B5EF4-FFF2-40B4-BE49-F238E27FC236}">
                <a16:creationId xmlns:a16="http://schemas.microsoft.com/office/drawing/2014/main" id="{275684F6-5988-4A2C-9E3E-8FEC6F829AF5}"/>
              </a:ext>
            </a:extLst>
          </p:cNvPr>
          <p:cNvSpPr/>
          <p:nvPr/>
        </p:nvSpPr>
        <p:spPr>
          <a:xfrm>
            <a:off x="4965539" y="6533908"/>
            <a:ext cx="324092" cy="324092"/>
          </a:xfrm>
          <a:prstGeom prst="rect">
            <a:avLst/>
          </a:prstGeom>
          <a:solidFill>
            <a:srgbClr val="D4CDC1">
              <a:alpha val="5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spTree>
    <p:extLst>
      <p:ext uri="{BB962C8B-B14F-4D97-AF65-F5344CB8AC3E}">
        <p14:creationId xmlns:p14="http://schemas.microsoft.com/office/powerpoint/2010/main" val="1916640137"/>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50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ppt_x"/>
                                          </p:val>
                                        </p:tav>
                                        <p:tav tm="100000">
                                          <p:val>
                                            <p:strVal val="#ppt_x"/>
                                          </p:val>
                                        </p:tav>
                                      </p:tavLst>
                                    </p:anim>
                                    <p:anim calcmode="lin" valueType="num">
                                      <p:cBhvr additive="base">
                                        <p:cTn id="8" dur="1000" fill="hold"/>
                                        <p:tgtEl>
                                          <p:spTgt spid="14"/>
                                        </p:tgtEl>
                                        <p:attrNameLst>
                                          <p:attrName>ppt_y</p:attrName>
                                        </p:attrNameLst>
                                      </p:cBhvr>
                                      <p:tavLst>
                                        <p:tav tm="0">
                                          <p:val>
                                            <p:strVal val="1+#ppt_h/2"/>
                                          </p:val>
                                        </p:tav>
                                        <p:tav tm="100000">
                                          <p:val>
                                            <p:strVal val="#ppt_y"/>
                                          </p:val>
                                        </p:tav>
                                      </p:tavLst>
                                    </p:anim>
                                  </p:childTnLst>
                                </p:cTn>
                              </p:par>
                              <p:par>
                                <p:cTn id="9" presetID="10" presetClass="entr" presetSubtype="0" fill="hold" grpId="0" nodeType="withEffect">
                                  <p:stCondLst>
                                    <p:cond delay="125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250"/>
                                        <p:tgtEl>
                                          <p:spTgt spid="2"/>
                                        </p:tgtEl>
                                      </p:cBhvr>
                                    </p:animEffect>
                                  </p:childTnLst>
                                </p:cTn>
                              </p:par>
                              <p:par>
                                <p:cTn id="12" presetID="42" presetClass="path" presetSubtype="0" decel="100000" fill="hold" grpId="1" nodeType="withEffect">
                                  <p:stCondLst>
                                    <p:cond delay="1250"/>
                                  </p:stCondLst>
                                  <p:childTnLst>
                                    <p:animMotion origin="layout" path="M 2.08333E-7 -1.85185E-6 L 2.08333E-7 0.07199 " pathEditMode="relative" rAng="0" ptsTypes="AA">
                                      <p:cBhvr>
                                        <p:cTn id="13" dur="500" spd="-100000" fill="hold"/>
                                        <p:tgtEl>
                                          <p:spTgt spid="2"/>
                                        </p:tgtEl>
                                        <p:attrNameLst>
                                          <p:attrName>ppt_x</p:attrName>
                                          <p:attrName>ppt_y</p:attrName>
                                        </p:attrNameLst>
                                      </p:cBhvr>
                                      <p:rCtr x="0" y="3588"/>
                                    </p:animMotion>
                                  </p:childTnLst>
                                </p:cTn>
                              </p:par>
                              <p:par>
                                <p:cTn id="14" presetID="10" presetClass="entr" presetSubtype="0" fill="hold" grpId="0" nodeType="withEffect">
                                  <p:stCondLst>
                                    <p:cond delay="150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250"/>
                                        <p:tgtEl>
                                          <p:spTgt spid="8"/>
                                        </p:tgtEl>
                                      </p:cBhvr>
                                    </p:animEffect>
                                  </p:childTnLst>
                                </p:cTn>
                              </p:par>
                              <p:par>
                                <p:cTn id="17" presetID="42" presetClass="path" presetSubtype="0" decel="100000" fill="hold" grpId="1" nodeType="withEffect">
                                  <p:stCondLst>
                                    <p:cond delay="1500"/>
                                  </p:stCondLst>
                                  <p:childTnLst>
                                    <p:animMotion origin="layout" path="M 3.54167E-6 -1.48148E-6 L 3.54167E-6 0.07199 " pathEditMode="relative" rAng="0" ptsTypes="AA">
                                      <p:cBhvr>
                                        <p:cTn id="18" dur="500" spd="-100000" fill="hold"/>
                                        <p:tgtEl>
                                          <p:spTgt spid="8"/>
                                        </p:tgtEl>
                                        <p:attrNameLst>
                                          <p:attrName>ppt_x</p:attrName>
                                          <p:attrName>ppt_y</p:attrName>
                                        </p:attrNameLst>
                                      </p:cBhvr>
                                      <p:rCtr x="0" y="3588"/>
                                    </p:animMotion>
                                  </p:childTnLst>
                                </p:cTn>
                              </p:par>
                              <p:par>
                                <p:cTn id="19" presetID="10" presetClass="entr" presetSubtype="0" fill="hold" grpId="0" nodeType="withEffect">
                                  <p:stCondLst>
                                    <p:cond delay="175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250"/>
                                        <p:tgtEl>
                                          <p:spTgt spid="6"/>
                                        </p:tgtEl>
                                      </p:cBhvr>
                                    </p:animEffect>
                                  </p:childTnLst>
                                </p:cTn>
                              </p:par>
                              <p:par>
                                <p:cTn id="22" presetID="42" presetClass="path" presetSubtype="0" decel="100000" fill="hold" grpId="1" nodeType="withEffect">
                                  <p:stCondLst>
                                    <p:cond delay="1750"/>
                                  </p:stCondLst>
                                  <p:childTnLst>
                                    <p:animMotion origin="layout" path="M -3.95833E-6 2.59259E-6 L -3.95833E-6 0.07199 " pathEditMode="relative" rAng="0" ptsTypes="AA">
                                      <p:cBhvr>
                                        <p:cTn id="23" dur="500" spd="-100000" fill="hold"/>
                                        <p:tgtEl>
                                          <p:spTgt spid="6"/>
                                        </p:tgtEl>
                                        <p:attrNameLst>
                                          <p:attrName>ppt_x</p:attrName>
                                          <p:attrName>ppt_y</p:attrName>
                                        </p:attrNameLst>
                                      </p:cBhvr>
                                      <p:rCtr x="0" y="3588"/>
                                    </p:animMotion>
                                  </p:childTnLst>
                                </p:cTn>
                              </p:par>
                              <p:par>
                                <p:cTn id="24" presetID="10" presetClass="entr" presetSubtype="0" fill="hold" nodeType="withEffect">
                                  <p:stCondLst>
                                    <p:cond delay="225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250"/>
                                        <p:tgtEl>
                                          <p:spTgt spid="7"/>
                                        </p:tgtEl>
                                      </p:cBhvr>
                                    </p:animEffect>
                                  </p:childTnLst>
                                </p:cTn>
                              </p:par>
                              <p:par>
                                <p:cTn id="27" presetID="42" presetClass="path" presetSubtype="0" decel="100000" fill="hold" nodeType="withEffect">
                                  <p:stCondLst>
                                    <p:cond delay="2250"/>
                                  </p:stCondLst>
                                  <p:childTnLst>
                                    <p:animMotion origin="layout" path="M -2.08333E-7 -3.7037E-7 L -2.08333E-7 0.07199 " pathEditMode="relative" rAng="0" ptsTypes="AA">
                                      <p:cBhvr>
                                        <p:cTn id="28" dur="500" spd="-100000" fill="hold"/>
                                        <p:tgtEl>
                                          <p:spTgt spid="7"/>
                                        </p:tgtEl>
                                        <p:attrNameLst>
                                          <p:attrName>ppt_x</p:attrName>
                                          <p:attrName>ppt_y</p:attrName>
                                        </p:attrNameLst>
                                      </p:cBhvr>
                                      <p:rCtr x="0" y="3588"/>
                                    </p:animMotion>
                                  </p:childTnLst>
                                </p:cTn>
                              </p:par>
                              <p:par>
                                <p:cTn id="29" presetID="53" presetClass="entr" presetSubtype="16" fill="hold" grpId="0" nodeType="withEffect">
                                  <p:stCondLst>
                                    <p:cond delay="2250"/>
                                  </p:stCondLst>
                                  <p:childTnLst>
                                    <p:set>
                                      <p:cBhvr>
                                        <p:cTn id="30" dur="1" fill="hold">
                                          <p:stCondLst>
                                            <p:cond delay="0"/>
                                          </p:stCondLst>
                                        </p:cTn>
                                        <p:tgtEl>
                                          <p:spTgt spid="17"/>
                                        </p:tgtEl>
                                        <p:attrNameLst>
                                          <p:attrName>style.visibility</p:attrName>
                                        </p:attrNameLst>
                                      </p:cBhvr>
                                      <p:to>
                                        <p:strVal val="visible"/>
                                      </p:to>
                                    </p:set>
                                    <p:anim calcmode="lin" valueType="num">
                                      <p:cBhvr>
                                        <p:cTn id="31" dur="500" fill="hold"/>
                                        <p:tgtEl>
                                          <p:spTgt spid="17"/>
                                        </p:tgtEl>
                                        <p:attrNameLst>
                                          <p:attrName>ppt_w</p:attrName>
                                        </p:attrNameLst>
                                      </p:cBhvr>
                                      <p:tavLst>
                                        <p:tav tm="0">
                                          <p:val>
                                            <p:fltVal val="0"/>
                                          </p:val>
                                        </p:tav>
                                        <p:tav tm="100000">
                                          <p:val>
                                            <p:strVal val="#ppt_w"/>
                                          </p:val>
                                        </p:tav>
                                      </p:tavLst>
                                    </p:anim>
                                    <p:anim calcmode="lin" valueType="num">
                                      <p:cBhvr>
                                        <p:cTn id="32" dur="500" fill="hold"/>
                                        <p:tgtEl>
                                          <p:spTgt spid="17"/>
                                        </p:tgtEl>
                                        <p:attrNameLst>
                                          <p:attrName>ppt_h</p:attrName>
                                        </p:attrNameLst>
                                      </p:cBhvr>
                                      <p:tavLst>
                                        <p:tav tm="0">
                                          <p:val>
                                            <p:fltVal val="0"/>
                                          </p:val>
                                        </p:tav>
                                        <p:tav tm="100000">
                                          <p:val>
                                            <p:strVal val="#ppt_h"/>
                                          </p:val>
                                        </p:tav>
                                      </p:tavLst>
                                    </p:anim>
                                    <p:animEffect transition="in" filter="fade">
                                      <p:cBhvr>
                                        <p:cTn id="33" dur="500"/>
                                        <p:tgtEl>
                                          <p:spTgt spid="17"/>
                                        </p:tgtEl>
                                      </p:cBhvr>
                                    </p:animEffect>
                                  </p:childTnLst>
                                </p:cTn>
                              </p:par>
                              <p:par>
                                <p:cTn id="34" presetID="53" presetClass="entr" presetSubtype="16" fill="hold" grpId="0" nodeType="withEffect">
                                  <p:stCondLst>
                                    <p:cond delay="2250"/>
                                  </p:stCondLst>
                                  <p:childTnLst>
                                    <p:set>
                                      <p:cBhvr>
                                        <p:cTn id="35" dur="1" fill="hold">
                                          <p:stCondLst>
                                            <p:cond delay="0"/>
                                          </p:stCondLst>
                                        </p:cTn>
                                        <p:tgtEl>
                                          <p:spTgt spid="18"/>
                                        </p:tgtEl>
                                        <p:attrNameLst>
                                          <p:attrName>style.visibility</p:attrName>
                                        </p:attrNameLst>
                                      </p:cBhvr>
                                      <p:to>
                                        <p:strVal val="visible"/>
                                      </p:to>
                                    </p:set>
                                    <p:anim calcmode="lin" valueType="num">
                                      <p:cBhvr>
                                        <p:cTn id="36" dur="500" fill="hold"/>
                                        <p:tgtEl>
                                          <p:spTgt spid="18"/>
                                        </p:tgtEl>
                                        <p:attrNameLst>
                                          <p:attrName>ppt_w</p:attrName>
                                        </p:attrNameLst>
                                      </p:cBhvr>
                                      <p:tavLst>
                                        <p:tav tm="0">
                                          <p:val>
                                            <p:fltVal val="0"/>
                                          </p:val>
                                        </p:tav>
                                        <p:tav tm="100000">
                                          <p:val>
                                            <p:strVal val="#ppt_w"/>
                                          </p:val>
                                        </p:tav>
                                      </p:tavLst>
                                    </p:anim>
                                    <p:anim calcmode="lin" valueType="num">
                                      <p:cBhvr>
                                        <p:cTn id="37" dur="500" fill="hold"/>
                                        <p:tgtEl>
                                          <p:spTgt spid="18"/>
                                        </p:tgtEl>
                                        <p:attrNameLst>
                                          <p:attrName>ppt_h</p:attrName>
                                        </p:attrNameLst>
                                      </p:cBhvr>
                                      <p:tavLst>
                                        <p:tav tm="0">
                                          <p:val>
                                            <p:fltVal val="0"/>
                                          </p:val>
                                        </p:tav>
                                        <p:tav tm="100000">
                                          <p:val>
                                            <p:strVal val="#ppt_h"/>
                                          </p:val>
                                        </p:tav>
                                      </p:tavLst>
                                    </p:anim>
                                    <p:animEffect transition="in" filter="fade">
                                      <p:cBhvr>
                                        <p:cTn id="38" dur="500"/>
                                        <p:tgtEl>
                                          <p:spTgt spid="18"/>
                                        </p:tgtEl>
                                      </p:cBhvr>
                                    </p:animEffect>
                                  </p:childTnLst>
                                </p:cTn>
                              </p:par>
                              <p:par>
                                <p:cTn id="39" presetID="53" presetClass="entr" presetSubtype="16" fill="hold" grpId="0" nodeType="withEffect">
                                  <p:stCondLst>
                                    <p:cond delay="2250"/>
                                  </p:stCondLst>
                                  <p:childTnLst>
                                    <p:set>
                                      <p:cBhvr>
                                        <p:cTn id="40" dur="1" fill="hold">
                                          <p:stCondLst>
                                            <p:cond delay="0"/>
                                          </p:stCondLst>
                                        </p:cTn>
                                        <p:tgtEl>
                                          <p:spTgt spid="16"/>
                                        </p:tgtEl>
                                        <p:attrNameLst>
                                          <p:attrName>style.visibility</p:attrName>
                                        </p:attrNameLst>
                                      </p:cBhvr>
                                      <p:to>
                                        <p:strVal val="visible"/>
                                      </p:to>
                                    </p:set>
                                    <p:anim calcmode="lin" valueType="num">
                                      <p:cBhvr>
                                        <p:cTn id="41" dur="500" fill="hold"/>
                                        <p:tgtEl>
                                          <p:spTgt spid="16"/>
                                        </p:tgtEl>
                                        <p:attrNameLst>
                                          <p:attrName>ppt_w</p:attrName>
                                        </p:attrNameLst>
                                      </p:cBhvr>
                                      <p:tavLst>
                                        <p:tav tm="0">
                                          <p:val>
                                            <p:fltVal val="0"/>
                                          </p:val>
                                        </p:tav>
                                        <p:tav tm="100000">
                                          <p:val>
                                            <p:strVal val="#ppt_w"/>
                                          </p:val>
                                        </p:tav>
                                      </p:tavLst>
                                    </p:anim>
                                    <p:anim calcmode="lin" valueType="num">
                                      <p:cBhvr>
                                        <p:cTn id="42" dur="500" fill="hold"/>
                                        <p:tgtEl>
                                          <p:spTgt spid="16"/>
                                        </p:tgtEl>
                                        <p:attrNameLst>
                                          <p:attrName>ppt_h</p:attrName>
                                        </p:attrNameLst>
                                      </p:cBhvr>
                                      <p:tavLst>
                                        <p:tav tm="0">
                                          <p:val>
                                            <p:fltVal val="0"/>
                                          </p:val>
                                        </p:tav>
                                        <p:tav tm="100000">
                                          <p:val>
                                            <p:strVal val="#ppt_h"/>
                                          </p:val>
                                        </p:tav>
                                      </p:tavLst>
                                    </p:anim>
                                    <p:animEffect transition="in" filter="fade">
                                      <p:cBhvr>
                                        <p:cTn id="4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 grpId="0"/>
      <p:bldP spid="2" grpId="1"/>
      <p:bldP spid="8" grpId="0"/>
      <p:bldP spid="8" grpId="1"/>
      <p:bldP spid="6" grpId="0" animBg="1"/>
      <p:bldP spid="6" grpId="1" animBg="1"/>
      <p:bldP spid="16" grpId="0" animBg="1"/>
      <p:bldP spid="17" grpId="0" animBg="1"/>
      <p:bldP spid="18"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3">
            <a:extLst>
              <a:ext uri="{FF2B5EF4-FFF2-40B4-BE49-F238E27FC236}">
                <a16:creationId xmlns:a16="http://schemas.microsoft.com/office/drawing/2014/main" id="{804CF98F-7CD6-4D44-9ED7-D6BF64A8490E}"/>
              </a:ext>
            </a:extLst>
          </p:cNvPr>
          <p:cNvSpPr txBox="1">
            <a:spLocks noGrp="1"/>
          </p:cNvSpPr>
          <p:nvPr>
            <p:ph type="title"/>
          </p:nvPr>
        </p:nvSpPr>
        <p:spPr>
          <a:xfrm>
            <a:off x="392400" y="579600"/>
            <a:ext cx="11078257" cy="441828"/>
          </a:xfrm>
          <a:prstGeom prst="rect">
            <a:avLst/>
          </a:prstGeom>
        </p:spPr>
        <p:txBody>
          <a:bodyPr vert="horz" wrap="square" lIns="0" tIns="10835" rIns="0" bIns="0" rtlCol="0" anchor="t" anchorCtr="0">
            <a:spAutoFit/>
          </a:bodyPr>
          <a:lstStyle/>
          <a:p>
            <a:pPr marL="10319">
              <a:spcBef>
                <a:spcPts val="85"/>
              </a:spcBef>
            </a:pPr>
            <a:r>
              <a:rPr sz="2800" spc="61" dirty="0"/>
              <a:t>Appendix 3</a:t>
            </a:r>
            <a:r>
              <a:rPr sz="2800" dirty="0"/>
              <a:t> - </a:t>
            </a:r>
            <a:r>
              <a:rPr sz="2800" spc="49" dirty="0"/>
              <a:t>BSC </a:t>
            </a:r>
            <a:r>
              <a:rPr sz="2800" spc="45" dirty="0"/>
              <a:t>Audit</a:t>
            </a:r>
            <a:r>
              <a:rPr sz="2800" spc="427" dirty="0"/>
              <a:t> </a:t>
            </a:r>
            <a:r>
              <a:rPr sz="2800" spc="61" dirty="0"/>
              <a:t>Findings Ratings Methodology</a:t>
            </a:r>
          </a:p>
        </p:txBody>
      </p:sp>
      <p:sp>
        <p:nvSpPr>
          <p:cNvPr id="5" name="object 8">
            <a:extLst>
              <a:ext uri="{FF2B5EF4-FFF2-40B4-BE49-F238E27FC236}">
                <a16:creationId xmlns:a16="http://schemas.microsoft.com/office/drawing/2014/main" id="{02518B4A-004C-4ADC-9DC8-388D356CDEFD}"/>
              </a:ext>
            </a:extLst>
          </p:cNvPr>
          <p:cNvSpPr txBox="1"/>
          <p:nvPr/>
        </p:nvSpPr>
        <p:spPr>
          <a:xfrm>
            <a:off x="10801358" y="1376085"/>
            <a:ext cx="124540" cy="134998"/>
          </a:xfrm>
          <a:prstGeom prst="rect">
            <a:avLst/>
          </a:prstGeom>
        </p:spPr>
        <p:txBody>
          <a:bodyPr vert="horz" wrap="square" lIns="0" tIns="9803" rIns="0" bIns="0" rtlCol="0">
            <a:spAutoFit/>
          </a:bodyPr>
          <a:lstStyle/>
          <a:p>
            <a:pPr marL="10319">
              <a:spcBef>
                <a:spcPts val="77"/>
              </a:spcBef>
            </a:pPr>
            <a:r>
              <a:rPr lang="en-GB" sz="813" spc="-4" dirty="0">
                <a:solidFill>
                  <a:srgbClr val="FFFFFF"/>
                </a:solidFill>
                <a:latin typeface="Univers 45 Light"/>
                <a:cs typeface="Univers 45 Light"/>
              </a:rPr>
              <a:t>8</a:t>
            </a:r>
            <a:endParaRPr sz="813" dirty="0">
              <a:latin typeface="Univers 45 Light"/>
              <a:cs typeface="Univers 45 Light"/>
            </a:endParaRPr>
          </a:p>
        </p:txBody>
      </p:sp>
      <p:sp>
        <p:nvSpPr>
          <p:cNvPr id="6" name="object 9">
            <a:extLst>
              <a:ext uri="{FF2B5EF4-FFF2-40B4-BE49-F238E27FC236}">
                <a16:creationId xmlns:a16="http://schemas.microsoft.com/office/drawing/2014/main" id="{D6C2618A-3ACA-4CEF-93D3-991CB802253E}"/>
              </a:ext>
            </a:extLst>
          </p:cNvPr>
          <p:cNvSpPr/>
          <p:nvPr/>
        </p:nvSpPr>
        <p:spPr>
          <a:xfrm>
            <a:off x="10717149" y="1346264"/>
            <a:ext cx="0" cy="214114"/>
          </a:xfrm>
          <a:custGeom>
            <a:avLst/>
            <a:gdLst/>
            <a:ahLst/>
            <a:cxnLst/>
            <a:rect l="l" t="t" r="r" b="b"/>
            <a:pathLst>
              <a:path h="263525">
                <a:moveTo>
                  <a:pt x="0" y="0"/>
                </a:moveTo>
                <a:lnTo>
                  <a:pt x="0" y="263525"/>
                </a:lnTo>
              </a:path>
            </a:pathLst>
          </a:custGeom>
          <a:ln w="6096">
            <a:solidFill>
              <a:srgbClr val="EFEFEF"/>
            </a:solidFill>
          </a:ln>
        </p:spPr>
        <p:txBody>
          <a:bodyPr wrap="square" lIns="0" tIns="0" rIns="0" bIns="0" rtlCol="0"/>
          <a:lstStyle/>
          <a:p>
            <a:endParaRPr sz="1463" dirty="0"/>
          </a:p>
        </p:txBody>
      </p:sp>
      <p:grpSp>
        <p:nvGrpSpPr>
          <p:cNvPr id="12" name="Group 11">
            <a:extLst>
              <a:ext uri="{FF2B5EF4-FFF2-40B4-BE49-F238E27FC236}">
                <a16:creationId xmlns:a16="http://schemas.microsoft.com/office/drawing/2014/main" id="{B9310550-0E51-4F9D-91B4-716EA8849C42}"/>
              </a:ext>
            </a:extLst>
          </p:cNvPr>
          <p:cNvGrpSpPr/>
          <p:nvPr/>
        </p:nvGrpSpPr>
        <p:grpSpPr>
          <a:xfrm>
            <a:off x="2743805" y="1742106"/>
            <a:ext cx="3927901" cy="4258473"/>
            <a:chOff x="6032703" y="1597729"/>
            <a:chExt cx="3776076" cy="4258473"/>
          </a:xfrm>
        </p:grpSpPr>
        <p:sp>
          <p:nvSpPr>
            <p:cNvPr id="13" name="Rectangle 12">
              <a:extLst>
                <a:ext uri="{FF2B5EF4-FFF2-40B4-BE49-F238E27FC236}">
                  <a16:creationId xmlns:a16="http://schemas.microsoft.com/office/drawing/2014/main" id="{BA97B943-4CF6-4AB9-9AA2-345C4A0AF275}"/>
                </a:ext>
              </a:extLst>
            </p:cNvPr>
            <p:cNvSpPr>
              <a:spLocks/>
            </p:cNvSpPr>
            <p:nvPr/>
          </p:nvSpPr>
          <p:spPr>
            <a:xfrm>
              <a:off x="6032703" y="1597729"/>
              <a:ext cx="3776076" cy="425847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640080" rIns="91440" bIns="72009" rtlCol="0" anchor="t">
              <a:noAutofit/>
            </a:bodyPr>
            <a:lstStyle/>
            <a:p>
              <a:pPr defTabSz="914376">
                <a:spcAft>
                  <a:spcPts val="600"/>
                </a:spcAft>
              </a:pPr>
              <a:r>
                <a:rPr lang="en-GB" sz="1200" b="1" dirty="0">
                  <a:solidFill>
                    <a:srgbClr val="E8328B"/>
                  </a:solidFill>
                </a:rPr>
                <a:t>How each finding will be considered?</a:t>
              </a:r>
            </a:p>
            <a:p>
              <a:pPr defTabSz="914376">
                <a:spcAft>
                  <a:spcPts val="600"/>
                </a:spcAft>
              </a:pPr>
              <a:endParaRPr lang="en-US" sz="1000" b="1" dirty="0">
                <a:solidFill>
                  <a:srgbClr val="E8328B"/>
                </a:solidFill>
              </a:endParaRPr>
            </a:p>
            <a:p>
              <a:pPr defTabSz="914376">
                <a:spcAft>
                  <a:spcPts val="600"/>
                </a:spcAft>
              </a:pPr>
              <a:r>
                <a:rPr lang="en-GB" sz="1000" dirty="0">
                  <a:solidFill>
                    <a:schemeClr val="tx1"/>
                  </a:solidFill>
                </a:rPr>
                <a:t>Each finding will be individually determined but will also be considered in the context of similar findings raised at other entities.</a:t>
              </a:r>
            </a:p>
            <a:p>
              <a:pPr defTabSz="914376">
                <a:spcAft>
                  <a:spcPts val="600"/>
                </a:spcAft>
              </a:pPr>
              <a:r>
                <a:rPr lang="en-GB" sz="1000" dirty="0">
                  <a:solidFill>
                    <a:schemeClr val="tx1"/>
                  </a:solidFill>
                </a:rPr>
                <a:t>Two entities may have the same underlying issue but if one entity has a mitigating process or control and is responsible for a much lower error rate, impact or residual risk as a result, then a different impact rating may apply.</a:t>
              </a:r>
            </a:p>
            <a:p>
              <a:pPr defTabSz="914376">
                <a:spcAft>
                  <a:spcPts val="600"/>
                </a:spcAft>
              </a:pPr>
              <a:r>
                <a:rPr lang="en-GB" sz="1000" dirty="0">
                  <a:solidFill>
                    <a:schemeClr val="tx1"/>
                  </a:solidFill>
                </a:rPr>
                <a:t>One moderation session will be performed during the year, following completion of the fieldwork at all market participants. The aim of this session is to ensure a ratings consistency across each of the entities in scope.</a:t>
              </a:r>
            </a:p>
            <a:p>
              <a:pPr defTabSz="914376">
                <a:spcAft>
                  <a:spcPts val="600"/>
                </a:spcAft>
              </a:pPr>
              <a:r>
                <a:rPr lang="en-US" sz="900" dirty="0">
                  <a:solidFill>
                    <a:schemeClr val="tx1"/>
                  </a:solidFill>
                </a:rPr>
                <a:t> </a:t>
              </a:r>
            </a:p>
          </p:txBody>
        </p:sp>
        <p:pic>
          <p:nvPicPr>
            <p:cNvPr id="14" name="Graphic 13">
              <a:extLst>
                <a:ext uri="{FF2B5EF4-FFF2-40B4-BE49-F238E27FC236}">
                  <a16:creationId xmlns:a16="http://schemas.microsoft.com/office/drawing/2014/main" id="{99A7556B-9D67-44F4-8CC6-22F9E26B7EFC}"/>
                </a:ext>
              </a:extLst>
            </p:cNvPr>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6138862" y="1810685"/>
              <a:ext cx="255904" cy="341205"/>
            </a:xfrm>
            <a:prstGeom prst="rect">
              <a:avLst/>
            </a:prstGeom>
          </p:spPr>
        </p:pic>
      </p:grpSp>
      <p:grpSp>
        <p:nvGrpSpPr>
          <p:cNvPr id="15" name="Group 14">
            <a:extLst>
              <a:ext uri="{FF2B5EF4-FFF2-40B4-BE49-F238E27FC236}">
                <a16:creationId xmlns:a16="http://schemas.microsoft.com/office/drawing/2014/main" id="{A651B92B-0DD6-4DC1-B6B4-45253D8CF91E}"/>
              </a:ext>
            </a:extLst>
          </p:cNvPr>
          <p:cNvGrpSpPr/>
          <p:nvPr/>
        </p:nvGrpSpPr>
        <p:grpSpPr>
          <a:xfrm>
            <a:off x="6875539" y="1742106"/>
            <a:ext cx="3925819" cy="4258473"/>
            <a:chOff x="8461376" y="1597729"/>
            <a:chExt cx="4106663" cy="4590396"/>
          </a:xfrm>
        </p:grpSpPr>
        <p:sp>
          <p:nvSpPr>
            <p:cNvPr id="16" name="Rectangle 15">
              <a:extLst>
                <a:ext uri="{FF2B5EF4-FFF2-40B4-BE49-F238E27FC236}">
                  <a16:creationId xmlns:a16="http://schemas.microsoft.com/office/drawing/2014/main" id="{DE93C82F-5F11-43A9-94E4-A56E833B43AA}"/>
                </a:ext>
              </a:extLst>
            </p:cNvPr>
            <p:cNvSpPr>
              <a:spLocks/>
            </p:cNvSpPr>
            <p:nvPr/>
          </p:nvSpPr>
          <p:spPr>
            <a:xfrm>
              <a:off x="8461376" y="1597729"/>
              <a:ext cx="4106663" cy="459039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640080" rIns="91440" bIns="72009" rtlCol="0" anchor="t">
              <a:noAutofit/>
            </a:bodyPr>
            <a:lstStyle/>
            <a:p>
              <a:pPr defTabSz="914376">
                <a:spcAft>
                  <a:spcPts val="600"/>
                </a:spcAft>
              </a:pPr>
              <a:r>
                <a:rPr lang="en-GB" sz="1200" b="1" dirty="0">
                  <a:solidFill>
                    <a:srgbClr val="E8328B"/>
                  </a:solidFill>
                </a:rPr>
                <a:t>Ratings for findings have been defined as follows:</a:t>
              </a:r>
            </a:p>
            <a:p>
              <a:pPr defTabSz="914376">
                <a:spcAft>
                  <a:spcPts val="600"/>
                </a:spcAft>
              </a:pPr>
              <a:endParaRPr lang="en-GB" sz="1200" b="1" dirty="0">
                <a:solidFill>
                  <a:srgbClr val="E8328B"/>
                </a:solidFill>
              </a:endParaRPr>
            </a:p>
            <a:p>
              <a:pPr marL="171450" indent="-171450" defTabSz="914376">
                <a:spcAft>
                  <a:spcPts val="600"/>
                </a:spcAft>
                <a:buFont typeface="Arial" panose="020B0604020202020204" pitchFamily="34" charset="0"/>
                <a:buChar char="•"/>
              </a:pPr>
              <a:r>
                <a:rPr lang="en-GB" sz="1000" dirty="0">
                  <a:solidFill>
                    <a:schemeClr val="tx1"/>
                  </a:solidFill>
                </a:rPr>
                <a:t>Settlement Impacting Non-Compliance – a non-compliance with the BSC that, if left uncorrected, may have an impact on the completeness and/or accuracy of Settlement.  In this case the BSC Auditor will assess the impact as High, Medium or Low, depending on the estimated overall potential impact on Settlement. </a:t>
              </a:r>
            </a:p>
            <a:p>
              <a:pPr marL="171450" indent="-171450" defTabSz="914376">
                <a:spcAft>
                  <a:spcPts val="600"/>
                </a:spcAft>
                <a:buFont typeface="Arial" panose="020B0604020202020204" pitchFamily="34" charset="0"/>
                <a:buChar char="•"/>
              </a:pPr>
              <a:endParaRPr lang="en-GB" sz="1000" dirty="0">
                <a:solidFill>
                  <a:schemeClr val="tx1"/>
                </a:solidFill>
              </a:endParaRPr>
            </a:p>
            <a:p>
              <a:pPr marL="171450" indent="-171450" defTabSz="914376">
                <a:spcAft>
                  <a:spcPts val="600"/>
                </a:spcAft>
                <a:buFont typeface="Arial" panose="020B0604020202020204" pitchFamily="34" charset="0"/>
                <a:buChar char="•"/>
              </a:pPr>
              <a:r>
                <a:rPr lang="en-GB" sz="1000" dirty="0">
                  <a:solidFill>
                    <a:schemeClr val="tx1"/>
                  </a:solidFill>
                </a:rPr>
                <a:t>Immaterial Non-Compliance – a non-compliance with the BSC that is unlikely to have a direct impact on the completeness and/or accuracy of Settlement.  These observations will be categorised as MLPs; and</a:t>
              </a:r>
            </a:p>
            <a:p>
              <a:pPr marL="171450" indent="-171450" defTabSz="914376">
                <a:spcAft>
                  <a:spcPts val="600"/>
                </a:spcAft>
                <a:buFont typeface="Arial" panose="020B0604020202020204" pitchFamily="34" charset="0"/>
                <a:buChar char="•"/>
              </a:pPr>
              <a:endParaRPr lang="en-GB" sz="1000" dirty="0">
                <a:solidFill>
                  <a:schemeClr val="tx1"/>
                </a:solidFill>
              </a:endParaRPr>
            </a:p>
            <a:p>
              <a:pPr marL="171450" indent="-171450" defTabSz="914376">
                <a:spcAft>
                  <a:spcPts val="600"/>
                </a:spcAft>
                <a:buFont typeface="Arial" panose="020B0604020202020204" pitchFamily="34" charset="0"/>
                <a:buChar char="•"/>
              </a:pPr>
              <a:r>
                <a:rPr lang="en-GB" sz="1000" dirty="0">
                  <a:solidFill>
                    <a:schemeClr val="tx1"/>
                  </a:solidFill>
                </a:rPr>
                <a:t>Process Improvement – the BSC appears to have been complied with but the BSC Auditor has identified the potential for process improvements at the entity in scope. These observations will also be categorised as MLPs.</a:t>
              </a:r>
            </a:p>
            <a:p>
              <a:pPr defTabSz="914376">
                <a:spcAft>
                  <a:spcPts val="600"/>
                </a:spcAft>
              </a:pPr>
              <a:endParaRPr lang="en-US" sz="900" dirty="0">
                <a:solidFill>
                  <a:schemeClr val="tx1"/>
                </a:solidFill>
              </a:endParaRPr>
            </a:p>
          </p:txBody>
        </p:sp>
        <p:pic>
          <p:nvPicPr>
            <p:cNvPr id="17" name="Graphic 16">
              <a:extLst>
                <a:ext uri="{FF2B5EF4-FFF2-40B4-BE49-F238E27FC236}">
                  <a16:creationId xmlns:a16="http://schemas.microsoft.com/office/drawing/2014/main" id="{2AAC131C-094B-4C51-A210-D6B080FC815D}"/>
                </a:ext>
              </a:extLst>
            </p:cNvPr>
            <p:cNvPicPr>
              <a:picLocks noChangeAspect="1"/>
            </p:cNvPicPr>
            <p:nvPr/>
          </p:nvPicPr>
          <p:blipFill>
            <a:blip r:embed="rId4">
              <a:extLst>
                <a:ext uri="{96DAC541-7B7A-43D3-8B79-37D633B846F1}">
                  <asvg:svgBlip xmlns:asvg="http://schemas.microsoft.com/office/drawing/2016/SVG/main" xmlns="" r:embed="rId5"/>
                </a:ext>
              </a:extLst>
            </a:blip>
            <a:stretch>
              <a:fillRect/>
            </a:stretch>
          </p:blipFill>
          <p:spPr>
            <a:xfrm>
              <a:off x="8572500" y="1810685"/>
              <a:ext cx="430996" cy="341205"/>
            </a:xfrm>
            <a:prstGeom prst="rect">
              <a:avLst/>
            </a:prstGeom>
          </p:spPr>
        </p:pic>
      </p:grpSp>
      <p:sp>
        <p:nvSpPr>
          <p:cNvPr id="18" name="Rectangle 17">
            <a:extLst>
              <a:ext uri="{FF2B5EF4-FFF2-40B4-BE49-F238E27FC236}">
                <a16:creationId xmlns:a16="http://schemas.microsoft.com/office/drawing/2014/main" id="{7C18D6C8-C12F-4DBA-ADA0-736AC5A27E6C}"/>
              </a:ext>
            </a:extLst>
          </p:cNvPr>
          <p:cNvSpPr>
            <a:spLocks/>
          </p:cNvSpPr>
          <p:nvPr/>
        </p:nvSpPr>
        <p:spPr>
          <a:xfrm>
            <a:off x="640872" y="1742108"/>
            <a:ext cx="1901182" cy="425847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365760" rIns="91440" bIns="54610" rtlCol="0" anchor="ctr"/>
          <a:lstStyle/>
          <a:p>
            <a:pPr>
              <a:spcAft>
                <a:spcPts val="450"/>
              </a:spcAft>
            </a:pPr>
            <a:r>
              <a:rPr lang="en-US" sz="1200" b="1" dirty="0">
                <a:solidFill>
                  <a:schemeClr val="bg1"/>
                </a:solidFill>
              </a:rPr>
              <a:t>Overview</a:t>
            </a:r>
          </a:p>
          <a:p>
            <a:pPr defTabSz="914376">
              <a:spcAft>
                <a:spcPts val="600"/>
              </a:spcAft>
            </a:pPr>
            <a:r>
              <a:rPr lang="en-GB" sz="1000" dirty="0">
                <a:solidFill>
                  <a:schemeClr val="bg1"/>
                </a:solidFill>
              </a:rPr>
              <a:t>The findings are categorised as either Issues or Management Letter Points (‘MLP’s) depending on whether there is a potential impact on the completeness and/or accuracy of Settlement.</a:t>
            </a:r>
          </a:p>
          <a:p>
            <a:pPr defTabSz="914376">
              <a:spcAft>
                <a:spcPts val="600"/>
              </a:spcAft>
            </a:pPr>
            <a:r>
              <a:rPr lang="en-GB" sz="1000" dirty="0">
                <a:solidFill>
                  <a:schemeClr val="bg1"/>
                </a:solidFill>
              </a:rPr>
              <a:t>An impact rating of High, Medium or Low is applied to each issue. A number of underlying principles which provide guidance as to how this will be applied are set out in this document. Issues will be considered across the entities in at an issues ‘moderation’ meeting to ensure the determination of ratings is consistent. </a:t>
            </a:r>
          </a:p>
          <a:p>
            <a:pPr>
              <a:spcAft>
                <a:spcPts val="450"/>
              </a:spcAft>
            </a:pPr>
            <a:endParaRPr lang="en-US" sz="1000" dirty="0">
              <a:solidFill>
                <a:schemeClr val="bg1"/>
              </a:solidFill>
            </a:endParaRPr>
          </a:p>
        </p:txBody>
      </p:sp>
      <p:sp>
        <p:nvSpPr>
          <p:cNvPr id="19" name="Rectangle 18">
            <a:extLst>
              <a:ext uri="{FF2B5EF4-FFF2-40B4-BE49-F238E27FC236}">
                <a16:creationId xmlns:a16="http://schemas.microsoft.com/office/drawing/2014/main" id="{E1B1C654-4852-4FA9-AD4C-D8AD98006798}"/>
              </a:ext>
            </a:extLst>
          </p:cNvPr>
          <p:cNvSpPr>
            <a:spLocks/>
          </p:cNvSpPr>
          <p:nvPr/>
        </p:nvSpPr>
        <p:spPr>
          <a:xfrm flipH="1">
            <a:off x="574789" y="1742108"/>
            <a:ext cx="44652" cy="4258473"/>
          </a:xfrm>
          <a:prstGeom prst="rect">
            <a:avLst/>
          </a:prstGeom>
          <a:solidFill>
            <a:srgbClr val="D91A54">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40958" tIns="40958" rIns="40958" bIns="40958" rtlCol="0" anchor="ctr"/>
          <a:lstStyle/>
          <a:p>
            <a:pPr algn="l"/>
            <a:endParaRPr lang="en-GB" sz="1125" dirty="0">
              <a:solidFill>
                <a:schemeClr val="bg1"/>
              </a:solidFill>
            </a:endParaRPr>
          </a:p>
        </p:txBody>
      </p:sp>
      <p:sp>
        <p:nvSpPr>
          <p:cNvPr id="21" name="Rectangle 20">
            <a:extLst>
              <a:ext uri="{FF2B5EF4-FFF2-40B4-BE49-F238E27FC236}">
                <a16:creationId xmlns:a16="http://schemas.microsoft.com/office/drawing/2014/main" id="{0662CC14-17C5-4B09-A389-5AF5DCBE5700}"/>
              </a:ext>
            </a:extLst>
          </p:cNvPr>
          <p:cNvSpPr>
            <a:spLocks/>
          </p:cNvSpPr>
          <p:nvPr/>
        </p:nvSpPr>
        <p:spPr>
          <a:xfrm flipH="1">
            <a:off x="619441" y="1742107"/>
            <a:ext cx="44652" cy="4258473"/>
          </a:xfrm>
          <a:prstGeom prst="rect">
            <a:avLst/>
          </a:prstGeom>
          <a:solidFill>
            <a:srgbClr val="D91A54">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40958" tIns="40958" rIns="40958" bIns="40958" rtlCol="0" anchor="ctr"/>
          <a:lstStyle/>
          <a:p>
            <a:pPr algn="l"/>
            <a:endParaRPr lang="en-GB" sz="1125" dirty="0">
              <a:solidFill>
                <a:schemeClr val="bg1"/>
              </a:solidFill>
            </a:endParaRPr>
          </a:p>
        </p:txBody>
      </p:sp>
    </p:spTree>
    <p:extLst>
      <p:ext uri="{BB962C8B-B14F-4D97-AF65-F5344CB8AC3E}">
        <p14:creationId xmlns:p14="http://schemas.microsoft.com/office/powerpoint/2010/main" val="40006880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90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200"/>
                                        <p:tgtEl>
                                          <p:spTgt spid="12"/>
                                        </p:tgtEl>
                                      </p:cBhvr>
                                    </p:animEffect>
                                  </p:childTnLst>
                                </p:cTn>
                              </p:par>
                              <p:par>
                                <p:cTn id="8" presetID="64" presetClass="path" presetSubtype="0" decel="100000" fill="hold" nodeType="withEffect">
                                  <p:stCondLst>
                                    <p:cond delay="900"/>
                                  </p:stCondLst>
                                  <p:childTnLst>
                                    <p:animMotion origin="layout" path="M -2.08333E-7 -3.7037E-7 L -2.08333E-7 -0.03588 " pathEditMode="relative" rAng="0" ptsTypes="AA">
                                      <p:cBhvr>
                                        <p:cTn id="9" dur="500" spd="-100000" fill="hold"/>
                                        <p:tgtEl>
                                          <p:spTgt spid="12"/>
                                        </p:tgtEl>
                                        <p:attrNameLst>
                                          <p:attrName>ppt_x</p:attrName>
                                          <p:attrName>ppt_y</p:attrName>
                                        </p:attrNameLst>
                                      </p:cBhvr>
                                      <p:rCtr x="0" y="-1806"/>
                                    </p:animMotion>
                                  </p:childTnLst>
                                </p:cTn>
                              </p:par>
                              <p:par>
                                <p:cTn id="10" presetID="10" presetClass="entr" presetSubtype="0" fill="hold" nodeType="withEffect">
                                  <p:stCondLst>
                                    <p:cond delay="100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200"/>
                                        <p:tgtEl>
                                          <p:spTgt spid="15"/>
                                        </p:tgtEl>
                                      </p:cBhvr>
                                    </p:animEffect>
                                  </p:childTnLst>
                                </p:cTn>
                              </p:par>
                              <p:par>
                                <p:cTn id="13" presetID="64" presetClass="path" presetSubtype="0" decel="100000" fill="hold" nodeType="withEffect">
                                  <p:stCondLst>
                                    <p:cond delay="1000"/>
                                  </p:stCondLst>
                                  <p:childTnLst>
                                    <p:animMotion origin="layout" path="M -2.08333E-7 -3.7037E-7 L -2.08333E-7 -0.03588 " pathEditMode="relative" rAng="0" ptsTypes="AA">
                                      <p:cBhvr>
                                        <p:cTn id="14" dur="500" spd="-100000" fill="hold"/>
                                        <p:tgtEl>
                                          <p:spTgt spid="15"/>
                                        </p:tgtEl>
                                        <p:attrNameLst>
                                          <p:attrName>ppt_x</p:attrName>
                                          <p:attrName>ppt_y</p:attrName>
                                        </p:attrNameLst>
                                      </p:cBhvr>
                                      <p:rCtr x="0" y="-1806"/>
                                    </p:animMotion>
                                  </p:childTnLst>
                                </p:cTn>
                              </p:par>
                            </p:childTnLst>
                          </p:cTn>
                        </p:par>
                        <p:par>
                          <p:cTn id="15" fill="hold">
                            <p:stCondLst>
                              <p:cond delay="1500"/>
                            </p:stCondLst>
                            <p:childTnLst>
                              <p:par>
                                <p:cTn id="16" presetID="22" presetClass="entr" presetSubtype="1" fill="hold" grpId="0" nodeType="after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wipe(up)">
                                      <p:cBhvr>
                                        <p:cTn id="18" dur="500"/>
                                        <p:tgtEl>
                                          <p:spTgt spid="19"/>
                                        </p:tgtEl>
                                      </p:cBhvr>
                                    </p:animEffect>
                                  </p:childTnLst>
                                </p:cTn>
                              </p:par>
                              <p:par>
                                <p:cTn id="19" presetID="22" presetClass="entr" presetSubtype="1" fill="hold" grpId="0" nodeType="withEffect">
                                  <p:stCondLst>
                                    <p:cond delay="500"/>
                                  </p:stCondLst>
                                  <p:childTnLst>
                                    <p:set>
                                      <p:cBhvr>
                                        <p:cTn id="20" dur="1" fill="hold">
                                          <p:stCondLst>
                                            <p:cond delay="0"/>
                                          </p:stCondLst>
                                        </p:cTn>
                                        <p:tgtEl>
                                          <p:spTgt spid="18"/>
                                        </p:tgtEl>
                                        <p:attrNameLst>
                                          <p:attrName>style.visibility</p:attrName>
                                        </p:attrNameLst>
                                      </p:cBhvr>
                                      <p:to>
                                        <p:strVal val="visible"/>
                                      </p:to>
                                    </p:set>
                                    <p:animEffect transition="in" filter="wipe(up)">
                                      <p:cBhvr>
                                        <p:cTn id="21" dur="500"/>
                                        <p:tgtEl>
                                          <p:spTgt spid="18"/>
                                        </p:tgtEl>
                                      </p:cBhvr>
                                    </p:animEffect>
                                  </p:childTnLst>
                                </p:cTn>
                              </p:par>
                              <p:par>
                                <p:cTn id="22" presetID="22" presetClass="entr" presetSubtype="1" fill="hold" grpId="0" nodeType="withEffect">
                                  <p:stCondLst>
                                    <p:cond delay="250"/>
                                  </p:stCondLst>
                                  <p:childTnLst>
                                    <p:set>
                                      <p:cBhvr>
                                        <p:cTn id="23" dur="1" fill="hold">
                                          <p:stCondLst>
                                            <p:cond delay="0"/>
                                          </p:stCondLst>
                                        </p:cTn>
                                        <p:tgtEl>
                                          <p:spTgt spid="21"/>
                                        </p:tgtEl>
                                        <p:attrNameLst>
                                          <p:attrName>style.visibility</p:attrName>
                                        </p:attrNameLst>
                                      </p:cBhvr>
                                      <p:to>
                                        <p:strVal val="visible"/>
                                      </p:to>
                                    </p:set>
                                    <p:animEffect transition="in" filter="wipe(up)">
                                      <p:cBhvr>
                                        <p:cTn id="2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4" name="Straight Connector 54">
            <a:extLst>
              <a:ext uri="{FF2B5EF4-FFF2-40B4-BE49-F238E27FC236}">
                <a16:creationId xmlns:a16="http://schemas.microsoft.com/office/drawing/2014/main" id="{9B517963-6FB9-44A2-B49A-9C5E5CFA1F88}"/>
              </a:ext>
            </a:extLst>
          </p:cNvPr>
          <p:cNvCxnSpPr>
            <a:cxnSpLocks/>
          </p:cNvCxnSpPr>
          <p:nvPr/>
        </p:nvCxnSpPr>
        <p:spPr bwMode="gray">
          <a:xfrm>
            <a:off x="10443194" y="4789691"/>
            <a:ext cx="0" cy="204688"/>
          </a:xfrm>
          <a:prstGeom prst="straightConnector1">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sp>
        <p:nvSpPr>
          <p:cNvPr id="36" name="Rectangle 35">
            <a:extLst>
              <a:ext uri="{FF2B5EF4-FFF2-40B4-BE49-F238E27FC236}">
                <a16:creationId xmlns:a16="http://schemas.microsoft.com/office/drawing/2014/main" id="{21C87AD3-29B0-442F-95BC-5F074C78BC3C}"/>
              </a:ext>
            </a:extLst>
          </p:cNvPr>
          <p:cNvSpPr>
            <a:spLocks/>
          </p:cNvSpPr>
          <p:nvPr/>
        </p:nvSpPr>
        <p:spPr>
          <a:xfrm>
            <a:off x="589449" y="1622946"/>
            <a:ext cx="4897486" cy="453722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640080" rIns="91440" bIns="72009" rtlCol="0" anchor="t">
            <a:noAutofit/>
          </a:bodyPr>
          <a:lstStyle/>
          <a:p>
            <a:pPr defTabSz="914376">
              <a:spcAft>
                <a:spcPts val="600"/>
              </a:spcAft>
            </a:pPr>
            <a:endParaRPr lang="en-US" sz="1000" dirty="0">
              <a:solidFill>
                <a:schemeClr val="tx1"/>
              </a:solidFill>
            </a:endParaRPr>
          </a:p>
        </p:txBody>
      </p:sp>
      <p:sp>
        <p:nvSpPr>
          <p:cNvPr id="4" name="object 3">
            <a:extLst>
              <a:ext uri="{FF2B5EF4-FFF2-40B4-BE49-F238E27FC236}">
                <a16:creationId xmlns:a16="http://schemas.microsoft.com/office/drawing/2014/main" id="{C01A24C1-E55D-4524-A98C-48898F8D0A58}"/>
              </a:ext>
            </a:extLst>
          </p:cNvPr>
          <p:cNvSpPr txBox="1">
            <a:spLocks noGrp="1"/>
          </p:cNvSpPr>
          <p:nvPr>
            <p:ph type="title"/>
          </p:nvPr>
        </p:nvSpPr>
        <p:spPr>
          <a:xfrm>
            <a:off x="392400" y="579600"/>
            <a:ext cx="11958869" cy="441828"/>
          </a:xfrm>
          <a:prstGeom prst="rect">
            <a:avLst/>
          </a:prstGeom>
        </p:spPr>
        <p:txBody>
          <a:bodyPr vert="horz" wrap="square" lIns="0" tIns="10835" rIns="0" bIns="0" rtlCol="0" anchor="t" anchorCtr="0">
            <a:spAutoFit/>
          </a:bodyPr>
          <a:lstStyle/>
          <a:p>
            <a:pPr marL="10319">
              <a:spcBef>
                <a:spcPts val="85"/>
              </a:spcBef>
            </a:pPr>
            <a:r>
              <a:rPr sz="2800" spc="61" dirty="0"/>
              <a:t>Appendix 3</a:t>
            </a:r>
            <a:r>
              <a:rPr sz="2800" dirty="0"/>
              <a:t> - </a:t>
            </a:r>
            <a:r>
              <a:rPr sz="2800" spc="49" dirty="0"/>
              <a:t>BSC </a:t>
            </a:r>
            <a:r>
              <a:rPr sz="2800" spc="45" dirty="0"/>
              <a:t>Audit</a:t>
            </a:r>
            <a:r>
              <a:rPr sz="2800" spc="427" dirty="0"/>
              <a:t> </a:t>
            </a:r>
            <a:r>
              <a:rPr sz="2800" spc="61" dirty="0"/>
              <a:t>Findings</a:t>
            </a:r>
            <a:r>
              <a:rPr lang="en-GB" sz="2800" spc="61" dirty="0"/>
              <a:t> Ratings Methodology </a:t>
            </a:r>
            <a:endParaRPr sz="2800" spc="61" dirty="0"/>
          </a:p>
        </p:txBody>
      </p:sp>
      <p:sp>
        <p:nvSpPr>
          <p:cNvPr id="5" name="object 8">
            <a:extLst>
              <a:ext uri="{FF2B5EF4-FFF2-40B4-BE49-F238E27FC236}">
                <a16:creationId xmlns:a16="http://schemas.microsoft.com/office/drawing/2014/main" id="{793AA3EC-0955-4D99-B937-6B58B56CCBAE}"/>
              </a:ext>
            </a:extLst>
          </p:cNvPr>
          <p:cNvSpPr txBox="1"/>
          <p:nvPr/>
        </p:nvSpPr>
        <p:spPr>
          <a:xfrm>
            <a:off x="10801356" y="1376085"/>
            <a:ext cx="124542" cy="134998"/>
          </a:xfrm>
          <a:prstGeom prst="rect">
            <a:avLst/>
          </a:prstGeom>
        </p:spPr>
        <p:txBody>
          <a:bodyPr vert="horz" wrap="square" lIns="0" tIns="9803" rIns="0" bIns="0" rtlCol="0">
            <a:spAutoFit/>
          </a:bodyPr>
          <a:lstStyle/>
          <a:p>
            <a:pPr marL="10319">
              <a:spcBef>
                <a:spcPts val="77"/>
              </a:spcBef>
            </a:pPr>
            <a:r>
              <a:rPr lang="en-GB" sz="813" spc="-4" dirty="0">
                <a:solidFill>
                  <a:srgbClr val="FFFFFF"/>
                </a:solidFill>
                <a:latin typeface="Univers 45 Light"/>
                <a:cs typeface="Univers 45 Light"/>
              </a:rPr>
              <a:t>9</a:t>
            </a:r>
            <a:endParaRPr sz="813" dirty="0">
              <a:latin typeface="Univers 45 Light"/>
              <a:cs typeface="Univers 45 Light"/>
            </a:endParaRPr>
          </a:p>
        </p:txBody>
      </p:sp>
      <p:sp>
        <p:nvSpPr>
          <p:cNvPr id="6" name="object 9">
            <a:extLst>
              <a:ext uri="{FF2B5EF4-FFF2-40B4-BE49-F238E27FC236}">
                <a16:creationId xmlns:a16="http://schemas.microsoft.com/office/drawing/2014/main" id="{C65E13F7-6B17-40E6-ABBA-6AE890AD8CA1}"/>
              </a:ext>
            </a:extLst>
          </p:cNvPr>
          <p:cNvSpPr/>
          <p:nvPr/>
        </p:nvSpPr>
        <p:spPr>
          <a:xfrm>
            <a:off x="10717149" y="1346264"/>
            <a:ext cx="0" cy="214114"/>
          </a:xfrm>
          <a:custGeom>
            <a:avLst/>
            <a:gdLst/>
            <a:ahLst/>
            <a:cxnLst/>
            <a:rect l="l" t="t" r="r" b="b"/>
            <a:pathLst>
              <a:path h="263525">
                <a:moveTo>
                  <a:pt x="0" y="0"/>
                </a:moveTo>
                <a:lnTo>
                  <a:pt x="0" y="263525"/>
                </a:lnTo>
              </a:path>
            </a:pathLst>
          </a:custGeom>
          <a:ln w="6096">
            <a:solidFill>
              <a:srgbClr val="EFEFEF"/>
            </a:solidFill>
          </a:ln>
        </p:spPr>
        <p:txBody>
          <a:bodyPr wrap="square" lIns="0" tIns="0" rIns="0" bIns="0" rtlCol="0"/>
          <a:lstStyle/>
          <a:p>
            <a:endParaRPr sz="1463" dirty="0"/>
          </a:p>
        </p:txBody>
      </p:sp>
      <p:sp>
        <p:nvSpPr>
          <p:cNvPr id="7" name="object 10">
            <a:extLst>
              <a:ext uri="{FF2B5EF4-FFF2-40B4-BE49-F238E27FC236}">
                <a16:creationId xmlns:a16="http://schemas.microsoft.com/office/drawing/2014/main" id="{C86648D7-B3AF-4E0C-AC39-1E6F59F03D96}"/>
              </a:ext>
            </a:extLst>
          </p:cNvPr>
          <p:cNvSpPr txBox="1"/>
          <p:nvPr/>
        </p:nvSpPr>
        <p:spPr>
          <a:xfrm>
            <a:off x="844882" y="1804977"/>
            <a:ext cx="4258563" cy="3819635"/>
          </a:xfrm>
          <a:prstGeom prst="rect">
            <a:avLst/>
          </a:prstGeom>
        </p:spPr>
        <p:txBody>
          <a:bodyPr vert="horz" wrap="square" lIns="0" tIns="74295" rIns="0" bIns="0" rtlCol="0">
            <a:spAutoFit/>
          </a:bodyPr>
          <a:lstStyle/>
          <a:p>
            <a:r>
              <a:rPr lang="en-GB" sz="1000" b="1" spc="-4" dirty="0">
                <a:solidFill>
                  <a:srgbClr val="E8308A"/>
                </a:solidFill>
              </a:rPr>
              <a:t>How will the impact of these factors be determined? </a:t>
            </a:r>
          </a:p>
          <a:p>
            <a:endParaRPr lang="en-GB" sz="1000" dirty="0"/>
          </a:p>
          <a:p>
            <a:r>
              <a:rPr lang="en-GB" sz="1000" spc="-8" dirty="0"/>
              <a:t>Each Settlement Impacting Non-Compliance issue will be rated as High, Medium or Low after gaining an understanding of the following:</a:t>
            </a:r>
          </a:p>
          <a:p>
            <a:endParaRPr lang="en-GB" sz="1000" spc="-8" dirty="0"/>
          </a:p>
          <a:p>
            <a:pPr indent="-139303">
              <a:buFont typeface="Arial" panose="020B0604020202020204" pitchFamily="34" charset="0"/>
              <a:buChar char="•"/>
            </a:pPr>
            <a:r>
              <a:rPr lang="en-GB" sz="1000" spc="-8" dirty="0"/>
              <a:t>Nature of the issue</a:t>
            </a:r>
          </a:p>
          <a:p>
            <a:pPr indent="-139303">
              <a:buFont typeface="Arial" panose="020B0604020202020204" pitchFamily="34" charset="0"/>
              <a:buChar char="•"/>
            </a:pPr>
            <a:r>
              <a:rPr lang="en-GB" sz="1000" spc="-8" dirty="0"/>
              <a:t>Extent of potential impact of the issue on Settlement in MWh</a:t>
            </a:r>
          </a:p>
          <a:p>
            <a:pPr indent="-139303">
              <a:buFont typeface="Arial" panose="020B0604020202020204" pitchFamily="34" charset="0"/>
              <a:buChar char="•"/>
            </a:pPr>
            <a:r>
              <a:rPr lang="en-GB" sz="1000" spc="-8" dirty="0"/>
              <a:t>Improvement / deterioration (both quantitatively and qualitatively) since the previous BSC Audit</a:t>
            </a:r>
          </a:p>
          <a:p>
            <a:pPr indent="-139303">
              <a:buFont typeface="Arial" panose="020B0604020202020204" pitchFamily="34" charset="0"/>
              <a:buChar char="•"/>
            </a:pPr>
            <a:r>
              <a:rPr lang="en-GB" sz="1000" spc="-8" dirty="0"/>
              <a:t>Whether the number and/or nature of exceptions indicates the issue is pervasive or not</a:t>
            </a:r>
          </a:p>
          <a:p>
            <a:pPr indent="-139303">
              <a:buFont typeface="Arial" panose="020B0604020202020204" pitchFamily="34" charset="0"/>
              <a:buChar char="•"/>
            </a:pPr>
            <a:r>
              <a:rPr lang="en-GB" sz="1000" spc="-8" dirty="0"/>
              <a:t>Impact of the issue on other BSC Audited Entities or Trading Parties</a:t>
            </a:r>
          </a:p>
          <a:p>
            <a:pPr indent="-139303">
              <a:buFont typeface="Arial" panose="020B0604020202020204" pitchFamily="34" charset="0"/>
              <a:buChar char="•"/>
            </a:pPr>
            <a:r>
              <a:rPr lang="en-GB" sz="1000" spc="-8" dirty="0"/>
              <a:t>Extent to which a compliance issue might impact other issues (especially those which have a direct impact on Settlement)</a:t>
            </a:r>
          </a:p>
          <a:p>
            <a:pPr indent="-139303">
              <a:buFont typeface="Arial" panose="020B0604020202020204" pitchFamily="34" charset="0"/>
              <a:buChar char="•"/>
            </a:pPr>
            <a:r>
              <a:rPr lang="en-GB" sz="1000" spc="-8" dirty="0"/>
              <a:t>Existence of any mitigating factors (see below), including the following:</a:t>
            </a:r>
          </a:p>
          <a:p>
            <a:pPr indent="-139303">
              <a:buFont typeface="Arial" panose="020B0604020202020204" pitchFamily="34" charset="0"/>
              <a:buChar char="•"/>
            </a:pPr>
            <a:r>
              <a:rPr lang="en-GB" sz="1000" spc="-8" dirty="0"/>
              <a:t>Other controls or procedures applied by the entity that reduce the potential impact of the error/non-compliance arising</a:t>
            </a:r>
          </a:p>
          <a:p>
            <a:pPr indent="-139303">
              <a:buFont typeface="Arial" panose="020B0604020202020204" pitchFamily="34" charset="0"/>
              <a:buChar char="•"/>
            </a:pPr>
            <a:r>
              <a:rPr lang="en-GB" sz="1000" spc="-8" dirty="0"/>
              <a:t>Whether the issue has been resolved in the BSC Audit period (the importance of the issue remains the same but the required focus to be placed on it by Elexon/PAB will be less)</a:t>
            </a:r>
          </a:p>
          <a:p>
            <a:endParaRPr lang="en-GB" sz="1000" spc="-8" dirty="0"/>
          </a:p>
          <a:p>
            <a:r>
              <a:rPr lang="en-GB" sz="1000" spc="-8" dirty="0"/>
              <a:t>The diagram on the right of this page summarises the rating methodology followed. </a:t>
            </a:r>
          </a:p>
          <a:p>
            <a:pPr marL="10319">
              <a:spcBef>
                <a:spcPts val="414"/>
              </a:spcBef>
            </a:pPr>
            <a:endParaRPr sz="1000" dirty="0">
              <a:cs typeface="Univers 45 Light"/>
            </a:endParaRPr>
          </a:p>
        </p:txBody>
      </p:sp>
      <p:grpSp>
        <p:nvGrpSpPr>
          <p:cNvPr id="8" name="Group 7">
            <a:extLst>
              <a:ext uri="{FF2B5EF4-FFF2-40B4-BE49-F238E27FC236}">
                <a16:creationId xmlns:a16="http://schemas.microsoft.com/office/drawing/2014/main" id="{842BD79A-0DED-4314-941C-DB12F6B9A48A}"/>
              </a:ext>
            </a:extLst>
          </p:cNvPr>
          <p:cNvGrpSpPr>
            <a:grpSpLocks/>
          </p:cNvGrpSpPr>
          <p:nvPr/>
        </p:nvGrpSpPr>
        <p:grpSpPr>
          <a:xfrm>
            <a:off x="6611856" y="1622946"/>
            <a:ext cx="4461428" cy="3613351"/>
            <a:chOff x="1139805" y="1246483"/>
            <a:chExt cx="6103753" cy="4130396"/>
          </a:xfrm>
        </p:grpSpPr>
        <p:cxnSp>
          <p:nvCxnSpPr>
            <p:cNvPr id="33" name="Straight Connector 54">
              <a:extLst>
                <a:ext uri="{FF2B5EF4-FFF2-40B4-BE49-F238E27FC236}">
                  <a16:creationId xmlns:a16="http://schemas.microsoft.com/office/drawing/2014/main" id="{FF6F576E-88E3-420A-A906-7449E4E6FD1E}"/>
                </a:ext>
              </a:extLst>
            </p:cNvPr>
            <p:cNvCxnSpPr>
              <a:cxnSpLocks/>
            </p:cNvCxnSpPr>
            <p:nvPr/>
          </p:nvCxnSpPr>
          <p:spPr bwMode="gray">
            <a:xfrm>
              <a:off x="2071769" y="4866368"/>
              <a:ext cx="0" cy="233977"/>
            </a:xfrm>
            <a:prstGeom prst="straightConnector1">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object 5">
              <a:extLst>
                <a:ext uri="{FF2B5EF4-FFF2-40B4-BE49-F238E27FC236}">
                  <a16:creationId xmlns:a16="http://schemas.microsoft.com/office/drawing/2014/main" id="{8B16F28F-9AA1-42E8-BCC0-00758796266B}"/>
                </a:ext>
              </a:extLst>
            </p:cNvPr>
            <p:cNvSpPr>
              <a:spLocks/>
            </p:cNvSpPr>
            <p:nvPr/>
          </p:nvSpPr>
          <p:spPr bwMode="gray">
            <a:xfrm>
              <a:off x="4099682" y="1246483"/>
              <a:ext cx="1715830" cy="523518"/>
            </a:xfrm>
            <a:prstGeom prst="rect">
              <a:avLst/>
            </a:prstGeom>
            <a:solidFill>
              <a:srgbClr val="0EA6DD"/>
            </a:solidFill>
          </p:spPr>
          <p:txBody>
            <a:bodyPr wrap="square" lIns="47898" tIns="47898" rIns="47898" bIns="47898" rtlCol="0" anchor="ctr"/>
            <a:lstStyle/>
            <a:p>
              <a:pPr algn="ctr" defTabSz="802015">
                <a:defRPr/>
              </a:pPr>
              <a:r>
                <a:rPr lang="en-GB" sz="790" kern="0" dirty="0">
                  <a:solidFill>
                    <a:prstClr val="white"/>
                  </a:solidFill>
                </a:rPr>
                <a:t>BSC Party Roles/Party Agent Roles/BSC Agents</a:t>
              </a:r>
            </a:p>
          </p:txBody>
        </p:sp>
        <p:sp>
          <p:nvSpPr>
            <p:cNvPr id="10" name="object 7">
              <a:extLst>
                <a:ext uri="{FF2B5EF4-FFF2-40B4-BE49-F238E27FC236}">
                  <a16:creationId xmlns:a16="http://schemas.microsoft.com/office/drawing/2014/main" id="{EE203A1B-D1EA-4E73-8BFF-304B81501021}"/>
                </a:ext>
              </a:extLst>
            </p:cNvPr>
            <p:cNvSpPr>
              <a:spLocks/>
            </p:cNvSpPr>
            <p:nvPr/>
          </p:nvSpPr>
          <p:spPr bwMode="gray">
            <a:xfrm>
              <a:off x="4099682" y="2031047"/>
              <a:ext cx="1715829" cy="347600"/>
            </a:xfrm>
            <a:prstGeom prst="rect">
              <a:avLst/>
            </a:prstGeom>
            <a:solidFill>
              <a:srgbClr val="81AC3F"/>
            </a:solidFill>
            <a:ln>
              <a:noFill/>
            </a:ln>
          </p:spPr>
          <p:txBody>
            <a:bodyPr wrap="square" lIns="47898" tIns="47898" rIns="47898" bIns="47898" rtlCol="0" anchor="ctr"/>
            <a:lstStyle/>
            <a:p>
              <a:pPr algn="ctr" defTabSz="802015">
                <a:defRPr/>
              </a:pPr>
              <a:r>
                <a:rPr lang="en-GB" sz="790" kern="0" dirty="0">
                  <a:solidFill>
                    <a:prstClr val="white"/>
                  </a:solidFill>
                </a:rPr>
                <a:t>Exceptions</a:t>
              </a:r>
            </a:p>
          </p:txBody>
        </p:sp>
        <p:sp>
          <p:nvSpPr>
            <p:cNvPr id="11" name="object 12">
              <a:extLst>
                <a:ext uri="{FF2B5EF4-FFF2-40B4-BE49-F238E27FC236}">
                  <a16:creationId xmlns:a16="http://schemas.microsoft.com/office/drawing/2014/main" id="{390C4BEB-A86E-4823-83BF-60346F63408F}"/>
                </a:ext>
              </a:extLst>
            </p:cNvPr>
            <p:cNvSpPr>
              <a:spLocks/>
            </p:cNvSpPr>
            <p:nvPr/>
          </p:nvSpPr>
          <p:spPr bwMode="gray">
            <a:xfrm>
              <a:off x="1139805" y="2031047"/>
              <a:ext cx="1863929" cy="347600"/>
            </a:xfrm>
            <a:prstGeom prst="rect">
              <a:avLst/>
            </a:prstGeom>
            <a:solidFill>
              <a:srgbClr val="81AC3F"/>
            </a:solidFill>
            <a:ln>
              <a:noFill/>
            </a:ln>
          </p:spPr>
          <p:txBody>
            <a:bodyPr wrap="square" lIns="47898" tIns="47898" rIns="47898" bIns="47898" rtlCol="0" anchor="ctr"/>
            <a:lstStyle/>
            <a:p>
              <a:pPr algn="ctr" defTabSz="802015">
                <a:defRPr/>
              </a:pPr>
              <a:r>
                <a:rPr lang="en-GB" sz="790" kern="0" dirty="0">
                  <a:solidFill>
                    <a:prstClr val="white"/>
                  </a:solidFill>
                </a:rPr>
                <a:t>No exceptions/observations</a:t>
              </a:r>
            </a:p>
          </p:txBody>
        </p:sp>
        <p:sp>
          <p:nvSpPr>
            <p:cNvPr id="12" name="object 9">
              <a:extLst>
                <a:ext uri="{FF2B5EF4-FFF2-40B4-BE49-F238E27FC236}">
                  <a16:creationId xmlns:a16="http://schemas.microsoft.com/office/drawing/2014/main" id="{A326DEC2-1877-4909-97E6-92131227F1CA}"/>
                </a:ext>
              </a:extLst>
            </p:cNvPr>
            <p:cNvSpPr>
              <a:spLocks/>
            </p:cNvSpPr>
            <p:nvPr/>
          </p:nvSpPr>
          <p:spPr bwMode="gray">
            <a:xfrm>
              <a:off x="2235755" y="2639694"/>
              <a:ext cx="1715829" cy="347600"/>
            </a:xfrm>
            <a:prstGeom prst="rect">
              <a:avLst/>
            </a:prstGeom>
            <a:solidFill>
              <a:srgbClr val="81AC3F"/>
            </a:solidFill>
            <a:ln>
              <a:noFill/>
            </a:ln>
          </p:spPr>
          <p:txBody>
            <a:bodyPr wrap="square" lIns="47898" tIns="47898" rIns="47898" bIns="47898" rtlCol="0" anchor="ctr"/>
            <a:lstStyle/>
            <a:p>
              <a:pPr algn="ctr" defTabSz="802015">
                <a:defRPr/>
              </a:pPr>
              <a:r>
                <a:rPr lang="en-GB" sz="790" kern="0" dirty="0">
                  <a:solidFill>
                    <a:prstClr val="white"/>
                  </a:solidFill>
                </a:rPr>
                <a:t>No Settlement impact</a:t>
              </a:r>
            </a:p>
          </p:txBody>
        </p:sp>
        <p:sp>
          <p:nvSpPr>
            <p:cNvPr id="13" name="object 15">
              <a:extLst>
                <a:ext uri="{FF2B5EF4-FFF2-40B4-BE49-F238E27FC236}">
                  <a16:creationId xmlns:a16="http://schemas.microsoft.com/office/drawing/2014/main" id="{149E7D27-9E8A-475E-96C6-EEC5FA67F648}"/>
                </a:ext>
              </a:extLst>
            </p:cNvPr>
            <p:cNvSpPr>
              <a:spLocks/>
            </p:cNvSpPr>
            <p:nvPr/>
          </p:nvSpPr>
          <p:spPr bwMode="gray">
            <a:xfrm>
              <a:off x="5523607" y="2639694"/>
              <a:ext cx="1715829" cy="347600"/>
            </a:xfrm>
            <a:prstGeom prst="rect">
              <a:avLst/>
            </a:prstGeom>
            <a:solidFill>
              <a:srgbClr val="81AC3F"/>
            </a:solidFill>
            <a:ln>
              <a:noFill/>
            </a:ln>
          </p:spPr>
          <p:txBody>
            <a:bodyPr wrap="square" lIns="47898" tIns="47898" rIns="47898" bIns="47898" rtlCol="0" anchor="ctr"/>
            <a:lstStyle/>
            <a:p>
              <a:pPr algn="ctr" defTabSz="802015">
                <a:defRPr/>
              </a:pPr>
              <a:r>
                <a:rPr lang="en-GB" sz="790" kern="0" dirty="0">
                  <a:solidFill>
                    <a:prstClr val="white"/>
                  </a:solidFill>
                </a:rPr>
                <a:t>Potential Settlement impact</a:t>
              </a:r>
            </a:p>
          </p:txBody>
        </p:sp>
        <p:sp>
          <p:nvSpPr>
            <p:cNvPr id="14" name="object 17">
              <a:extLst>
                <a:ext uri="{FF2B5EF4-FFF2-40B4-BE49-F238E27FC236}">
                  <a16:creationId xmlns:a16="http://schemas.microsoft.com/office/drawing/2014/main" id="{1AC5231E-B181-4F80-97D3-B549F83E945C}"/>
                </a:ext>
              </a:extLst>
            </p:cNvPr>
            <p:cNvSpPr>
              <a:spLocks/>
            </p:cNvSpPr>
            <p:nvPr/>
          </p:nvSpPr>
          <p:spPr bwMode="gray">
            <a:xfrm>
              <a:off x="1139805" y="3248341"/>
              <a:ext cx="1715829" cy="347600"/>
            </a:xfrm>
            <a:prstGeom prst="rect">
              <a:avLst/>
            </a:prstGeom>
            <a:solidFill>
              <a:srgbClr val="F6A11C"/>
            </a:solidFill>
          </p:spPr>
          <p:txBody>
            <a:bodyPr wrap="square" lIns="47898" tIns="47898" rIns="47898" bIns="47898" rtlCol="0" anchor="ctr"/>
            <a:lstStyle/>
            <a:p>
              <a:pPr algn="ctr" defTabSz="802015">
                <a:defRPr/>
              </a:pPr>
              <a:r>
                <a:rPr lang="en-GB" sz="790" kern="0" dirty="0">
                  <a:solidFill>
                    <a:prstClr val="white"/>
                  </a:solidFill>
                </a:rPr>
                <a:t>Process improvement</a:t>
              </a:r>
            </a:p>
          </p:txBody>
        </p:sp>
        <p:sp>
          <p:nvSpPr>
            <p:cNvPr id="15" name="object 19">
              <a:extLst>
                <a:ext uri="{FF2B5EF4-FFF2-40B4-BE49-F238E27FC236}">
                  <a16:creationId xmlns:a16="http://schemas.microsoft.com/office/drawing/2014/main" id="{91680578-B0E0-4B6B-ABFB-C9BA9480705F}"/>
                </a:ext>
              </a:extLst>
            </p:cNvPr>
            <p:cNvSpPr>
              <a:spLocks/>
            </p:cNvSpPr>
            <p:nvPr/>
          </p:nvSpPr>
          <p:spPr bwMode="gray">
            <a:xfrm>
              <a:off x="3331706" y="3248341"/>
              <a:ext cx="1715829" cy="347600"/>
            </a:xfrm>
            <a:prstGeom prst="rect">
              <a:avLst/>
            </a:prstGeom>
            <a:solidFill>
              <a:srgbClr val="F6A11C"/>
            </a:solidFill>
          </p:spPr>
          <p:txBody>
            <a:bodyPr wrap="square" lIns="47898" tIns="47898" rIns="47898" bIns="47898" rtlCol="0" anchor="ctr"/>
            <a:lstStyle/>
            <a:p>
              <a:pPr algn="ctr" defTabSz="802015">
                <a:defRPr/>
              </a:pPr>
              <a:r>
                <a:rPr lang="en-GB" sz="790" kern="0" dirty="0">
                  <a:solidFill>
                    <a:prstClr val="white"/>
                  </a:solidFill>
                </a:rPr>
                <a:t>Immaterial Non-Compliance</a:t>
              </a:r>
            </a:p>
          </p:txBody>
        </p:sp>
        <p:sp>
          <p:nvSpPr>
            <p:cNvPr id="16" name="object 21">
              <a:extLst>
                <a:ext uri="{FF2B5EF4-FFF2-40B4-BE49-F238E27FC236}">
                  <a16:creationId xmlns:a16="http://schemas.microsoft.com/office/drawing/2014/main" id="{52CF92B1-333F-48E9-9C63-D0FDBE96A67F}"/>
                </a:ext>
              </a:extLst>
            </p:cNvPr>
            <p:cNvSpPr>
              <a:spLocks/>
            </p:cNvSpPr>
            <p:nvPr/>
          </p:nvSpPr>
          <p:spPr bwMode="gray">
            <a:xfrm>
              <a:off x="2235755" y="3856988"/>
              <a:ext cx="1715829" cy="347600"/>
            </a:xfrm>
            <a:prstGeom prst="rect">
              <a:avLst/>
            </a:prstGeom>
            <a:solidFill>
              <a:srgbClr val="D91A54"/>
            </a:solidFill>
          </p:spPr>
          <p:txBody>
            <a:bodyPr wrap="square" lIns="47898" tIns="47898" rIns="47898" bIns="47898" rtlCol="0" anchor="ctr"/>
            <a:lstStyle/>
            <a:p>
              <a:pPr algn="ctr" defTabSz="802015">
                <a:defRPr/>
              </a:pPr>
              <a:r>
                <a:rPr lang="en-GB" sz="790" kern="0" dirty="0">
                  <a:solidFill>
                    <a:prstClr val="white"/>
                  </a:solidFill>
                </a:rPr>
                <a:t>MLP</a:t>
              </a:r>
            </a:p>
          </p:txBody>
        </p:sp>
        <p:sp>
          <p:nvSpPr>
            <p:cNvPr id="17" name="object 23">
              <a:extLst>
                <a:ext uri="{FF2B5EF4-FFF2-40B4-BE49-F238E27FC236}">
                  <a16:creationId xmlns:a16="http://schemas.microsoft.com/office/drawing/2014/main" id="{0AA119A5-3C24-4CD7-BEE6-C2A93A0ACB60}"/>
                </a:ext>
              </a:extLst>
            </p:cNvPr>
            <p:cNvSpPr>
              <a:spLocks/>
            </p:cNvSpPr>
            <p:nvPr/>
          </p:nvSpPr>
          <p:spPr bwMode="gray">
            <a:xfrm>
              <a:off x="5523607" y="3248341"/>
              <a:ext cx="1715829" cy="347600"/>
            </a:xfrm>
            <a:prstGeom prst="rect">
              <a:avLst/>
            </a:prstGeom>
            <a:solidFill>
              <a:srgbClr val="F6A11C"/>
            </a:solidFill>
          </p:spPr>
          <p:txBody>
            <a:bodyPr wrap="square" lIns="47898" tIns="47898" rIns="47898" bIns="47898" rtlCol="0" anchor="ctr"/>
            <a:lstStyle/>
            <a:p>
              <a:pPr algn="ctr" defTabSz="802015">
                <a:defRPr/>
              </a:pPr>
              <a:r>
                <a:rPr lang="en-GB" sz="790" kern="0" dirty="0">
                  <a:solidFill>
                    <a:prstClr val="white"/>
                  </a:solidFill>
                </a:rPr>
                <a:t>Settlement impacting</a:t>
              </a:r>
              <a:br>
                <a:rPr lang="en-GB" sz="790" kern="0" dirty="0">
                  <a:solidFill>
                    <a:prstClr val="white"/>
                  </a:solidFill>
                </a:rPr>
              </a:br>
              <a:r>
                <a:rPr lang="en-GB" sz="790" kern="0" dirty="0">
                  <a:solidFill>
                    <a:prstClr val="white"/>
                  </a:solidFill>
                </a:rPr>
                <a:t>Non-compliance</a:t>
              </a:r>
            </a:p>
          </p:txBody>
        </p:sp>
        <p:sp>
          <p:nvSpPr>
            <p:cNvPr id="18" name="object 25">
              <a:extLst>
                <a:ext uri="{FF2B5EF4-FFF2-40B4-BE49-F238E27FC236}">
                  <a16:creationId xmlns:a16="http://schemas.microsoft.com/office/drawing/2014/main" id="{396530D2-8C5F-44A0-A6EB-AA4C543FC4D3}"/>
                </a:ext>
              </a:extLst>
            </p:cNvPr>
            <p:cNvSpPr>
              <a:spLocks/>
            </p:cNvSpPr>
            <p:nvPr/>
          </p:nvSpPr>
          <p:spPr bwMode="gray">
            <a:xfrm>
              <a:off x="5527729" y="5029278"/>
              <a:ext cx="1715829" cy="347601"/>
            </a:xfrm>
            <a:prstGeom prst="rect">
              <a:avLst/>
            </a:prstGeom>
            <a:solidFill>
              <a:srgbClr val="65C7C2"/>
            </a:solidFill>
          </p:spPr>
          <p:txBody>
            <a:bodyPr wrap="square" lIns="47898" tIns="47898" rIns="47898" bIns="47898" rtlCol="0" anchor="ctr"/>
            <a:lstStyle/>
            <a:p>
              <a:pPr algn="ctr" defTabSz="802015">
                <a:defRPr/>
              </a:pPr>
              <a:r>
                <a:rPr lang="en-GB" sz="790" kern="0" dirty="0">
                  <a:solidFill>
                    <a:prstClr val="white"/>
                  </a:solidFill>
                </a:rPr>
                <a:t>Low</a:t>
              </a:r>
            </a:p>
          </p:txBody>
        </p:sp>
        <p:sp>
          <p:nvSpPr>
            <p:cNvPr id="19" name="object 31">
              <a:extLst>
                <a:ext uri="{FF2B5EF4-FFF2-40B4-BE49-F238E27FC236}">
                  <a16:creationId xmlns:a16="http://schemas.microsoft.com/office/drawing/2014/main" id="{0D83842C-7516-4089-B937-5B3296995B3A}"/>
                </a:ext>
              </a:extLst>
            </p:cNvPr>
            <p:cNvSpPr>
              <a:spLocks/>
            </p:cNvSpPr>
            <p:nvPr/>
          </p:nvSpPr>
          <p:spPr bwMode="gray">
            <a:xfrm>
              <a:off x="5523607" y="3856988"/>
              <a:ext cx="1715829" cy="347600"/>
            </a:xfrm>
            <a:prstGeom prst="rect">
              <a:avLst/>
            </a:prstGeom>
            <a:solidFill>
              <a:srgbClr val="D91A54"/>
            </a:solidFill>
          </p:spPr>
          <p:txBody>
            <a:bodyPr wrap="square" lIns="47898" tIns="47898" rIns="47898" bIns="47898" rtlCol="0" anchor="ctr"/>
            <a:lstStyle/>
            <a:p>
              <a:pPr algn="ctr" defTabSz="802015">
                <a:defRPr/>
              </a:pPr>
              <a:r>
                <a:rPr lang="en-GB" sz="790" kern="0" dirty="0">
                  <a:solidFill>
                    <a:prstClr val="white"/>
                  </a:solidFill>
                </a:rPr>
                <a:t>BSC Audit issue</a:t>
              </a:r>
            </a:p>
          </p:txBody>
        </p:sp>
        <p:sp>
          <p:nvSpPr>
            <p:cNvPr id="20" name="object 25">
              <a:extLst>
                <a:ext uri="{FF2B5EF4-FFF2-40B4-BE49-F238E27FC236}">
                  <a16:creationId xmlns:a16="http://schemas.microsoft.com/office/drawing/2014/main" id="{5EFDB2D0-07B4-4A33-AAC6-D82FBF6BB9EA}"/>
                </a:ext>
              </a:extLst>
            </p:cNvPr>
            <p:cNvSpPr>
              <a:spLocks/>
            </p:cNvSpPr>
            <p:nvPr/>
          </p:nvSpPr>
          <p:spPr bwMode="gray">
            <a:xfrm>
              <a:off x="1272598" y="5027092"/>
              <a:ext cx="1715829" cy="347601"/>
            </a:xfrm>
            <a:prstGeom prst="rect">
              <a:avLst/>
            </a:prstGeom>
            <a:solidFill>
              <a:srgbClr val="20396F"/>
            </a:solidFill>
          </p:spPr>
          <p:txBody>
            <a:bodyPr wrap="square" lIns="47898" tIns="47898" rIns="47898" bIns="47898" rtlCol="0" anchor="ctr"/>
            <a:lstStyle/>
            <a:p>
              <a:pPr algn="ctr" defTabSz="802015">
                <a:defRPr/>
              </a:pPr>
              <a:r>
                <a:rPr lang="en-GB" sz="790" kern="0" dirty="0">
                  <a:solidFill>
                    <a:prstClr val="white"/>
                  </a:solidFill>
                </a:rPr>
                <a:t>High</a:t>
              </a:r>
            </a:p>
          </p:txBody>
        </p:sp>
        <p:sp>
          <p:nvSpPr>
            <p:cNvPr id="21" name="object 25">
              <a:extLst>
                <a:ext uri="{FF2B5EF4-FFF2-40B4-BE49-F238E27FC236}">
                  <a16:creationId xmlns:a16="http://schemas.microsoft.com/office/drawing/2014/main" id="{97EF1364-FBE3-49FF-8197-8F97C85F6544}"/>
                </a:ext>
              </a:extLst>
            </p:cNvPr>
            <p:cNvSpPr>
              <a:spLocks/>
            </p:cNvSpPr>
            <p:nvPr/>
          </p:nvSpPr>
          <p:spPr bwMode="gray">
            <a:xfrm>
              <a:off x="3400165" y="5027357"/>
              <a:ext cx="1715829" cy="347601"/>
            </a:xfrm>
            <a:prstGeom prst="rect">
              <a:avLst/>
            </a:prstGeom>
            <a:solidFill>
              <a:srgbClr val="008DA8"/>
            </a:solidFill>
            <a:ln>
              <a:noFill/>
            </a:ln>
          </p:spPr>
          <p:txBody>
            <a:bodyPr wrap="square" lIns="47898" tIns="47898" rIns="47898" bIns="47898" rtlCol="0" anchor="ctr"/>
            <a:lstStyle/>
            <a:p>
              <a:pPr algn="ctr" defTabSz="802015">
                <a:defRPr/>
              </a:pPr>
              <a:r>
                <a:rPr lang="en-GB" sz="790" kern="0" dirty="0">
                  <a:solidFill>
                    <a:prstClr val="white"/>
                  </a:solidFill>
                </a:rPr>
                <a:t>Medium</a:t>
              </a:r>
            </a:p>
          </p:txBody>
        </p:sp>
        <p:cxnSp>
          <p:nvCxnSpPr>
            <p:cNvPr id="22" name="Straight Connector 21">
              <a:extLst>
                <a:ext uri="{FF2B5EF4-FFF2-40B4-BE49-F238E27FC236}">
                  <a16:creationId xmlns:a16="http://schemas.microsoft.com/office/drawing/2014/main" id="{266660D9-C48D-43E2-8802-720AB3F7A197}"/>
                </a:ext>
              </a:extLst>
            </p:cNvPr>
            <p:cNvCxnSpPr>
              <a:cxnSpLocks/>
              <a:stCxn id="9" idx="2"/>
              <a:endCxn id="10" idx="0"/>
            </p:cNvCxnSpPr>
            <p:nvPr/>
          </p:nvCxnSpPr>
          <p:spPr bwMode="gray">
            <a:xfrm>
              <a:off x="4957597" y="1770001"/>
              <a:ext cx="0" cy="261046"/>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54">
              <a:extLst>
                <a:ext uri="{FF2B5EF4-FFF2-40B4-BE49-F238E27FC236}">
                  <a16:creationId xmlns:a16="http://schemas.microsoft.com/office/drawing/2014/main" id="{584D02CA-25A0-45B1-9E76-6049F6210E93}"/>
                </a:ext>
              </a:extLst>
            </p:cNvPr>
            <p:cNvCxnSpPr>
              <a:cxnSpLocks/>
              <a:stCxn id="9" idx="2"/>
              <a:endCxn id="11" idx="0"/>
            </p:cNvCxnSpPr>
            <p:nvPr/>
          </p:nvCxnSpPr>
          <p:spPr bwMode="gray">
            <a:xfrm rot="5400000">
              <a:off x="3384161" y="457610"/>
              <a:ext cx="261046" cy="2885828"/>
            </a:xfrm>
            <a:prstGeom prst="bentConnector3">
              <a:avLst>
                <a:gd name="adj1" fmla="val 50000"/>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54">
              <a:extLst>
                <a:ext uri="{FF2B5EF4-FFF2-40B4-BE49-F238E27FC236}">
                  <a16:creationId xmlns:a16="http://schemas.microsoft.com/office/drawing/2014/main" id="{5015C124-AB87-4E4F-8FAB-969E9D3F3B1D}"/>
                </a:ext>
              </a:extLst>
            </p:cNvPr>
            <p:cNvCxnSpPr>
              <a:stCxn id="10" idx="2"/>
              <a:endCxn id="12" idx="0"/>
            </p:cNvCxnSpPr>
            <p:nvPr/>
          </p:nvCxnSpPr>
          <p:spPr bwMode="gray">
            <a:xfrm rot="5400000">
              <a:off x="3895111" y="1577207"/>
              <a:ext cx="261047" cy="1863927"/>
            </a:xfrm>
            <a:prstGeom prst="bentConnector3">
              <a:avLst>
                <a:gd name="adj1" fmla="val 50000"/>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54">
              <a:extLst>
                <a:ext uri="{FF2B5EF4-FFF2-40B4-BE49-F238E27FC236}">
                  <a16:creationId xmlns:a16="http://schemas.microsoft.com/office/drawing/2014/main" id="{CF8D7883-6AEB-424B-A4E2-E85091DCE195}"/>
                </a:ext>
              </a:extLst>
            </p:cNvPr>
            <p:cNvCxnSpPr>
              <a:stCxn id="10" idx="2"/>
              <a:endCxn id="13" idx="0"/>
            </p:cNvCxnSpPr>
            <p:nvPr/>
          </p:nvCxnSpPr>
          <p:spPr bwMode="gray">
            <a:xfrm rot="16200000" flipH="1">
              <a:off x="5539036" y="1797207"/>
              <a:ext cx="261047" cy="1423925"/>
            </a:xfrm>
            <a:prstGeom prst="bentConnector3">
              <a:avLst>
                <a:gd name="adj1" fmla="val 50000"/>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54">
              <a:extLst>
                <a:ext uri="{FF2B5EF4-FFF2-40B4-BE49-F238E27FC236}">
                  <a16:creationId xmlns:a16="http://schemas.microsoft.com/office/drawing/2014/main" id="{0F56D63D-11CB-4E26-B497-08E95F55AD96}"/>
                </a:ext>
              </a:extLst>
            </p:cNvPr>
            <p:cNvCxnSpPr>
              <a:stCxn id="12" idx="2"/>
              <a:endCxn id="15" idx="0"/>
            </p:cNvCxnSpPr>
            <p:nvPr/>
          </p:nvCxnSpPr>
          <p:spPr bwMode="gray">
            <a:xfrm rot="16200000" flipH="1">
              <a:off x="3511122" y="2569841"/>
              <a:ext cx="261047" cy="1095951"/>
            </a:xfrm>
            <a:prstGeom prst="bentConnector3">
              <a:avLst>
                <a:gd name="adj1" fmla="val 50000"/>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54">
              <a:extLst>
                <a:ext uri="{FF2B5EF4-FFF2-40B4-BE49-F238E27FC236}">
                  <a16:creationId xmlns:a16="http://schemas.microsoft.com/office/drawing/2014/main" id="{FF208356-8EDB-48D8-9BD4-ABB047D9B30B}"/>
                </a:ext>
              </a:extLst>
            </p:cNvPr>
            <p:cNvCxnSpPr>
              <a:stCxn id="12" idx="2"/>
              <a:endCxn id="14" idx="0"/>
            </p:cNvCxnSpPr>
            <p:nvPr/>
          </p:nvCxnSpPr>
          <p:spPr bwMode="gray">
            <a:xfrm rot="5400000">
              <a:off x="2415172" y="2569842"/>
              <a:ext cx="261047" cy="1095950"/>
            </a:xfrm>
            <a:prstGeom prst="bentConnector3">
              <a:avLst>
                <a:gd name="adj1" fmla="val 50000"/>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54">
              <a:extLst>
                <a:ext uri="{FF2B5EF4-FFF2-40B4-BE49-F238E27FC236}">
                  <a16:creationId xmlns:a16="http://schemas.microsoft.com/office/drawing/2014/main" id="{F1353171-60EE-4CC2-AE5F-B7DC1B90E428}"/>
                </a:ext>
              </a:extLst>
            </p:cNvPr>
            <p:cNvCxnSpPr>
              <a:stCxn id="15" idx="2"/>
              <a:endCxn id="16" idx="0"/>
            </p:cNvCxnSpPr>
            <p:nvPr/>
          </p:nvCxnSpPr>
          <p:spPr bwMode="gray">
            <a:xfrm rot="5400000">
              <a:off x="3511123" y="3178489"/>
              <a:ext cx="261047" cy="1095951"/>
            </a:xfrm>
            <a:prstGeom prst="bentConnector3">
              <a:avLst>
                <a:gd name="adj1" fmla="val 50000"/>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54">
              <a:extLst>
                <a:ext uri="{FF2B5EF4-FFF2-40B4-BE49-F238E27FC236}">
                  <a16:creationId xmlns:a16="http://schemas.microsoft.com/office/drawing/2014/main" id="{6EC91B0F-CCC0-4FF3-B7B8-254B5110D059}"/>
                </a:ext>
              </a:extLst>
            </p:cNvPr>
            <p:cNvCxnSpPr>
              <a:stCxn id="16" idx="0"/>
              <a:endCxn id="14" idx="2"/>
            </p:cNvCxnSpPr>
            <p:nvPr/>
          </p:nvCxnSpPr>
          <p:spPr bwMode="gray">
            <a:xfrm rot="16200000" flipV="1">
              <a:off x="2415172" y="3178490"/>
              <a:ext cx="261047" cy="1095950"/>
            </a:xfrm>
            <a:prstGeom prst="bentConnector3">
              <a:avLst>
                <a:gd name="adj1" fmla="val 50000"/>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54">
              <a:extLst>
                <a:ext uri="{FF2B5EF4-FFF2-40B4-BE49-F238E27FC236}">
                  <a16:creationId xmlns:a16="http://schemas.microsoft.com/office/drawing/2014/main" id="{035F3AE9-573A-430E-89AE-F699CC350EA3}"/>
                </a:ext>
              </a:extLst>
            </p:cNvPr>
            <p:cNvCxnSpPr>
              <a:stCxn id="13" idx="2"/>
              <a:endCxn id="17" idx="0"/>
            </p:cNvCxnSpPr>
            <p:nvPr/>
          </p:nvCxnSpPr>
          <p:spPr bwMode="gray">
            <a:xfrm>
              <a:off x="6381522" y="2987294"/>
              <a:ext cx="0" cy="261047"/>
            </a:xfrm>
            <a:prstGeom prst="straightConnector1">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54">
              <a:extLst>
                <a:ext uri="{FF2B5EF4-FFF2-40B4-BE49-F238E27FC236}">
                  <a16:creationId xmlns:a16="http://schemas.microsoft.com/office/drawing/2014/main" id="{E9C20C7F-D02B-4EF3-BB56-2B86CD30F52A}"/>
                </a:ext>
              </a:extLst>
            </p:cNvPr>
            <p:cNvCxnSpPr>
              <a:stCxn id="17" idx="2"/>
              <a:endCxn id="19" idx="0"/>
            </p:cNvCxnSpPr>
            <p:nvPr/>
          </p:nvCxnSpPr>
          <p:spPr bwMode="gray">
            <a:xfrm>
              <a:off x="6381522" y="3595941"/>
              <a:ext cx="0" cy="261047"/>
            </a:xfrm>
            <a:prstGeom prst="straightConnector1">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40" name="Straight Connector 54">
            <a:extLst>
              <a:ext uri="{FF2B5EF4-FFF2-40B4-BE49-F238E27FC236}">
                <a16:creationId xmlns:a16="http://schemas.microsoft.com/office/drawing/2014/main" id="{FCFC0BD5-1589-47A8-AFE4-AE98609C44B1}"/>
              </a:ext>
            </a:extLst>
          </p:cNvPr>
          <p:cNvCxnSpPr>
            <a:cxnSpLocks/>
          </p:cNvCxnSpPr>
          <p:nvPr/>
        </p:nvCxnSpPr>
        <p:spPr bwMode="gray">
          <a:xfrm>
            <a:off x="7293058" y="4789691"/>
            <a:ext cx="3150136" cy="0"/>
          </a:xfrm>
          <a:prstGeom prst="straightConnector1">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54">
            <a:extLst>
              <a:ext uri="{FF2B5EF4-FFF2-40B4-BE49-F238E27FC236}">
                <a16:creationId xmlns:a16="http://schemas.microsoft.com/office/drawing/2014/main" id="{9DA43F07-13C2-4A10-A2DE-C93AC6E67EAD}"/>
              </a:ext>
            </a:extLst>
          </p:cNvPr>
          <p:cNvCxnSpPr>
            <a:cxnSpLocks/>
          </p:cNvCxnSpPr>
          <p:nvPr/>
        </p:nvCxnSpPr>
        <p:spPr bwMode="gray">
          <a:xfrm flipH="1">
            <a:off x="8793392" y="4439122"/>
            <a:ext cx="747" cy="488793"/>
          </a:xfrm>
          <a:prstGeom prst="straightConnector1">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54">
            <a:extLst>
              <a:ext uri="{FF2B5EF4-FFF2-40B4-BE49-F238E27FC236}">
                <a16:creationId xmlns:a16="http://schemas.microsoft.com/office/drawing/2014/main" id="{C1B1CAB8-7494-4941-9047-70D2EC1B2DDB}"/>
              </a:ext>
            </a:extLst>
          </p:cNvPr>
          <p:cNvCxnSpPr>
            <a:cxnSpLocks/>
          </p:cNvCxnSpPr>
          <p:nvPr/>
        </p:nvCxnSpPr>
        <p:spPr bwMode="gray">
          <a:xfrm>
            <a:off x="8793392" y="4439122"/>
            <a:ext cx="1649802" cy="0"/>
          </a:xfrm>
          <a:prstGeom prst="straightConnector1">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Straight Connector 54">
            <a:extLst>
              <a:ext uri="{FF2B5EF4-FFF2-40B4-BE49-F238E27FC236}">
                <a16:creationId xmlns:a16="http://schemas.microsoft.com/office/drawing/2014/main" id="{419CCC8E-FF9D-4DFE-ADE8-E37E16B3C11A}"/>
              </a:ext>
            </a:extLst>
          </p:cNvPr>
          <p:cNvCxnSpPr/>
          <p:nvPr/>
        </p:nvCxnSpPr>
        <p:spPr bwMode="gray">
          <a:xfrm>
            <a:off x="10443194" y="4210753"/>
            <a:ext cx="0" cy="228369"/>
          </a:xfrm>
          <a:prstGeom prst="straightConnector1">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496588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3">
            <a:extLst>
              <a:ext uri="{FF2B5EF4-FFF2-40B4-BE49-F238E27FC236}">
                <a16:creationId xmlns:a16="http://schemas.microsoft.com/office/drawing/2014/main" id="{F5839B3F-7E27-4868-8108-A67DCCEDE934}"/>
              </a:ext>
            </a:extLst>
          </p:cNvPr>
          <p:cNvSpPr txBox="1">
            <a:spLocks noGrp="1"/>
          </p:cNvSpPr>
          <p:nvPr>
            <p:ph type="title"/>
          </p:nvPr>
        </p:nvSpPr>
        <p:spPr>
          <a:xfrm>
            <a:off x="392928" y="579600"/>
            <a:ext cx="8611029" cy="934270"/>
          </a:xfrm>
          <a:prstGeom prst="rect">
            <a:avLst/>
          </a:prstGeom>
        </p:spPr>
        <p:txBody>
          <a:bodyPr vert="horz" wrap="square" lIns="0" tIns="10835" rIns="0" bIns="0" rtlCol="0" anchor="t" anchorCtr="0">
            <a:spAutoFit/>
          </a:bodyPr>
          <a:lstStyle/>
          <a:p>
            <a:pPr marL="10319">
              <a:spcBef>
                <a:spcPts val="85"/>
              </a:spcBef>
            </a:pPr>
            <a:r>
              <a:rPr lang="en-GB" sz="2800" spc="61" dirty="0"/>
              <a:t>Appendix 4</a:t>
            </a:r>
            <a:r>
              <a:rPr lang="en-GB" sz="2800" dirty="0"/>
              <a:t> - </a:t>
            </a:r>
            <a:r>
              <a:rPr lang="en-GB" sz="2800" spc="33" dirty="0"/>
              <a:t>Glossary of terms</a:t>
            </a:r>
            <a:r>
              <a:rPr lang="en-GB" spc="33" dirty="0"/>
              <a:t/>
            </a:r>
            <a:br>
              <a:rPr lang="en-GB" spc="33" dirty="0"/>
            </a:br>
            <a:endParaRPr lang="en-GB" spc="61" dirty="0"/>
          </a:p>
        </p:txBody>
      </p:sp>
      <p:sp>
        <p:nvSpPr>
          <p:cNvPr id="5" name="object 8">
            <a:extLst>
              <a:ext uri="{FF2B5EF4-FFF2-40B4-BE49-F238E27FC236}">
                <a16:creationId xmlns:a16="http://schemas.microsoft.com/office/drawing/2014/main" id="{FBBEC8AF-7F41-4ED1-9951-17EE0AC12BC3}"/>
              </a:ext>
            </a:extLst>
          </p:cNvPr>
          <p:cNvSpPr txBox="1"/>
          <p:nvPr/>
        </p:nvSpPr>
        <p:spPr>
          <a:xfrm>
            <a:off x="10801358" y="1376085"/>
            <a:ext cx="124540" cy="134998"/>
          </a:xfrm>
          <a:prstGeom prst="rect">
            <a:avLst/>
          </a:prstGeom>
        </p:spPr>
        <p:txBody>
          <a:bodyPr vert="horz" wrap="square" lIns="0" tIns="9803" rIns="0" bIns="0" rtlCol="0">
            <a:spAutoFit/>
          </a:bodyPr>
          <a:lstStyle/>
          <a:p>
            <a:pPr marL="10319">
              <a:spcBef>
                <a:spcPts val="77"/>
              </a:spcBef>
            </a:pPr>
            <a:r>
              <a:rPr lang="en-GB" sz="813" spc="-4" dirty="0">
                <a:solidFill>
                  <a:srgbClr val="FFFFFF"/>
                </a:solidFill>
                <a:latin typeface="Univers 45 Light"/>
                <a:cs typeface="Univers 45 Light"/>
              </a:rPr>
              <a:t>10</a:t>
            </a:r>
            <a:endParaRPr sz="813" dirty="0">
              <a:latin typeface="Univers 45 Light"/>
              <a:cs typeface="Univers 45 Light"/>
            </a:endParaRPr>
          </a:p>
        </p:txBody>
      </p:sp>
      <p:sp>
        <p:nvSpPr>
          <p:cNvPr id="6" name="object 9">
            <a:extLst>
              <a:ext uri="{FF2B5EF4-FFF2-40B4-BE49-F238E27FC236}">
                <a16:creationId xmlns:a16="http://schemas.microsoft.com/office/drawing/2014/main" id="{F23FC4B5-2BAC-4F12-BE38-F92DFA76B048}"/>
              </a:ext>
            </a:extLst>
          </p:cNvPr>
          <p:cNvSpPr/>
          <p:nvPr/>
        </p:nvSpPr>
        <p:spPr>
          <a:xfrm>
            <a:off x="10717149" y="1346264"/>
            <a:ext cx="0" cy="214114"/>
          </a:xfrm>
          <a:custGeom>
            <a:avLst/>
            <a:gdLst/>
            <a:ahLst/>
            <a:cxnLst/>
            <a:rect l="l" t="t" r="r" b="b"/>
            <a:pathLst>
              <a:path h="263525">
                <a:moveTo>
                  <a:pt x="0" y="0"/>
                </a:moveTo>
                <a:lnTo>
                  <a:pt x="0" y="263525"/>
                </a:lnTo>
              </a:path>
            </a:pathLst>
          </a:custGeom>
          <a:ln w="6096">
            <a:solidFill>
              <a:srgbClr val="EFEFEF"/>
            </a:solidFill>
          </a:ln>
        </p:spPr>
        <p:txBody>
          <a:bodyPr wrap="square" lIns="0" tIns="0" rIns="0" bIns="0" rtlCol="0"/>
          <a:lstStyle/>
          <a:p>
            <a:endParaRPr sz="1463" dirty="0"/>
          </a:p>
        </p:txBody>
      </p:sp>
      <p:graphicFrame>
        <p:nvGraphicFramePr>
          <p:cNvPr id="7" name="Table 6">
            <a:extLst>
              <a:ext uri="{FF2B5EF4-FFF2-40B4-BE49-F238E27FC236}">
                <a16:creationId xmlns:a16="http://schemas.microsoft.com/office/drawing/2014/main" id="{D537EBB5-E41F-493B-AE96-0A22CC4DA586}"/>
              </a:ext>
            </a:extLst>
          </p:cNvPr>
          <p:cNvGraphicFramePr>
            <a:graphicFrameLocks noGrp="1"/>
          </p:cNvGraphicFramePr>
          <p:nvPr>
            <p:extLst>
              <p:ext uri="{D42A27DB-BD31-4B8C-83A1-F6EECF244321}">
                <p14:modId xmlns:p14="http://schemas.microsoft.com/office/powerpoint/2010/main" val="4177376226"/>
              </p:ext>
            </p:extLst>
          </p:nvPr>
        </p:nvGraphicFramePr>
        <p:xfrm>
          <a:off x="392928" y="1780049"/>
          <a:ext cx="11325819" cy="5019686"/>
        </p:xfrm>
        <a:graphic>
          <a:graphicData uri="http://schemas.openxmlformats.org/drawingml/2006/table">
            <a:tbl>
              <a:tblPr firstRow="1" bandRow="1">
                <a:tableStyleId>{5C22544A-7EE6-4342-B048-85BDC9FD1C3A}</a:tableStyleId>
              </a:tblPr>
              <a:tblGrid>
                <a:gridCol w="1162116">
                  <a:extLst>
                    <a:ext uri="{9D8B030D-6E8A-4147-A177-3AD203B41FA5}">
                      <a16:colId xmlns:a16="http://schemas.microsoft.com/office/drawing/2014/main" val="20000"/>
                    </a:ext>
                  </a:extLst>
                </a:gridCol>
                <a:gridCol w="3202685">
                  <a:extLst>
                    <a:ext uri="{9D8B030D-6E8A-4147-A177-3AD203B41FA5}">
                      <a16:colId xmlns:a16="http://schemas.microsoft.com/office/drawing/2014/main" val="20001"/>
                    </a:ext>
                  </a:extLst>
                </a:gridCol>
                <a:gridCol w="1081042">
                  <a:extLst>
                    <a:ext uri="{9D8B030D-6E8A-4147-A177-3AD203B41FA5}">
                      <a16:colId xmlns:a16="http://schemas.microsoft.com/office/drawing/2014/main" val="20002"/>
                    </a:ext>
                  </a:extLst>
                </a:gridCol>
                <a:gridCol w="2427603">
                  <a:extLst>
                    <a:ext uri="{9D8B030D-6E8A-4147-A177-3AD203B41FA5}">
                      <a16:colId xmlns:a16="http://schemas.microsoft.com/office/drawing/2014/main" val="20003"/>
                    </a:ext>
                  </a:extLst>
                </a:gridCol>
                <a:gridCol w="1081040">
                  <a:extLst>
                    <a:ext uri="{9D8B030D-6E8A-4147-A177-3AD203B41FA5}">
                      <a16:colId xmlns:a16="http://schemas.microsoft.com/office/drawing/2014/main" val="20004"/>
                    </a:ext>
                  </a:extLst>
                </a:gridCol>
                <a:gridCol w="2371333">
                  <a:extLst>
                    <a:ext uri="{9D8B030D-6E8A-4147-A177-3AD203B41FA5}">
                      <a16:colId xmlns:a16="http://schemas.microsoft.com/office/drawing/2014/main" val="20005"/>
                    </a:ext>
                  </a:extLst>
                </a:gridCol>
              </a:tblGrid>
              <a:tr h="239428">
                <a:tc>
                  <a:txBody>
                    <a:bodyPr/>
                    <a:lstStyle/>
                    <a:p>
                      <a:pPr algn="l" fontAlgn="b">
                        <a:spcAft>
                          <a:spcPts val="300"/>
                        </a:spcAft>
                      </a:pPr>
                      <a:r>
                        <a:rPr lang="en-GB" sz="1000" b="1" i="0" u="none" strike="noStrike" dirty="0">
                          <a:solidFill>
                            <a:srgbClr val="FFFFFF"/>
                          </a:solidFill>
                          <a:latin typeface="+mn-lt"/>
                        </a:rPr>
                        <a:t>Acronym </a:t>
                      </a:r>
                    </a:p>
                  </a:txBody>
                  <a:tcPr marL="24436" marR="24436" marT="24436" marB="24436"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E8308A"/>
                    </a:solidFill>
                  </a:tcPr>
                </a:tc>
                <a:tc>
                  <a:txBody>
                    <a:bodyPr/>
                    <a:lstStyle/>
                    <a:p>
                      <a:pPr algn="l" fontAlgn="b">
                        <a:spcAft>
                          <a:spcPts val="300"/>
                        </a:spcAft>
                      </a:pPr>
                      <a:r>
                        <a:rPr lang="en-GB" sz="1000" b="1" i="0" u="none" strike="noStrike" dirty="0">
                          <a:solidFill>
                            <a:srgbClr val="FFFFFF"/>
                          </a:solidFill>
                          <a:latin typeface="+mn-lt"/>
                        </a:rPr>
                        <a:t>Definition </a:t>
                      </a:r>
                    </a:p>
                  </a:txBody>
                  <a:tcPr marL="24436" marR="24436" marT="24436" marB="24436"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E8308A"/>
                    </a:solidFill>
                  </a:tcPr>
                </a:tc>
                <a:tc>
                  <a:txBody>
                    <a:bodyPr/>
                    <a:lstStyle/>
                    <a:p>
                      <a:pPr algn="l" fontAlgn="b">
                        <a:spcAft>
                          <a:spcPts val="300"/>
                        </a:spcAft>
                      </a:pPr>
                      <a:r>
                        <a:rPr lang="en-GB" sz="1000" b="1" i="0" u="none" strike="noStrike" dirty="0">
                          <a:solidFill>
                            <a:srgbClr val="FFFFFF"/>
                          </a:solidFill>
                          <a:latin typeface="+mn-lt"/>
                        </a:rPr>
                        <a:t>Acronym </a:t>
                      </a:r>
                    </a:p>
                  </a:txBody>
                  <a:tcPr marL="24436" marR="24436" marT="24436" marB="24436"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E8308A"/>
                    </a:solidFill>
                  </a:tcPr>
                </a:tc>
                <a:tc>
                  <a:txBody>
                    <a:bodyPr/>
                    <a:lstStyle/>
                    <a:p>
                      <a:pPr algn="l" fontAlgn="b">
                        <a:spcAft>
                          <a:spcPts val="300"/>
                        </a:spcAft>
                      </a:pPr>
                      <a:r>
                        <a:rPr lang="en-GB" sz="1000" b="1" i="0" u="none" strike="noStrike" dirty="0">
                          <a:solidFill>
                            <a:srgbClr val="FFFFFF"/>
                          </a:solidFill>
                          <a:latin typeface="+mn-lt"/>
                        </a:rPr>
                        <a:t>Definition </a:t>
                      </a:r>
                    </a:p>
                  </a:txBody>
                  <a:tcPr marL="24436" marR="24436" marT="24436" marB="24436"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E8308A"/>
                    </a:solidFill>
                  </a:tcPr>
                </a:tc>
                <a:tc>
                  <a:txBody>
                    <a:bodyPr/>
                    <a:lstStyle/>
                    <a:p>
                      <a:pPr algn="l" fontAlgn="b">
                        <a:spcAft>
                          <a:spcPts val="300"/>
                        </a:spcAft>
                      </a:pPr>
                      <a:r>
                        <a:rPr lang="en-GB" sz="1000" b="1" i="0" u="none" strike="noStrike" dirty="0">
                          <a:solidFill>
                            <a:srgbClr val="FFFFFF"/>
                          </a:solidFill>
                          <a:latin typeface="+mn-lt"/>
                        </a:rPr>
                        <a:t>Acronym </a:t>
                      </a:r>
                    </a:p>
                  </a:txBody>
                  <a:tcPr marL="24436" marR="24436" marT="24436" marB="24436"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E8308A"/>
                    </a:solidFill>
                  </a:tcPr>
                </a:tc>
                <a:tc>
                  <a:txBody>
                    <a:bodyPr/>
                    <a:lstStyle/>
                    <a:p>
                      <a:pPr algn="l" fontAlgn="b">
                        <a:spcAft>
                          <a:spcPts val="300"/>
                        </a:spcAft>
                      </a:pPr>
                      <a:r>
                        <a:rPr lang="en-GB" sz="1000" b="1" i="0" u="none" strike="noStrike" dirty="0">
                          <a:solidFill>
                            <a:srgbClr val="FFFFFF"/>
                          </a:solidFill>
                          <a:latin typeface="+mn-lt"/>
                        </a:rPr>
                        <a:t>Definition </a:t>
                      </a:r>
                    </a:p>
                  </a:txBody>
                  <a:tcPr marL="24436" marR="24436" marT="24436" marB="24436"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E8308A"/>
                    </a:solidFill>
                  </a:tcPr>
                </a:tc>
                <a:extLst>
                  <a:ext uri="{0D108BD9-81ED-4DB2-BD59-A6C34878D82A}">
                    <a16:rowId xmlns:a16="http://schemas.microsoft.com/office/drawing/2014/main" val="10000"/>
                  </a:ext>
                </a:extLst>
              </a:tr>
              <a:tr h="239428">
                <a:tc>
                  <a:txBody>
                    <a:bodyPr/>
                    <a:lstStyle/>
                    <a:p>
                      <a:pPr algn="l" fontAlgn="b">
                        <a:spcAft>
                          <a:spcPts val="300"/>
                        </a:spcAft>
                      </a:pPr>
                      <a:r>
                        <a:rPr lang="en-GB" sz="1000" b="1" i="0" u="none" strike="noStrike">
                          <a:solidFill>
                            <a:schemeClr val="tx1"/>
                          </a:solidFill>
                          <a:latin typeface="+mn-lt"/>
                        </a:rPr>
                        <a:t>AA </a:t>
                      </a:r>
                      <a:endParaRPr lang="en-GB" sz="1000" b="1" i="0" u="none" strike="noStrike" dirty="0">
                        <a:solidFill>
                          <a:schemeClr val="tx1"/>
                        </a:solidFill>
                        <a:latin typeface="+mn-lt"/>
                      </a:endParaRP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Annualised Advance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1" i="0" u="none" strike="noStrike" kern="1200" dirty="0">
                          <a:solidFill>
                            <a:schemeClr val="tx1"/>
                          </a:solidFill>
                          <a:latin typeface="+mn-lt"/>
                          <a:ea typeface="+mn-ea"/>
                          <a:cs typeface="+mn-cs"/>
                        </a:rPr>
                        <a:t>FAA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0" i="0" u="none" strike="noStrike" kern="1200" dirty="0">
                          <a:solidFill>
                            <a:schemeClr val="tx1"/>
                          </a:solidFill>
                          <a:latin typeface="+mn-lt"/>
                          <a:ea typeface="+mn-ea"/>
                          <a:cs typeface="+mn-cs"/>
                        </a:rPr>
                        <a:t>Funds Administration Agent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1" i="0" u="none" strike="noStrike" kern="1200" dirty="0">
                          <a:solidFill>
                            <a:schemeClr val="tx1"/>
                          </a:solidFill>
                          <a:latin typeface="+mn-lt"/>
                          <a:ea typeface="+mn-ea"/>
                          <a:cs typeface="+mn-cs"/>
                        </a:rPr>
                        <a:t>PAT</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0" i="0" u="none" strike="noStrike" kern="1200" dirty="0">
                          <a:solidFill>
                            <a:schemeClr val="tx1"/>
                          </a:solidFill>
                          <a:latin typeface="+mn-lt"/>
                          <a:ea typeface="+mn-ea"/>
                          <a:cs typeface="+mn-cs"/>
                        </a:rPr>
                        <a:t>Performance Assurance Technique</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1"/>
                  </a:ext>
                </a:extLst>
              </a:tr>
              <a:tr h="239428">
                <a:tc>
                  <a:txBody>
                    <a:bodyPr/>
                    <a:lstStyle/>
                    <a:p>
                      <a:pPr algn="l" fontAlgn="b">
                        <a:spcAft>
                          <a:spcPts val="300"/>
                        </a:spcAft>
                      </a:pPr>
                      <a:r>
                        <a:rPr lang="en-GB" sz="1000" b="1" i="0" u="none" strike="noStrike" dirty="0">
                          <a:solidFill>
                            <a:schemeClr val="tx1"/>
                          </a:solidFill>
                          <a:latin typeface="+mn-lt"/>
                        </a:rPr>
                        <a:t>Approach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BSC Auditor’s Audit Approach for the year ended 31 March 2025</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HHDA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Half Hourly Data Aggregator</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1" i="0" u="none" strike="noStrike" kern="1200" dirty="0">
                          <a:solidFill>
                            <a:schemeClr val="tx1"/>
                          </a:solidFill>
                          <a:latin typeface="+mn-lt"/>
                          <a:ea typeface="+mn-ea"/>
                          <a:cs typeface="+mn-cs"/>
                        </a:rPr>
                        <a:t>Panel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0" i="0" u="none" strike="noStrike" kern="1200" dirty="0">
                          <a:solidFill>
                            <a:schemeClr val="tx1"/>
                          </a:solidFill>
                          <a:latin typeface="+mn-lt"/>
                          <a:ea typeface="+mn-ea"/>
                          <a:cs typeface="+mn-cs"/>
                        </a:rPr>
                        <a:t>BSC Panel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2"/>
                  </a:ext>
                </a:extLst>
              </a:tr>
              <a:tr h="354840">
                <a:tc>
                  <a:txBody>
                    <a:bodyPr/>
                    <a:lstStyle/>
                    <a:p>
                      <a:pPr algn="l" fontAlgn="b">
                        <a:spcAft>
                          <a:spcPts val="300"/>
                        </a:spcAft>
                      </a:pPr>
                      <a:r>
                        <a:rPr lang="en-GB" sz="1000" b="1" i="0" u="none" strike="noStrike" dirty="0">
                          <a:solidFill>
                            <a:schemeClr val="tx1"/>
                          </a:solidFill>
                          <a:latin typeface="+mn-lt"/>
                        </a:rPr>
                        <a:t>Audit Year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Year ended 31 March 2025</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HHDC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Half Hourly Data Collector</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1" i="0" u="none" strike="noStrike" kern="1200" dirty="0">
                          <a:solidFill>
                            <a:schemeClr val="tx1"/>
                          </a:solidFill>
                          <a:latin typeface="+mn-lt"/>
                          <a:ea typeface="+mn-ea"/>
                          <a:cs typeface="+mn-cs"/>
                        </a:rPr>
                        <a:t>RER</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0" i="0" u="none" strike="noStrike" kern="1200" dirty="0">
                          <a:solidFill>
                            <a:schemeClr val="tx1"/>
                          </a:solidFill>
                          <a:latin typeface="+mn-lt"/>
                          <a:ea typeface="+mn-ea"/>
                          <a:cs typeface="+mn-cs"/>
                        </a:rPr>
                        <a:t>Risk Evaluation Register</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3"/>
                  </a:ext>
                </a:extLst>
              </a:tr>
              <a:tr h="239428">
                <a:tc>
                  <a:txBody>
                    <a:bodyPr/>
                    <a:lstStyle/>
                    <a:p>
                      <a:pPr algn="l" fontAlgn="b">
                        <a:spcAft>
                          <a:spcPts val="300"/>
                        </a:spcAft>
                      </a:pPr>
                      <a:r>
                        <a:rPr lang="en-GB" sz="1000" b="1" i="0" u="none" strike="noStrike" dirty="0">
                          <a:solidFill>
                            <a:schemeClr val="tx1"/>
                          </a:solidFill>
                          <a:latin typeface="+mn-lt"/>
                        </a:rPr>
                        <a:t>BM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Balancing Mechanism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HHMOA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Half Hourly Meter Operator Agent</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1" i="0" u="none" strike="noStrike" kern="1200" dirty="0">
                          <a:solidFill>
                            <a:schemeClr val="tx1"/>
                          </a:solidFill>
                          <a:latin typeface="+mn-lt"/>
                          <a:ea typeface="+mn-ea"/>
                          <a:cs typeface="+mn-cs"/>
                        </a:rPr>
                        <a:t>ROP</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0" i="0" u="none" strike="noStrike" kern="1200" dirty="0">
                          <a:solidFill>
                            <a:schemeClr val="tx1"/>
                          </a:solidFill>
                          <a:latin typeface="+mn-lt"/>
                          <a:ea typeface="+mn-ea"/>
                          <a:cs typeface="+mn-cs"/>
                        </a:rPr>
                        <a:t>Risk Operation Plan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4"/>
                  </a:ext>
                </a:extLst>
              </a:tr>
              <a:tr h="231610">
                <a:tc>
                  <a:txBody>
                    <a:bodyPr/>
                    <a:lstStyle/>
                    <a:p>
                      <a:pPr algn="l" fontAlgn="b">
                        <a:spcAft>
                          <a:spcPts val="300"/>
                        </a:spcAft>
                      </a:pPr>
                      <a:r>
                        <a:rPr lang="en-GB" sz="1000" b="1" i="0" u="none" strike="noStrike" dirty="0">
                          <a:solidFill>
                            <a:schemeClr val="tx1"/>
                          </a:solidFill>
                          <a:latin typeface="+mn-lt"/>
                        </a:rPr>
                        <a:t>BMRA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Balancing Mechanism Reporting Agent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LDSO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0" i="0" u="none" strike="noStrike" kern="1200" dirty="0">
                          <a:solidFill>
                            <a:schemeClr val="tx1"/>
                          </a:solidFill>
                          <a:latin typeface="+mn-lt"/>
                          <a:ea typeface="+mn-ea"/>
                          <a:cs typeface="+mn-cs"/>
                        </a:rPr>
                        <a:t>Local Distribution System Operator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1" i="0" u="none" strike="noStrike" kern="1200" dirty="0">
                          <a:solidFill>
                            <a:schemeClr val="tx1"/>
                          </a:solidFill>
                          <a:latin typeface="+mn-lt"/>
                          <a:ea typeface="+mn-ea"/>
                          <a:cs typeface="+mn-cs"/>
                        </a:rPr>
                        <a:t>SAA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0" i="0" u="none" strike="noStrike" kern="1200" dirty="0">
                          <a:solidFill>
                            <a:schemeClr val="tx1"/>
                          </a:solidFill>
                          <a:latin typeface="+mn-lt"/>
                          <a:ea typeface="+mn-ea"/>
                          <a:cs typeface="+mn-cs"/>
                        </a:rPr>
                        <a:t>Settlement Administration Agent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5"/>
                  </a:ext>
                </a:extLst>
              </a:tr>
              <a:tr h="239428">
                <a:tc>
                  <a:txBody>
                    <a:bodyPr/>
                    <a:lstStyle/>
                    <a:p>
                      <a:pPr algn="l" fontAlgn="b">
                        <a:spcAft>
                          <a:spcPts val="300"/>
                        </a:spcAft>
                      </a:pPr>
                      <a:r>
                        <a:rPr lang="en-GB" sz="1000" b="1" i="0" u="none" strike="noStrike" dirty="0">
                          <a:solidFill>
                            <a:schemeClr val="tx1"/>
                          </a:solidFill>
                          <a:latin typeface="+mn-lt"/>
                        </a:rPr>
                        <a:t>BMU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Balancing Mechanism Unit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MA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Meter Administrator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1" i="0" u="none" strike="noStrike" kern="1200" dirty="0">
                          <a:solidFill>
                            <a:schemeClr val="tx1"/>
                          </a:solidFill>
                          <a:latin typeface="+mn-lt"/>
                          <a:ea typeface="+mn-ea"/>
                          <a:cs typeface="+mn-cs"/>
                        </a:rPr>
                        <a:t>SF</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r>
                        <a:rPr lang="en-GB" sz="1000" b="0" i="0" u="none" strike="noStrike" kern="1200" dirty="0">
                          <a:solidFill>
                            <a:schemeClr val="tx1"/>
                          </a:solidFill>
                          <a:latin typeface="+mn-lt"/>
                          <a:ea typeface="+mn-ea"/>
                          <a:cs typeface="+mn-cs"/>
                        </a:rPr>
                        <a:t>Initial Settlement Run</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6"/>
                  </a:ext>
                </a:extLst>
              </a:tr>
              <a:tr h="239428">
                <a:tc>
                  <a:txBody>
                    <a:bodyPr/>
                    <a:lstStyle/>
                    <a:p>
                      <a:pPr algn="l" fontAlgn="b">
                        <a:spcAft>
                          <a:spcPts val="300"/>
                        </a:spcAft>
                      </a:pPr>
                      <a:r>
                        <a:rPr lang="en-GB" sz="1000" b="1" i="0" u="none" strike="noStrike" dirty="0">
                          <a:solidFill>
                            <a:schemeClr val="tx1"/>
                          </a:solidFill>
                          <a:latin typeface="+mn-lt"/>
                        </a:rPr>
                        <a:t>BSC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Balancing &amp; Settlement Code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MIDP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Market Index Data Provider</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1" i="0" u="none" strike="noStrike" kern="1200" dirty="0">
                          <a:solidFill>
                            <a:schemeClr val="tx1"/>
                          </a:solidFill>
                          <a:latin typeface="+mn-lt"/>
                          <a:ea typeface="+mn-ea"/>
                          <a:cs typeface="+mn-cs"/>
                        </a:rPr>
                        <a:t>SSM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0" i="0" u="none" strike="noStrike" kern="1200" dirty="0">
                          <a:solidFill>
                            <a:schemeClr val="tx1"/>
                          </a:solidFill>
                          <a:latin typeface="+mn-lt"/>
                          <a:ea typeface="+mn-ea"/>
                          <a:cs typeface="+mn-cs"/>
                        </a:rPr>
                        <a:t>Statement of significant matters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7"/>
                  </a:ext>
                </a:extLst>
              </a:tr>
              <a:tr h="239428">
                <a:tc>
                  <a:txBody>
                    <a:bodyPr/>
                    <a:lstStyle/>
                    <a:p>
                      <a:pPr marL="0" algn="l" defTabSz="1094537" rtl="0" eaLnBrk="1" fontAlgn="b" latinLnBrk="0" hangingPunct="1">
                        <a:spcAft>
                          <a:spcPts val="300"/>
                        </a:spcAft>
                      </a:pPr>
                      <a:r>
                        <a:rPr lang="en-GB" sz="1000" b="1" i="0" u="none" strike="noStrike" kern="1200" dirty="0">
                          <a:solidFill>
                            <a:schemeClr val="tx1"/>
                          </a:solidFill>
                          <a:latin typeface="+mn-lt"/>
                          <a:ea typeface="+mn-ea"/>
                          <a:cs typeface="+mn-cs"/>
                        </a:rPr>
                        <a:t>BSCP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0" i="0" u="none" strike="noStrike" kern="1200" dirty="0">
                          <a:solidFill>
                            <a:schemeClr val="tx1"/>
                          </a:solidFill>
                          <a:latin typeface="+mn-lt"/>
                          <a:ea typeface="+mn-ea"/>
                          <a:cs typeface="+mn-cs"/>
                        </a:rPr>
                        <a:t>Balancing &amp; Settlement Code Procedure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1" i="0" u="none" strike="noStrike" kern="1200" dirty="0">
                          <a:solidFill>
                            <a:schemeClr val="tx1"/>
                          </a:solidFill>
                          <a:latin typeface="+mn-lt"/>
                          <a:ea typeface="+mn-ea"/>
                          <a:cs typeface="+mn-cs"/>
                        </a:rPr>
                        <a:t>MLP</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r>
                        <a:rPr lang="en-GB" sz="1000" b="0" i="0" u="none" strike="noStrike" kern="1200" dirty="0">
                          <a:solidFill>
                            <a:schemeClr val="tx1"/>
                          </a:solidFill>
                          <a:latin typeface="+mn-lt"/>
                          <a:ea typeface="+mn-ea"/>
                          <a:cs typeface="+mn-cs"/>
                        </a:rPr>
                        <a:t>Management Letter Point</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Statement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Statement of significant matters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8"/>
                  </a:ext>
                </a:extLst>
              </a:tr>
              <a:tr h="253551">
                <a:tc>
                  <a:txBody>
                    <a:bodyPr/>
                    <a:lstStyle/>
                    <a:p>
                      <a:pPr marL="0" algn="l" defTabSz="1094537" rtl="0" eaLnBrk="1" fontAlgn="b" latinLnBrk="0" hangingPunct="1">
                        <a:spcAft>
                          <a:spcPts val="300"/>
                        </a:spcAft>
                      </a:pPr>
                      <a:r>
                        <a:rPr lang="en-GB" sz="1000" b="1" i="0" u="none" strike="noStrike" kern="1200" dirty="0">
                          <a:solidFill>
                            <a:schemeClr val="tx1"/>
                          </a:solidFill>
                          <a:latin typeface="+mn-lt"/>
                          <a:ea typeface="+mn-ea"/>
                          <a:cs typeface="+mn-cs"/>
                        </a:rPr>
                        <a:t>CDCA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0" i="0" u="none" strike="noStrike" kern="1200" dirty="0">
                          <a:solidFill>
                            <a:schemeClr val="tx1"/>
                          </a:solidFill>
                          <a:latin typeface="+mn-lt"/>
                          <a:ea typeface="+mn-ea"/>
                          <a:cs typeface="+mn-cs"/>
                        </a:rPr>
                        <a:t>Central Data Collection Agent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MPAN</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Metering</a:t>
                      </a:r>
                      <a:r>
                        <a:rPr lang="en-GB" sz="1000" b="0" i="0" u="none" strike="noStrike" baseline="0" dirty="0">
                          <a:solidFill>
                            <a:schemeClr val="tx1"/>
                          </a:solidFill>
                          <a:latin typeface="+mn-lt"/>
                        </a:rPr>
                        <a:t> Point Administration Number</a:t>
                      </a:r>
                      <a:endParaRPr lang="en-GB" sz="1000" b="0" i="0" u="none" strike="noStrike" dirty="0">
                        <a:solidFill>
                          <a:schemeClr val="tx1"/>
                        </a:solidFill>
                        <a:latin typeface="+mn-lt"/>
                      </a:endParaRP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SMRS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Supplier Meter Registration Service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9"/>
                  </a:ext>
                </a:extLst>
              </a:tr>
              <a:tr h="239428">
                <a:tc>
                  <a:txBody>
                    <a:bodyPr/>
                    <a:lstStyle/>
                    <a:p>
                      <a:pPr marL="0" algn="l" defTabSz="1094537" rtl="0" eaLnBrk="1" fontAlgn="b" latinLnBrk="0" hangingPunct="1">
                        <a:spcAft>
                          <a:spcPts val="300"/>
                        </a:spcAft>
                      </a:pPr>
                      <a:r>
                        <a:rPr lang="en-GB" sz="1000" b="1" i="0" u="none" strike="noStrike" kern="1200" dirty="0">
                          <a:solidFill>
                            <a:schemeClr val="tx1"/>
                          </a:solidFill>
                          <a:latin typeface="+mn-lt"/>
                          <a:ea typeface="+mn-ea"/>
                          <a:cs typeface="+mn-cs"/>
                        </a:rPr>
                        <a:t>Code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0" i="0" u="none" strike="noStrike" kern="1200" dirty="0">
                          <a:solidFill>
                            <a:schemeClr val="tx1"/>
                          </a:solidFill>
                          <a:latin typeface="+mn-lt"/>
                          <a:ea typeface="+mn-ea"/>
                          <a:cs typeface="+mn-cs"/>
                        </a:rPr>
                        <a:t>Balancing &amp; Settlement Code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1" i="0" u="none" strike="noStrike" kern="1200" dirty="0">
                          <a:solidFill>
                            <a:schemeClr val="tx1"/>
                          </a:solidFill>
                          <a:latin typeface="+mn-lt"/>
                          <a:ea typeface="+mn-ea"/>
                          <a:cs typeface="+mn-cs"/>
                        </a:rPr>
                        <a:t>MPID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0" i="0" u="none" strike="noStrike" kern="1200" dirty="0">
                          <a:solidFill>
                            <a:schemeClr val="tx1"/>
                          </a:solidFill>
                          <a:latin typeface="+mn-lt"/>
                          <a:ea typeface="+mn-ea"/>
                          <a:cs typeface="+mn-cs"/>
                        </a:rPr>
                        <a:t>Market Participant Identifier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SVA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Supplier Volume Allocation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10"/>
                  </a:ext>
                </a:extLst>
              </a:tr>
              <a:tr h="239428">
                <a:tc>
                  <a:txBody>
                    <a:bodyPr/>
                    <a:lstStyle/>
                    <a:p>
                      <a:pPr marL="0" algn="l" defTabSz="1094537" rtl="0" eaLnBrk="1" fontAlgn="b" latinLnBrk="0" hangingPunct="1">
                        <a:spcAft>
                          <a:spcPts val="300"/>
                        </a:spcAft>
                      </a:pPr>
                      <a:r>
                        <a:rPr lang="en-GB" sz="1000" b="1" i="0" u="none" strike="noStrike" kern="1200" dirty="0">
                          <a:solidFill>
                            <a:schemeClr val="tx1"/>
                          </a:solidFill>
                          <a:latin typeface="+mn-lt"/>
                          <a:ea typeface="+mn-ea"/>
                          <a:cs typeface="+mn-cs"/>
                        </a:rPr>
                        <a:t>CRA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0" i="0" u="none" strike="noStrike" kern="1200" dirty="0">
                          <a:solidFill>
                            <a:schemeClr val="tx1"/>
                          </a:solidFill>
                          <a:latin typeface="+mn-lt"/>
                          <a:ea typeface="+mn-ea"/>
                          <a:cs typeface="+mn-cs"/>
                        </a:rPr>
                        <a:t>Central Registration Agent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1" i="0" u="none" strike="noStrike" kern="1200" dirty="0">
                          <a:solidFill>
                            <a:schemeClr val="tx1"/>
                          </a:solidFill>
                          <a:latin typeface="+mn-lt"/>
                          <a:ea typeface="+mn-ea"/>
                          <a:cs typeface="+mn-cs"/>
                        </a:rPr>
                        <a:t>MTD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0" i="0" u="none" strike="noStrike" kern="1200" dirty="0">
                          <a:solidFill>
                            <a:schemeClr val="tx1"/>
                          </a:solidFill>
                          <a:latin typeface="+mn-lt"/>
                          <a:ea typeface="+mn-ea"/>
                          <a:cs typeface="+mn-cs"/>
                        </a:rPr>
                        <a:t>Meter Technical Details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SVAA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Supplier Volume Allocation Agent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11"/>
                  </a:ext>
                </a:extLst>
              </a:tr>
              <a:tr h="239428">
                <a:tc>
                  <a:txBody>
                    <a:bodyPr/>
                    <a:lstStyle/>
                    <a:p>
                      <a:pPr marL="0" algn="l" defTabSz="1094537" rtl="0" eaLnBrk="1" fontAlgn="b" latinLnBrk="0" hangingPunct="1">
                        <a:spcAft>
                          <a:spcPts val="300"/>
                        </a:spcAft>
                      </a:pPr>
                      <a:r>
                        <a:rPr lang="en-GB" sz="1000" b="1" i="0" u="none" strike="noStrike" kern="1200" dirty="0">
                          <a:solidFill>
                            <a:schemeClr val="tx1"/>
                          </a:solidFill>
                          <a:latin typeface="+mn-lt"/>
                          <a:ea typeface="+mn-ea"/>
                          <a:cs typeface="+mn-cs"/>
                        </a:rPr>
                        <a:t>CVA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0" i="0" u="none" strike="noStrike" kern="1200" dirty="0">
                          <a:solidFill>
                            <a:schemeClr val="tx1"/>
                          </a:solidFill>
                          <a:latin typeface="+mn-lt"/>
                          <a:ea typeface="+mn-ea"/>
                          <a:cs typeface="+mn-cs"/>
                        </a:rPr>
                        <a:t>Central Volume Allocation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1" i="0" u="none" strike="noStrike" kern="1200" dirty="0">
                          <a:solidFill>
                            <a:schemeClr val="tx1"/>
                          </a:solidFill>
                          <a:latin typeface="+mn-lt"/>
                          <a:ea typeface="+mn-ea"/>
                          <a:cs typeface="+mn-cs"/>
                        </a:rPr>
                        <a:t>MOA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0" i="0" u="none" strike="noStrike" kern="1200" dirty="0">
                          <a:solidFill>
                            <a:schemeClr val="tx1"/>
                          </a:solidFill>
                          <a:latin typeface="+mn-lt"/>
                          <a:ea typeface="+mn-ea"/>
                          <a:cs typeface="+mn-cs"/>
                        </a:rPr>
                        <a:t>Meter Operator Agent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TAA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Technical Assurance Agent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12"/>
                  </a:ext>
                </a:extLst>
              </a:tr>
              <a:tr h="239428">
                <a:tc>
                  <a:txBody>
                    <a:bodyPr/>
                    <a:lstStyle/>
                    <a:p>
                      <a:pPr marL="0" algn="l" defTabSz="1094537" rtl="0" eaLnBrk="1" fontAlgn="b" latinLnBrk="0" hangingPunct="1">
                        <a:spcAft>
                          <a:spcPts val="300"/>
                        </a:spcAft>
                      </a:pPr>
                      <a:r>
                        <a:rPr lang="en-GB" sz="1000" b="1" i="0" u="none" strike="noStrike" kern="1200" dirty="0">
                          <a:solidFill>
                            <a:schemeClr val="tx1"/>
                          </a:solidFill>
                          <a:latin typeface="+mn-lt"/>
                          <a:ea typeface="+mn-ea"/>
                          <a:cs typeface="+mn-cs"/>
                        </a:rPr>
                        <a:t>CVA MOA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0" i="0" u="none" strike="noStrike" kern="1200" dirty="0">
                          <a:solidFill>
                            <a:schemeClr val="tx1"/>
                          </a:solidFill>
                          <a:latin typeface="+mn-lt"/>
                          <a:ea typeface="+mn-ea"/>
                          <a:cs typeface="+mn-cs"/>
                        </a:rPr>
                        <a:t>Central Volume Allocation Meter Operator Agent</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1" i="0" u="none" strike="noStrike" kern="1200" dirty="0">
                          <a:solidFill>
                            <a:schemeClr val="tx1"/>
                          </a:solidFill>
                          <a:latin typeface="+mn-lt"/>
                          <a:ea typeface="+mn-ea"/>
                          <a:cs typeface="+mn-cs"/>
                        </a:rPr>
                        <a:t>NHH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0" i="0" u="none" strike="noStrike" kern="1200" dirty="0">
                          <a:solidFill>
                            <a:schemeClr val="tx1"/>
                          </a:solidFill>
                          <a:latin typeface="+mn-lt"/>
                          <a:ea typeface="+mn-ea"/>
                          <a:cs typeface="+mn-cs"/>
                        </a:rPr>
                        <a:t>Non Half Hourly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TAM</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dirty="0"/>
                        <a:t>Technical Assurance of Metering </a:t>
                      </a:r>
                      <a:endParaRPr lang="en-GB" sz="1000" b="0" i="0" u="none" strike="noStrike" dirty="0">
                        <a:solidFill>
                          <a:schemeClr val="tx1"/>
                        </a:solidFill>
                        <a:latin typeface="+mn-lt"/>
                      </a:endParaRP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13"/>
                  </a:ext>
                </a:extLst>
              </a:tr>
              <a:tr h="239428">
                <a:tc>
                  <a:txBody>
                    <a:bodyPr/>
                    <a:lstStyle/>
                    <a:p>
                      <a:pPr marL="0" algn="l" defTabSz="1094537" rtl="0" eaLnBrk="1" fontAlgn="b" latinLnBrk="0" hangingPunct="1">
                        <a:spcAft>
                          <a:spcPts val="300"/>
                        </a:spcAft>
                      </a:pPr>
                      <a:r>
                        <a:rPr lang="en-GB" sz="1000" b="1" i="0" u="none" strike="noStrike" kern="1200" dirty="0">
                          <a:solidFill>
                            <a:schemeClr val="tx1"/>
                          </a:solidFill>
                          <a:latin typeface="+mn-lt"/>
                          <a:ea typeface="+mn-ea"/>
                          <a:cs typeface="+mn-cs"/>
                        </a:rPr>
                        <a:t>CVA Reg</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0" i="0" u="none" strike="noStrike" kern="1200" dirty="0">
                          <a:solidFill>
                            <a:schemeClr val="tx1"/>
                          </a:solidFill>
                          <a:latin typeface="+mn-lt"/>
                          <a:ea typeface="+mn-ea"/>
                          <a:cs typeface="+mn-cs"/>
                        </a:rPr>
                        <a:t>Central Volume Allocation Registrant</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1" i="0" u="none" strike="noStrike" kern="1200" dirty="0">
                          <a:solidFill>
                            <a:schemeClr val="tx1"/>
                          </a:solidFill>
                          <a:latin typeface="+mn-lt"/>
                          <a:ea typeface="+mn-ea"/>
                          <a:cs typeface="+mn-cs"/>
                        </a:rPr>
                        <a:t>NHHDA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0" i="0" u="none" strike="noStrike" kern="1200" dirty="0">
                          <a:solidFill>
                            <a:schemeClr val="tx1"/>
                          </a:solidFill>
                          <a:latin typeface="+mn-lt"/>
                          <a:ea typeface="+mn-ea"/>
                          <a:cs typeface="+mn-cs"/>
                        </a:rPr>
                        <a:t>Non Half Hourly Data Aggregator</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TDC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Trading Disputes Committee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14"/>
                  </a:ext>
                </a:extLst>
              </a:tr>
              <a:tr h="234593">
                <a:tc>
                  <a:txBody>
                    <a:bodyPr/>
                    <a:lstStyle/>
                    <a:p>
                      <a:pPr marL="0" algn="l" defTabSz="1094537" rtl="0" eaLnBrk="1" fontAlgn="b" latinLnBrk="0" hangingPunct="1">
                        <a:spcAft>
                          <a:spcPts val="300"/>
                        </a:spcAft>
                      </a:pPr>
                      <a:r>
                        <a:rPr lang="en-GB" sz="1000" b="1" i="0" u="none" strike="noStrike" kern="1200" dirty="0">
                          <a:solidFill>
                            <a:schemeClr val="tx1"/>
                          </a:solidFill>
                          <a:latin typeface="+mn-lt"/>
                          <a:ea typeface="+mn-ea"/>
                          <a:cs typeface="+mn-cs"/>
                        </a:rPr>
                        <a:t>DTN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0" i="0" u="none" strike="noStrike" kern="1200" dirty="0">
                          <a:solidFill>
                            <a:schemeClr val="tx1"/>
                          </a:solidFill>
                          <a:latin typeface="+mn-lt"/>
                          <a:ea typeface="+mn-ea"/>
                          <a:cs typeface="+mn-cs"/>
                        </a:rPr>
                        <a:t>Data Transfer Network</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1" i="0" u="none" strike="noStrike" kern="1200" dirty="0">
                          <a:solidFill>
                            <a:schemeClr val="tx1"/>
                          </a:solidFill>
                          <a:latin typeface="+mn-lt"/>
                          <a:ea typeface="+mn-ea"/>
                          <a:cs typeface="+mn-cs"/>
                        </a:rPr>
                        <a:t>NHHDC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0" i="0" u="none" strike="noStrike" kern="1200" dirty="0">
                          <a:solidFill>
                            <a:schemeClr val="tx1"/>
                          </a:solidFill>
                          <a:latin typeface="+mn-lt"/>
                          <a:ea typeface="+mn-ea"/>
                          <a:cs typeface="+mn-cs"/>
                        </a:rPr>
                        <a:t>Non Half Hourly Data Collector</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1" i="0" u="none" strike="noStrike" kern="1200" dirty="0" err="1">
                          <a:solidFill>
                            <a:schemeClr val="tx1"/>
                          </a:solidFill>
                          <a:latin typeface="+mn-lt"/>
                          <a:ea typeface="+mn-ea"/>
                          <a:cs typeface="+mn-cs"/>
                        </a:rPr>
                        <a:t>TWh</a:t>
                      </a:r>
                      <a:endParaRPr lang="en-GB" sz="1000" b="1" i="0" u="none" strike="noStrike" kern="1200" dirty="0">
                        <a:solidFill>
                          <a:schemeClr val="tx1"/>
                        </a:solidFill>
                        <a:latin typeface="+mn-lt"/>
                        <a:ea typeface="+mn-ea"/>
                        <a:cs typeface="+mn-cs"/>
                      </a:endParaRP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r>
                        <a:rPr lang="en-GB" sz="1000" b="0" i="0" u="none" strike="noStrike" kern="1200" dirty="0" err="1">
                          <a:solidFill>
                            <a:schemeClr val="tx1"/>
                          </a:solidFill>
                          <a:latin typeface="+mn-lt"/>
                          <a:ea typeface="+mn-ea"/>
                          <a:cs typeface="+mn-cs"/>
                        </a:rPr>
                        <a:t>TeraWatt</a:t>
                      </a:r>
                      <a:r>
                        <a:rPr lang="en-GB" sz="1000" b="0" i="0" u="none" strike="noStrike" kern="1200" dirty="0">
                          <a:solidFill>
                            <a:schemeClr val="tx1"/>
                          </a:solidFill>
                          <a:latin typeface="+mn-lt"/>
                          <a:ea typeface="+mn-ea"/>
                          <a:cs typeface="+mn-cs"/>
                        </a:rPr>
                        <a:t> Hour(s)</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15"/>
                  </a:ext>
                </a:extLst>
              </a:tr>
              <a:tr h="239428">
                <a:tc>
                  <a:txBody>
                    <a:bodyPr/>
                    <a:lstStyle/>
                    <a:p>
                      <a:pPr marL="0" algn="l" defTabSz="1094537" rtl="0" eaLnBrk="1" fontAlgn="b" latinLnBrk="0" hangingPunct="1">
                        <a:spcAft>
                          <a:spcPts val="300"/>
                        </a:spcAft>
                      </a:pPr>
                      <a:r>
                        <a:rPr lang="en-GB" sz="1000" b="1" i="0" u="none" strike="noStrike" kern="1200">
                          <a:solidFill>
                            <a:schemeClr val="tx1"/>
                          </a:solidFill>
                          <a:latin typeface="+mn-lt"/>
                          <a:ea typeface="+mn-ea"/>
                          <a:cs typeface="+mn-cs"/>
                        </a:rPr>
                        <a:t>EAC </a:t>
                      </a:r>
                      <a:endParaRPr lang="en-GB" sz="1000" b="1" i="0" u="none" strike="noStrike" kern="1200" dirty="0">
                        <a:solidFill>
                          <a:schemeClr val="tx1"/>
                        </a:solidFill>
                        <a:latin typeface="+mn-lt"/>
                        <a:ea typeface="+mn-ea"/>
                        <a:cs typeface="+mn-cs"/>
                      </a:endParaRP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0" i="0" u="none" strike="noStrike" kern="1200" dirty="0">
                          <a:solidFill>
                            <a:schemeClr val="tx1"/>
                          </a:solidFill>
                          <a:latin typeface="+mn-lt"/>
                          <a:ea typeface="+mn-ea"/>
                          <a:cs typeface="+mn-cs"/>
                        </a:rPr>
                        <a:t>Estimated Annual Consumption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1" i="0" u="none" strike="noStrike" kern="1200" dirty="0">
                          <a:solidFill>
                            <a:schemeClr val="tx1"/>
                          </a:solidFill>
                          <a:latin typeface="+mn-lt"/>
                          <a:ea typeface="+mn-ea"/>
                          <a:cs typeface="+mn-cs"/>
                        </a:rPr>
                        <a:t>NHHMOA</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0" i="0" u="none" strike="noStrike" kern="1200" dirty="0">
                          <a:solidFill>
                            <a:schemeClr val="tx1"/>
                          </a:solidFill>
                          <a:latin typeface="+mn-lt"/>
                          <a:ea typeface="+mn-ea"/>
                          <a:cs typeface="+mn-cs"/>
                        </a:rPr>
                        <a:t>Non Half Hourly Meter Operator Agent</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UMSO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Unmetered Supplies Operator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16"/>
                  </a:ext>
                </a:extLst>
              </a:tr>
              <a:tr h="239428">
                <a:tc>
                  <a:txBody>
                    <a:bodyPr/>
                    <a:lstStyle/>
                    <a:p>
                      <a:pPr marL="0" algn="l" defTabSz="1094537" rtl="0" eaLnBrk="1" fontAlgn="b" latinLnBrk="0" hangingPunct="1">
                        <a:spcAft>
                          <a:spcPts val="300"/>
                        </a:spcAft>
                      </a:pPr>
                      <a:r>
                        <a:rPr lang="en-GB" sz="1000" b="1" i="0" u="none" strike="noStrike" kern="1200" dirty="0">
                          <a:solidFill>
                            <a:schemeClr val="tx1"/>
                          </a:solidFill>
                          <a:latin typeface="+mn-lt"/>
                          <a:ea typeface="+mn-ea"/>
                          <a:cs typeface="+mn-cs"/>
                        </a:rPr>
                        <a:t>ECVAA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0" i="0" u="none" strike="noStrike" kern="1200" dirty="0">
                          <a:solidFill>
                            <a:schemeClr val="tx1"/>
                          </a:solidFill>
                          <a:latin typeface="+mn-lt"/>
                          <a:ea typeface="+mn-ea"/>
                          <a:cs typeface="+mn-cs"/>
                        </a:rPr>
                        <a:t>Energy Contract Volume Aggregation Agent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1" i="0" u="none" strike="noStrike" kern="1200" dirty="0">
                          <a:solidFill>
                            <a:schemeClr val="tx1"/>
                          </a:solidFill>
                          <a:latin typeface="+mn-lt"/>
                          <a:ea typeface="+mn-ea"/>
                          <a:cs typeface="+mn-cs"/>
                        </a:rPr>
                        <a:t>PAB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0" i="0" u="none" strike="noStrike" kern="1200" dirty="0">
                          <a:solidFill>
                            <a:schemeClr val="tx1"/>
                          </a:solidFill>
                          <a:latin typeface="+mn-lt"/>
                          <a:ea typeface="+mn-ea"/>
                          <a:cs typeface="+mn-cs"/>
                        </a:rPr>
                        <a:t>Performance Assurance Board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endParaRPr lang="en-GB" sz="1000" b="1" i="0" u="none" strike="noStrike" dirty="0">
                        <a:solidFill>
                          <a:schemeClr val="tx1"/>
                        </a:solidFill>
                        <a:latin typeface="+mn-lt"/>
                      </a:endParaRP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endParaRPr lang="en-GB" sz="1000" b="0" i="0" u="none" strike="noStrike" dirty="0">
                        <a:solidFill>
                          <a:schemeClr val="tx1"/>
                        </a:solidFill>
                        <a:latin typeface="+mn-lt"/>
                      </a:endParaRP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17"/>
                  </a:ext>
                </a:extLst>
              </a:tr>
              <a:tr h="239428">
                <a:tc>
                  <a:txBody>
                    <a:bodyPr/>
                    <a:lstStyle/>
                    <a:p>
                      <a:pPr marL="0" algn="l" defTabSz="1094537" rtl="0" eaLnBrk="1" fontAlgn="b" latinLnBrk="0" hangingPunct="1">
                        <a:spcAft>
                          <a:spcPts val="300"/>
                        </a:spcAft>
                      </a:pPr>
                      <a:r>
                        <a:rPr lang="en-GB" sz="1000" b="1" i="0" u="none" strike="noStrike" kern="1200" dirty="0">
                          <a:solidFill>
                            <a:schemeClr val="tx1"/>
                          </a:solidFill>
                          <a:latin typeface="+mn-lt"/>
                          <a:ea typeface="+mn-ea"/>
                          <a:cs typeface="+mn-cs"/>
                        </a:rPr>
                        <a:t>EFR</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0" i="0" u="none" strike="noStrike" kern="1200" dirty="0">
                          <a:solidFill>
                            <a:schemeClr val="tx1"/>
                          </a:solidFill>
                          <a:latin typeface="+mn-lt"/>
                          <a:ea typeface="+mn-ea"/>
                          <a:cs typeface="+mn-cs"/>
                        </a:rPr>
                        <a:t>Error and Failure Resolution</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1" i="0" u="none" strike="noStrike" kern="1200" dirty="0">
                          <a:solidFill>
                            <a:schemeClr val="tx1"/>
                          </a:solidFill>
                          <a:latin typeface="+mn-lt"/>
                          <a:ea typeface="+mn-ea"/>
                          <a:cs typeface="+mn-cs"/>
                        </a:rPr>
                        <a:t>PAF</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0" i="0" u="none" strike="noStrike" kern="1200" dirty="0">
                          <a:solidFill>
                            <a:schemeClr val="tx1"/>
                          </a:solidFill>
                          <a:latin typeface="+mn-lt"/>
                          <a:ea typeface="+mn-ea"/>
                          <a:cs typeface="+mn-cs"/>
                        </a:rPr>
                        <a:t>Performance Assurance Framework</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endParaRPr lang="en-GB" sz="1000" b="1" i="0" u="none" strike="noStrike" kern="1200" dirty="0">
                        <a:solidFill>
                          <a:schemeClr val="tx1"/>
                        </a:solidFill>
                        <a:latin typeface="+mn-lt"/>
                        <a:ea typeface="+mn-ea"/>
                        <a:cs typeface="+mn-cs"/>
                      </a:endParaRP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endParaRPr lang="en-GB" sz="1000" b="0" i="0" u="none" strike="noStrike" kern="1200" dirty="0">
                        <a:solidFill>
                          <a:schemeClr val="tx1"/>
                        </a:solidFill>
                        <a:latin typeface="+mn-lt"/>
                        <a:ea typeface="+mn-ea"/>
                        <a:cs typeface="+mn-cs"/>
                      </a:endParaRP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053502777"/>
                  </a:ext>
                </a:extLst>
              </a:tr>
              <a:tr h="239428">
                <a:tc>
                  <a:txBody>
                    <a:bodyPr/>
                    <a:lstStyle/>
                    <a:p>
                      <a:pPr marL="0" algn="l" defTabSz="1094537" rtl="0" eaLnBrk="1" fontAlgn="b" latinLnBrk="0" hangingPunct="1">
                        <a:spcAft>
                          <a:spcPts val="300"/>
                        </a:spcAft>
                      </a:pPr>
                      <a:r>
                        <a:rPr lang="en-GB" sz="1000" b="1" i="0" u="none" strike="noStrike" kern="1200" dirty="0">
                          <a:solidFill>
                            <a:schemeClr val="tx1"/>
                          </a:solidFill>
                          <a:latin typeface="+mn-lt"/>
                          <a:ea typeface="+mn-ea"/>
                          <a:cs typeface="+mn-cs"/>
                        </a:rPr>
                        <a:t>Elexon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0" i="0" u="none" strike="noStrike" kern="1200" dirty="0">
                          <a:solidFill>
                            <a:schemeClr val="tx1"/>
                          </a:solidFill>
                          <a:latin typeface="+mn-lt"/>
                          <a:ea typeface="+mn-ea"/>
                          <a:cs typeface="+mn-cs"/>
                        </a:rPr>
                        <a:t>Elexon Limited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1" i="0" u="none" strike="noStrike" kern="1200" dirty="0">
                          <a:solidFill>
                            <a:schemeClr val="tx1"/>
                          </a:solidFill>
                          <a:latin typeface="+mn-lt"/>
                          <a:ea typeface="+mn-ea"/>
                          <a:cs typeface="+mn-cs"/>
                        </a:rPr>
                        <a:t>PAP</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0" i="0" u="none" strike="noStrike" kern="1200" dirty="0">
                          <a:solidFill>
                            <a:schemeClr val="tx1"/>
                          </a:solidFill>
                          <a:latin typeface="+mn-lt"/>
                          <a:ea typeface="+mn-ea"/>
                          <a:cs typeface="+mn-cs"/>
                        </a:rPr>
                        <a:t>Performance Assurance Party</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endParaRPr lang="en-GB" sz="1000" b="1" i="0" u="none" strike="noStrike" dirty="0">
                        <a:solidFill>
                          <a:schemeClr val="tx1"/>
                        </a:solidFill>
                        <a:latin typeface="+mn-lt"/>
                      </a:endParaRP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endParaRPr lang="en-GB" sz="1000" b="0" i="0" u="none" strike="noStrike" dirty="0">
                        <a:solidFill>
                          <a:schemeClr val="tx1"/>
                        </a:solidFill>
                        <a:latin typeface="+mn-lt"/>
                      </a:endParaRP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18"/>
                  </a:ext>
                </a:extLst>
              </a:tr>
            </a:tbl>
          </a:graphicData>
        </a:graphic>
      </p:graphicFrame>
      <p:sp>
        <p:nvSpPr>
          <p:cNvPr id="8" name="TextBox 7">
            <a:extLst>
              <a:ext uri="{FF2B5EF4-FFF2-40B4-BE49-F238E27FC236}">
                <a16:creationId xmlns:a16="http://schemas.microsoft.com/office/drawing/2014/main" id="{DD6EAEC8-BE2C-4F16-9803-7CD42B27E5A9}"/>
              </a:ext>
            </a:extLst>
          </p:cNvPr>
          <p:cNvSpPr txBox="1"/>
          <p:nvPr/>
        </p:nvSpPr>
        <p:spPr>
          <a:xfrm>
            <a:off x="308719" y="1453321"/>
            <a:ext cx="9304511" cy="246221"/>
          </a:xfrm>
          <a:prstGeom prst="rect">
            <a:avLst/>
          </a:prstGeom>
          <a:noFill/>
        </p:spPr>
        <p:txBody>
          <a:bodyPr wrap="square">
            <a:spAutoFit/>
          </a:bodyPr>
          <a:lstStyle/>
          <a:p>
            <a:pPr marL="0" lvl="1">
              <a:spcAft>
                <a:spcPts val="400"/>
              </a:spcAft>
            </a:pPr>
            <a:r>
              <a:rPr lang="en-US" sz="1000" dirty="0"/>
              <a:t>Acronyms used in this document have the following meanings (as defined in the Balancing and Settlement Code), unless otherwise stated.</a:t>
            </a:r>
          </a:p>
        </p:txBody>
      </p:sp>
    </p:spTree>
    <p:extLst>
      <p:ext uri="{BB962C8B-B14F-4D97-AF65-F5344CB8AC3E}">
        <p14:creationId xmlns:p14="http://schemas.microsoft.com/office/powerpoint/2010/main" val="36535155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452506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3" name="object 30">
            <a:extLst>
              <a:ext uri="{FF2B5EF4-FFF2-40B4-BE49-F238E27FC236}">
                <a16:creationId xmlns:a16="http://schemas.microsoft.com/office/drawing/2014/main" id="{ADFF7415-0CC6-4749-B52E-D28470B25638}"/>
              </a:ext>
            </a:extLst>
          </p:cNvPr>
          <p:cNvGraphicFramePr>
            <a:graphicFrameLocks noGrp="1"/>
          </p:cNvGraphicFramePr>
          <p:nvPr>
            <p:extLst>
              <p:ext uri="{D42A27DB-BD31-4B8C-83A1-F6EECF244321}">
                <p14:modId xmlns:p14="http://schemas.microsoft.com/office/powerpoint/2010/main" val="2786224386"/>
              </p:ext>
            </p:extLst>
          </p:nvPr>
        </p:nvGraphicFramePr>
        <p:xfrm>
          <a:off x="643571" y="1479979"/>
          <a:ext cx="4287658" cy="2661658"/>
        </p:xfrm>
        <a:graphic>
          <a:graphicData uri="http://schemas.openxmlformats.org/drawingml/2006/table">
            <a:tbl>
              <a:tblPr firstRow="1" bandRow="1">
                <a:tableStyleId>{2D5ABB26-0587-4C30-8999-92F81FD0307C}</a:tableStyleId>
              </a:tblPr>
              <a:tblGrid>
                <a:gridCol w="1511734">
                  <a:extLst>
                    <a:ext uri="{9D8B030D-6E8A-4147-A177-3AD203B41FA5}">
                      <a16:colId xmlns:a16="http://schemas.microsoft.com/office/drawing/2014/main" val="20000"/>
                    </a:ext>
                  </a:extLst>
                </a:gridCol>
                <a:gridCol w="1672381">
                  <a:extLst>
                    <a:ext uri="{9D8B030D-6E8A-4147-A177-3AD203B41FA5}">
                      <a16:colId xmlns:a16="http://schemas.microsoft.com/office/drawing/2014/main" val="20002"/>
                    </a:ext>
                  </a:extLst>
                </a:gridCol>
                <a:gridCol w="1103543">
                  <a:extLst>
                    <a:ext uri="{9D8B030D-6E8A-4147-A177-3AD203B41FA5}">
                      <a16:colId xmlns:a16="http://schemas.microsoft.com/office/drawing/2014/main" val="4069660268"/>
                    </a:ext>
                  </a:extLst>
                </a:gridCol>
              </a:tblGrid>
              <a:tr h="548328">
                <a:tc>
                  <a:txBody>
                    <a:bodyPr/>
                    <a:lstStyle/>
                    <a:p>
                      <a:pPr algn="l">
                        <a:lnSpc>
                          <a:spcPts val="4165"/>
                        </a:lnSpc>
                      </a:pPr>
                      <a:r>
                        <a:rPr lang="en-GB" sz="1200" dirty="0">
                          <a:solidFill>
                            <a:srgbClr val="FFFFFF"/>
                          </a:solidFill>
                          <a:latin typeface="+mn-lt"/>
                          <a:cs typeface="Univers 45 Light"/>
                        </a:rPr>
                        <a:t>02</a:t>
                      </a:r>
                      <a:endParaRPr sz="1200" dirty="0">
                        <a:latin typeface="+mn-lt"/>
                        <a:cs typeface="Univers 45 Light"/>
                      </a:endParaRPr>
                    </a:p>
                  </a:txBody>
                  <a:tcPr marL="0" marR="0" marT="0" marB="0"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25400" algn="l">
                        <a:lnSpc>
                          <a:spcPts val="4165"/>
                        </a:lnSpc>
                      </a:pPr>
                      <a:r>
                        <a:rPr lang="en-GB" sz="1200" dirty="0">
                          <a:solidFill>
                            <a:srgbClr val="FFFFFF"/>
                          </a:solidFill>
                          <a:latin typeface="+mn-lt"/>
                          <a:cs typeface="Univers 45 Light"/>
                        </a:rPr>
                        <a:t>03</a:t>
                      </a:r>
                      <a:endParaRPr sz="1200" dirty="0">
                        <a:latin typeface="+mn-lt"/>
                        <a:cs typeface="Univers 45 Light"/>
                      </a:endParaRPr>
                    </a:p>
                  </a:txBody>
                  <a:tcPr marL="0" marR="0" marT="0" marB="0"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25400" algn="l">
                        <a:lnSpc>
                          <a:spcPts val="4165"/>
                        </a:lnSpc>
                      </a:pPr>
                      <a:endParaRPr sz="1200" dirty="0">
                        <a:solidFill>
                          <a:schemeClr val="bg1"/>
                        </a:solidFill>
                        <a:latin typeface="+mn-lt"/>
                        <a:cs typeface="Univers 45 Light"/>
                      </a:endParaRPr>
                    </a:p>
                  </a:txBody>
                  <a:tcPr marL="0" marR="0" marT="0" marB="0"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893230">
                <a:tc>
                  <a:txBody>
                    <a:bodyPr/>
                    <a:lstStyle/>
                    <a:p>
                      <a:pPr marL="0" marR="501650" lvl="0" indent="0" algn="l" defTabSz="914400" eaLnBrk="1" fontAlgn="auto" latinLnBrk="0" hangingPunct="1">
                        <a:lnSpc>
                          <a:spcPct val="110000"/>
                        </a:lnSpc>
                        <a:spcBef>
                          <a:spcPts val="770"/>
                        </a:spcBef>
                        <a:spcAft>
                          <a:spcPts val="0"/>
                        </a:spcAft>
                        <a:buClrTx/>
                        <a:buSzTx/>
                        <a:buFontTx/>
                        <a:buNone/>
                        <a:tabLst/>
                        <a:defRPr/>
                      </a:pPr>
                      <a:r>
                        <a:rPr lang="en-GB" sz="1200" spc="60" dirty="0">
                          <a:solidFill>
                            <a:srgbClr val="FFFFFF"/>
                          </a:solidFill>
                          <a:latin typeface="+mn-lt"/>
                          <a:ea typeface="+mn-ea"/>
                          <a:cs typeface="Univers 45 Light"/>
                        </a:rPr>
                        <a:t>Executive summary</a:t>
                      </a:r>
                    </a:p>
                    <a:p>
                      <a:pPr marR="501650" algn="l">
                        <a:lnSpc>
                          <a:spcPct val="110000"/>
                        </a:lnSpc>
                        <a:spcBef>
                          <a:spcPts val="770"/>
                        </a:spcBef>
                      </a:pPr>
                      <a:endParaRPr sz="1200" dirty="0">
                        <a:latin typeface="+mn-lt"/>
                        <a:cs typeface="Univers 45 Light"/>
                      </a:endParaRPr>
                    </a:p>
                  </a:txBody>
                  <a:tcPr marL="0" marR="0" marT="79454" marB="0">
                    <a:lnL>
                      <a:noFill/>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marL="0" algn="l">
                        <a:lnSpc>
                          <a:spcPct val="100000"/>
                        </a:lnSpc>
                        <a:spcBef>
                          <a:spcPts val="0"/>
                        </a:spcBef>
                      </a:pPr>
                      <a:r>
                        <a:rPr lang="en-GB" sz="1200" spc="60" dirty="0">
                          <a:solidFill>
                            <a:srgbClr val="FFFFFF"/>
                          </a:solidFill>
                          <a:latin typeface="+mn-lt"/>
                          <a:ea typeface="+mn-ea"/>
                          <a:cs typeface="Univers 45 Light"/>
                        </a:rPr>
                        <a:t>The BSC Audit approach</a:t>
                      </a:r>
                      <a:endParaRPr sz="1200" spc="60" dirty="0">
                        <a:solidFill>
                          <a:srgbClr val="FFFFFF"/>
                        </a:solidFill>
                        <a:latin typeface="+mn-lt"/>
                        <a:ea typeface="+mn-ea"/>
                        <a:cs typeface="Univers 45 Light"/>
                      </a:endParaRPr>
                    </a:p>
                  </a:txBody>
                  <a:tcPr marL="0" marR="0" marT="90805" marB="0">
                    <a:lnL>
                      <a:noFill/>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marL="0" algn="l">
                        <a:lnSpc>
                          <a:spcPct val="100000"/>
                        </a:lnSpc>
                        <a:spcBef>
                          <a:spcPts val="0"/>
                        </a:spcBef>
                      </a:pPr>
                      <a:endParaRPr lang="en-GB" sz="1200" spc="60" dirty="0">
                        <a:solidFill>
                          <a:srgbClr val="FFFFFF"/>
                        </a:solidFill>
                        <a:latin typeface="+mn-lt"/>
                        <a:ea typeface="+mn-ea"/>
                        <a:cs typeface="Univers 45 Light"/>
                      </a:endParaRPr>
                    </a:p>
                  </a:txBody>
                  <a:tcPr marL="0" marR="0" marT="90805" marB="0">
                    <a:lnL>
                      <a:noFill/>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629697">
                <a:tc>
                  <a:txBody>
                    <a:bodyPr/>
                    <a:lstStyle/>
                    <a:p>
                      <a:pPr algn="l">
                        <a:lnSpc>
                          <a:spcPct val="100000"/>
                        </a:lnSpc>
                        <a:spcBef>
                          <a:spcPts val="570"/>
                        </a:spcBef>
                      </a:pPr>
                      <a:endParaRPr lang="en-GB" sz="1200" dirty="0">
                        <a:solidFill>
                          <a:srgbClr val="FFFFFF"/>
                        </a:solidFill>
                        <a:latin typeface="+mn-lt"/>
                        <a:cs typeface="Univers 45 Light"/>
                      </a:endParaRPr>
                    </a:p>
                    <a:p>
                      <a:pPr algn="l">
                        <a:lnSpc>
                          <a:spcPct val="100000"/>
                        </a:lnSpc>
                        <a:spcBef>
                          <a:spcPts val="570"/>
                        </a:spcBef>
                      </a:pPr>
                      <a:r>
                        <a:rPr lang="en-GB" sz="1200" dirty="0">
                          <a:solidFill>
                            <a:srgbClr val="FFFFFF"/>
                          </a:solidFill>
                          <a:latin typeface="+mn-lt"/>
                          <a:cs typeface="Univers 45 Light"/>
                        </a:rPr>
                        <a:t>04</a:t>
                      </a:r>
                      <a:endParaRPr sz="1200" dirty="0">
                        <a:latin typeface="+mn-lt"/>
                        <a:cs typeface="Univers 45 Light"/>
                      </a:endParaRPr>
                    </a:p>
                  </a:txBody>
                  <a:tcPr marL="0" marR="0" marT="58817" marB="0">
                    <a:lnL>
                      <a:noFill/>
                    </a:lnL>
                    <a:lnR>
                      <a:noFill/>
                    </a:lnR>
                    <a:lnT>
                      <a:noFill/>
                    </a:lnT>
                    <a:lnB w="6350">
                      <a:noFill/>
                      <a:prstDash val="solid"/>
                    </a:lnB>
                    <a:lnTlToBr w="12700" cmpd="sng">
                      <a:noFill/>
                      <a:prstDash val="solid"/>
                    </a:lnTlToBr>
                    <a:lnBlToTr w="12700" cmpd="sng">
                      <a:noFill/>
                      <a:prstDash val="solid"/>
                    </a:lnBlToTr>
                  </a:tcPr>
                </a:tc>
                <a:tc>
                  <a:txBody>
                    <a:bodyPr/>
                    <a:lstStyle/>
                    <a:p>
                      <a:pPr algn="l">
                        <a:lnSpc>
                          <a:spcPct val="100000"/>
                        </a:lnSpc>
                        <a:spcBef>
                          <a:spcPts val="570"/>
                        </a:spcBef>
                      </a:pPr>
                      <a:endParaRPr lang="en-GB" sz="1200" dirty="0">
                        <a:solidFill>
                          <a:srgbClr val="FFFFFF"/>
                        </a:solidFill>
                        <a:latin typeface="+mn-lt"/>
                        <a:cs typeface="Univers 45 Light"/>
                      </a:endParaRPr>
                    </a:p>
                    <a:p>
                      <a:pPr algn="l">
                        <a:lnSpc>
                          <a:spcPct val="100000"/>
                        </a:lnSpc>
                        <a:spcBef>
                          <a:spcPts val="570"/>
                        </a:spcBef>
                      </a:pPr>
                      <a:r>
                        <a:rPr lang="en-GB" sz="1200" dirty="0">
                          <a:solidFill>
                            <a:srgbClr val="FFFFFF"/>
                          </a:solidFill>
                          <a:latin typeface="+mn-lt"/>
                          <a:cs typeface="Univers 45 Light"/>
                        </a:rPr>
                        <a:t>05</a:t>
                      </a:r>
                      <a:endParaRPr sz="1200" dirty="0">
                        <a:latin typeface="+mn-lt"/>
                        <a:cs typeface="Univers 45 Light"/>
                      </a:endParaRPr>
                    </a:p>
                  </a:txBody>
                  <a:tcPr marL="0" marR="0" marT="58817" marB="0">
                    <a:lnL>
                      <a:noFill/>
                    </a:lnL>
                    <a:lnR>
                      <a:noFill/>
                    </a:lnR>
                    <a:lnT>
                      <a:noFill/>
                    </a:lnT>
                    <a:lnB w="6350">
                      <a:noFill/>
                      <a:prstDash val="solid"/>
                    </a:lnB>
                    <a:lnTlToBr w="12700" cmpd="sng">
                      <a:noFill/>
                      <a:prstDash val="solid"/>
                    </a:lnTlToBr>
                    <a:lnBlToTr w="12700" cmpd="sng">
                      <a:noFill/>
                      <a:prstDash val="solid"/>
                    </a:lnBlToTr>
                  </a:tcPr>
                </a:tc>
                <a:tc>
                  <a:txBody>
                    <a:bodyPr/>
                    <a:lstStyle/>
                    <a:p>
                      <a:pPr algn="l">
                        <a:lnSpc>
                          <a:spcPct val="100000"/>
                        </a:lnSpc>
                        <a:spcBef>
                          <a:spcPts val="570"/>
                        </a:spcBef>
                      </a:pPr>
                      <a:endParaRPr sz="1200" dirty="0">
                        <a:latin typeface="+mn-lt"/>
                        <a:cs typeface="Univers 45 Light"/>
                      </a:endParaRPr>
                    </a:p>
                  </a:txBody>
                  <a:tcPr marL="0" marR="0" marT="58817" marB="0">
                    <a:lnL>
                      <a:noFill/>
                    </a:lnL>
                    <a:lnR>
                      <a:noFill/>
                    </a:lnR>
                    <a:lnT>
                      <a:noFill/>
                    </a:lnT>
                    <a:lnB w="6350">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590403">
                <a:tc>
                  <a:txBody>
                    <a:bodyPr/>
                    <a:lstStyle/>
                    <a:p>
                      <a:pPr algn="l">
                        <a:lnSpc>
                          <a:spcPct val="100000"/>
                        </a:lnSpc>
                        <a:spcBef>
                          <a:spcPts val="880"/>
                        </a:spcBef>
                      </a:pPr>
                      <a:r>
                        <a:rPr lang="en-GB" sz="1200" spc="75" dirty="0">
                          <a:solidFill>
                            <a:srgbClr val="FFFFFF"/>
                          </a:solidFill>
                          <a:latin typeface="+mn-lt"/>
                          <a:cs typeface="Univers 45 Light"/>
                        </a:rPr>
                        <a:t>Operational approach</a:t>
                      </a:r>
                      <a:endParaRPr sz="1200" dirty="0">
                        <a:latin typeface="+mn-lt"/>
                        <a:cs typeface="Univers 45 Light"/>
                      </a:endParaRPr>
                    </a:p>
                  </a:txBody>
                  <a:tcPr marL="0" marR="0" marT="90805" marB="0">
                    <a:lnL>
                      <a:noFill/>
                    </a:lnL>
                    <a:lnR>
                      <a:noFill/>
                    </a:lnR>
                    <a:lnT w="6350">
                      <a:noFill/>
                      <a:prstDash val="solid"/>
                    </a:lnT>
                    <a:lnB>
                      <a:noFill/>
                    </a:lnB>
                    <a:lnTlToBr w="12700" cmpd="sng">
                      <a:noFill/>
                      <a:prstDash val="solid"/>
                    </a:lnTlToBr>
                    <a:lnBlToTr w="12700" cmpd="sng">
                      <a:noFill/>
                      <a:prstDash val="solid"/>
                    </a:lnBlToTr>
                  </a:tcPr>
                </a:tc>
                <a:tc>
                  <a:txBody>
                    <a:bodyPr/>
                    <a:lstStyle/>
                    <a:p>
                      <a:pPr algn="l">
                        <a:lnSpc>
                          <a:spcPct val="100000"/>
                        </a:lnSpc>
                        <a:spcBef>
                          <a:spcPts val="880"/>
                        </a:spcBef>
                      </a:pPr>
                      <a:r>
                        <a:rPr lang="en-GB" sz="1200" spc="60" dirty="0">
                          <a:solidFill>
                            <a:srgbClr val="FFFFFF"/>
                          </a:solidFill>
                          <a:latin typeface="+mn-lt"/>
                          <a:cs typeface="Univers 45 Light"/>
                        </a:rPr>
                        <a:t>Appendices</a:t>
                      </a:r>
                      <a:endParaRPr sz="1200" dirty="0">
                        <a:latin typeface="+mn-lt"/>
                        <a:cs typeface="Univers 45 Light"/>
                      </a:endParaRPr>
                    </a:p>
                  </a:txBody>
                  <a:tcPr marL="0" marR="0" marT="90805" marB="0">
                    <a:lnL>
                      <a:noFill/>
                    </a:lnL>
                    <a:lnR>
                      <a:noFill/>
                    </a:lnR>
                    <a:lnT w="6350">
                      <a:noFill/>
                      <a:prstDash val="solid"/>
                    </a:lnT>
                    <a:lnB>
                      <a:noFill/>
                    </a:lnB>
                    <a:lnTlToBr w="12700" cmpd="sng">
                      <a:noFill/>
                      <a:prstDash val="solid"/>
                    </a:lnTlToBr>
                    <a:lnBlToTr w="12700" cmpd="sng">
                      <a:noFill/>
                      <a:prstDash val="solid"/>
                    </a:lnBlToTr>
                  </a:tcPr>
                </a:tc>
                <a:tc>
                  <a:txBody>
                    <a:bodyPr/>
                    <a:lstStyle/>
                    <a:p>
                      <a:pPr algn="l">
                        <a:lnSpc>
                          <a:spcPct val="100000"/>
                        </a:lnSpc>
                        <a:spcBef>
                          <a:spcPts val="880"/>
                        </a:spcBef>
                      </a:pPr>
                      <a:endParaRPr sz="1200" dirty="0">
                        <a:latin typeface="+mn-lt"/>
                        <a:cs typeface="Univers 45 Light"/>
                      </a:endParaRPr>
                    </a:p>
                  </a:txBody>
                  <a:tcPr marL="0" marR="0" marT="90805" marB="0">
                    <a:lnL>
                      <a:noFill/>
                    </a:lnL>
                    <a:lnR>
                      <a:noFill/>
                    </a:lnR>
                    <a:lnT w="6350">
                      <a:noFill/>
                      <a:prstDash val="solid"/>
                    </a:lnT>
                    <a:lnB>
                      <a:noFill/>
                    </a:lnB>
                    <a:lnTlToBr w="12700" cmpd="sng">
                      <a:noFill/>
                      <a:prstDash val="solid"/>
                    </a:lnTlToBr>
                    <a:lnBlToTr w="12700" cmpd="sng">
                      <a:noFill/>
                      <a:prstDash val="solid"/>
                    </a:lnBlToTr>
                  </a:tcPr>
                </a:tc>
                <a:extLst>
                  <a:ext uri="{0D108BD9-81ED-4DB2-BD59-A6C34878D82A}">
                    <a16:rowId xmlns:a16="http://schemas.microsoft.com/office/drawing/2014/main" val="10003"/>
                  </a:ext>
                </a:extLst>
              </a:tr>
            </a:tbl>
          </a:graphicData>
        </a:graphic>
      </p:graphicFrame>
      <p:sp>
        <p:nvSpPr>
          <p:cNvPr id="10" name="object 10">
            <a:extLst>
              <a:ext uri="{FF2B5EF4-FFF2-40B4-BE49-F238E27FC236}">
                <a16:creationId xmlns:a16="http://schemas.microsoft.com/office/drawing/2014/main" id="{B557E843-732B-438E-8073-A1FAB8383754}"/>
              </a:ext>
            </a:extLst>
          </p:cNvPr>
          <p:cNvSpPr txBox="1"/>
          <p:nvPr/>
        </p:nvSpPr>
        <p:spPr>
          <a:xfrm>
            <a:off x="643572" y="5143764"/>
            <a:ext cx="3944344" cy="195086"/>
          </a:xfrm>
          <a:prstGeom prst="rect">
            <a:avLst/>
          </a:prstGeom>
        </p:spPr>
        <p:txBody>
          <a:bodyPr vert="horz" wrap="square" lIns="0" tIns="10319" rIns="0" bIns="0" rtlCol="0">
            <a:spAutoFit/>
          </a:bodyPr>
          <a:lstStyle/>
          <a:p>
            <a:pPr marL="10319">
              <a:spcBef>
                <a:spcPts val="81"/>
              </a:spcBef>
            </a:pPr>
            <a:r>
              <a:rPr sz="1200" spc="-8" dirty="0">
                <a:solidFill>
                  <a:schemeClr val="bg1"/>
                </a:solidFill>
                <a:cs typeface="Univers 45 Light"/>
              </a:rPr>
              <a:t>The </a:t>
            </a:r>
            <a:r>
              <a:rPr sz="1200" dirty="0">
                <a:solidFill>
                  <a:schemeClr val="bg1"/>
                </a:solidFill>
                <a:cs typeface="Univers 45 Light"/>
              </a:rPr>
              <a:t>contacts in connection with this </a:t>
            </a:r>
            <a:r>
              <a:rPr lang="en-GB" sz="1200" dirty="0">
                <a:solidFill>
                  <a:schemeClr val="bg1"/>
                </a:solidFill>
                <a:cs typeface="Univers 45 Light"/>
              </a:rPr>
              <a:t>document </a:t>
            </a:r>
            <a:r>
              <a:rPr sz="1200" dirty="0">
                <a:solidFill>
                  <a:schemeClr val="bg1"/>
                </a:solidFill>
                <a:cs typeface="Univers 45 Light"/>
              </a:rPr>
              <a:t>are:</a:t>
            </a:r>
          </a:p>
        </p:txBody>
      </p:sp>
      <p:grpSp>
        <p:nvGrpSpPr>
          <p:cNvPr id="6" name="Group 5">
            <a:extLst>
              <a:ext uri="{FF2B5EF4-FFF2-40B4-BE49-F238E27FC236}">
                <a16:creationId xmlns:a16="http://schemas.microsoft.com/office/drawing/2014/main" id="{55A7AC83-B888-45F7-98C6-E2C2860A0F2B}"/>
              </a:ext>
            </a:extLst>
          </p:cNvPr>
          <p:cNvGrpSpPr/>
          <p:nvPr/>
        </p:nvGrpSpPr>
        <p:grpSpPr>
          <a:xfrm>
            <a:off x="682760" y="5460136"/>
            <a:ext cx="2053815" cy="679739"/>
            <a:chOff x="409575" y="5441253"/>
            <a:chExt cx="2527772" cy="836603"/>
          </a:xfrm>
        </p:grpSpPr>
        <p:sp>
          <p:nvSpPr>
            <p:cNvPr id="2" name="Rectangle 1">
              <a:extLst>
                <a:ext uri="{FF2B5EF4-FFF2-40B4-BE49-F238E27FC236}">
                  <a16:creationId xmlns:a16="http://schemas.microsoft.com/office/drawing/2014/main" id="{457E8A62-3122-43E1-8506-5526C0525E98}"/>
                </a:ext>
              </a:extLst>
            </p:cNvPr>
            <p:cNvSpPr/>
            <p:nvPr/>
          </p:nvSpPr>
          <p:spPr>
            <a:xfrm>
              <a:off x="409575" y="6165319"/>
              <a:ext cx="623190" cy="112537"/>
            </a:xfrm>
            <a:prstGeom prst="rect">
              <a:avLst/>
            </a:prstGeom>
            <a:solidFill>
              <a:srgbClr val="D91A54"/>
            </a:solidFill>
            <a:ln>
              <a:noFill/>
            </a:ln>
          </p:spPr>
          <p:style>
            <a:lnRef idx="2">
              <a:schemeClr val="accent1">
                <a:shade val="50000"/>
              </a:schemeClr>
            </a:lnRef>
            <a:fillRef idx="1">
              <a:schemeClr val="accent1"/>
            </a:fillRef>
            <a:effectRef idx="0">
              <a:schemeClr val="accent1"/>
            </a:effectRef>
            <a:fontRef idx="minor">
              <a:schemeClr val="lt1"/>
            </a:fontRef>
          </p:style>
          <p:txBody>
            <a:bodyPr lIns="44371" tIns="44371" rIns="44371" bIns="44371" rtlCol="0" anchor="ctr"/>
            <a:lstStyle/>
            <a:p>
              <a:pPr algn="ctr"/>
              <a:endParaRPr lang="en-US" sz="1219" dirty="0">
                <a:solidFill>
                  <a:srgbClr val="FF0000"/>
                </a:solidFill>
              </a:endParaRPr>
            </a:p>
          </p:txBody>
        </p:sp>
        <p:sp>
          <p:nvSpPr>
            <p:cNvPr id="11" name="object 11">
              <a:extLst>
                <a:ext uri="{FF2B5EF4-FFF2-40B4-BE49-F238E27FC236}">
                  <a16:creationId xmlns:a16="http://schemas.microsoft.com/office/drawing/2014/main" id="{1FFF9480-23A6-4489-B972-1671D1550720}"/>
                </a:ext>
              </a:extLst>
            </p:cNvPr>
            <p:cNvSpPr txBox="1"/>
            <p:nvPr/>
          </p:nvSpPr>
          <p:spPr>
            <a:xfrm>
              <a:off x="1073005" y="5441253"/>
              <a:ext cx="1864342" cy="789171"/>
            </a:xfrm>
            <a:prstGeom prst="rect">
              <a:avLst/>
            </a:prstGeom>
          </p:spPr>
          <p:txBody>
            <a:bodyPr vert="horz" wrap="square" lIns="0" tIns="0" rIns="0" bIns="0" rtlCol="0">
              <a:spAutoFit/>
            </a:bodyPr>
            <a:lstStyle/>
            <a:p>
              <a:pPr marL="10319" marR="344130">
                <a:spcBef>
                  <a:spcPts val="81"/>
                </a:spcBef>
              </a:pPr>
              <a:r>
                <a:rPr lang="en-GB" sz="894" b="1" spc="-4" dirty="0">
                  <a:solidFill>
                    <a:srgbClr val="FFFFFF"/>
                  </a:solidFill>
                  <a:cs typeface="Univers 45 Light"/>
                </a:rPr>
                <a:t>Holly Abbott </a:t>
              </a:r>
            </a:p>
            <a:p>
              <a:pPr marL="10319" marR="344130">
                <a:spcBef>
                  <a:spcPts val="81"/>
                </a:spcBef>
              </a:pPr>
              <a:r>
                <a:rPr lang="en-GB" sz="894" b="1" spc="-24" dirty="0">
                  <a:solidFill>
                    <a:srgbClr val="FFFFFF"/>
                  </a:solidFill>
                  <a:cs typeface="Univers 45 Light"/>
                </a:rPr>
                <a:t>Head of Assurance</a:t>
              </a:r>
              <a:endParaRPr sz="894" b="1" dirty="0">
                <a:cs typeface="Univers 45 Light"/>
              </a:endParaRPr>
            </a:p>
            <a:p>
              <a:pPr marL="10319" marR="4128">
                <a:spcBef>
                  <a:spcPts val="524"/>
                </a:spcBef>
              </a:pPr>
              <a:r>
                <a:rPr sz="731" spc="-24" dirty="0">
                  <a:solidFill>
                    <a:srgbClr val="FFFFFF"/>
                  </a:solidFill>
                  <a:cs typeface="Univers 45 Light"/>
                </a:rPr>
                <a:t>Tel: </a:t>
              </a:r>
              <a:r>
                <a:rPr sz="731" dirty="0">
                  <a:solidFill>
                    <a:srgbClr val="FFFFFF"/>
                  </a:solidFill>
                  <a:cs typeface="Univers 45 Light"/>
                </a:rPr>
                <a:t>+44 20 7380</a:t>
              </a:r>
              <a:r>
                <a:rPr sz="731" spc="-24" dirty="0">
                  <a:solidFill>
                    <a:srgbClr val="FFFFFF"/>
                  </a:solidFill>
                  <a:cs typeface="Univers 45 Light"/>
                </a:rPr>
                <a:t> </a:t>
              </a:r>
              <a:r>
                <a:rPr sz="731" spc="-4" dirty="0">
                  <a:solidFill>
                    <a:srgbClr val="FFFFFF"/>
                  </a:solidFill>
                  <a:cs typeface="Univers 45 Light"/>
                </a:rPr>
                <a:t>4</a:t>
              </a:r>
              <a:r>
                <a:rPr lang="en-GB" sz="731" spc="-4" dirty="0">
                  <a:solidFill>
                    <a:srgbClr val="FFFFFF"/>
                  </a:solidFill>
                  <a:cs typeface="Univers 45 Light"/>
                </a:rPr>
                <a:t>182</a:t>
              </a:r>
            </a:p>
            <a:p>
              <a:pPr marL="10319" marR="4128">
                <a:spcBef>
                  <a:spcPts val="524"/>
                </a:spcBef>
              </a:pPr>
              <a:r>
                <a:rPr lang="en-GB" sz="731" spc="-4" dirty="0">
                  <a:solidFill>
                    <a:srgbClr val="FFFFFF"/>
                  </a:solidFill>
                  <a:cs typeface="Univers 45 Light"/>
                </a:rPr>
                <a:t>Holly.Abbott@elexon.co.uk</a:t>
              </a:r>
              <a:endParaRPr sz="731" dirty="0">
                <a:cs typeface="Univers 45 Light"/>
              </a:endParaRPr>
            </a:p>
          </p:txBody>
        </p:sp>
      </p:grpSp>
      <p:sp>
        <p:nvSpPr>
          <p:cNvPr id="12" name="object 12">
            <a:extLst>
              <a:ext uri="{FF2B5EF4-FFF2-40B4-BE49-F238E27FC236}">
                <a16:creationId xmlns:a16="http://schemas.microsoft.com/office/drawing/2014/main" id="{6AA1DAA7-14AE-4F54-A581-EEE03DCFCBA8}"/>
              </a:ext>
            </a:extLst>
          </p:cNvPr>
          <p:cNvSpPr txBox="1"/>
          <p:nvPr/>
        </p:nvSpPr>
        <p:spPr>
          <a:xfrm>
            <a:off x="3369041" y="5473294"/>
            <a:ext cx="1562188" cy="641201"/>
          </a:xfrm>
          <a:prstGeom prst="rect">
            <a:avLst/>
          </a:prstGeom>
        </p:spPr>
        <p:txBody>
          <a:bodyPr vert="horz" wrap="square" lIns="0" tIns="0" rIns="0" bIns="0" rtlCol="0">
            <a:spAutoFit/>
          </a:bodyPr>
          <a:lstStyle/>
          <a:p>
            <a:pPr marL="10319">
              <a:spcBef>
                <a:spcPts val="81"/>
              </a:spcBef>
            </a:pPr>
            <a:r>
              <a:rPr lang="en-GB" sz="894" b="1" spc="-8" dirty="0">
                <a:solidFill>
                  <a:srgbClr val="FFFFFF"/>
                </a:solidFill>
                <a:cs typeface="Univers 45 Light"/>
              </a:rPr>
              <a:t>Sukh Berk</a:t>
            </a:r>
          </a:p>
          <a:p>
            <a:pPr marL="10319">
              <a:spcBef>
                <a:spcPts val="81"/>
              </a:spcBef>
            </a:pPr>
            <a:r>
              <a:rPr lang="en-GB" sz="894" b="1" spc="-4" dirty="0">
                <a:solidFill>
                  <a:srgbClr val="FFFFFF"/>
                </a:solidFill>
                <a:cs typeface="Univers 45 Light"/>
              </a:rPr>
              <a:t>Risk and Technique Analyst</a:t>
            </a:r>
            <a:endParaRPr sz="894" b="1" dirty="0">
              <a:cs typeface="Univers 45 Light"/>
            </a:endParaRPr>
          </a:p>
          <a:p>
            <a:pPr marL="10319">
              <a:spcBef>
                <a:spcPts val="524"/>
              </a:spcBef>
            </a:pPr>
            <a:r>
              <a:rPr sz="731" spc="-24" dirty="0">
                <a:solidFill>
                  <a:srgbClr val="FFFFFF"/>
                </a:solidFill>
                <a:cs typeface="Univers 45 Light"/>
              </a:rPr>
              <a:t>Tel: </a:t>
            </a:r>
            <a:r>
              <a:rPr sz="731" dirty="0">
                <a:solidFill>
                  <a:srgbClr val="FFFFFF"/>
                </a:solidFill>
                <a:cs typeface="Univers 45 Light"/>
              </a:rPr>
              <a:t>+44 20 7380</a:t>
            </a:r>
            <a:r>
              <a:rPr sz="731" spc="-37" dirty="0">
                <a:solidFill>
                  <a:srgbClr val="FFFFFF"/>
                </a:solidFill>
                <a:cs typeface="Univers 45 Light"/>
              </a:rPr>
              <a:t> </a:t>
            </a:r>
            <a:r>
              <a:rPr sz="731" spc="-4" dirty="0">
                <a:solidFill>
                  <a:srgbClr val="FFFFFF"/>
                </a:solidFill>
                <a:cs typeface="Univers 45 Light"/>
              </a:rPr>
              <a:t>4</a:t>
            </a:r>
            <a:r>
              <a:rPr lang="en-GB" sz="731" spc="-4" dirty="0">
                <a:solidFill>
                  <a:srgbClr val="FFFFFF"/>
                </a:solidFill>
                <a:cs typeface="Univers 45 Light"/>
              </a:rPr>
              <a:t>068</a:t>
            </a:r>
          </a:p>
          <a:p>
            <a:pPr marL="10319">
              <a:spcBef>
                <a:spcPts val="524"/>
              </a:spcBef>
            </a:pPr>
            <a:r>
              <a:rPr lang="en-GB" sz="731" spc="-4" dirty="0">
                <a:solidFill>
                  <a:srgbClr val="FFFFFF"/>
                </a:solidFill>
                <a:cs typeface="Univers 45 Light"/>
              </a:rPr>
              <a:t>Sukh.Berk@elexon.co.uk</a:t>
            </a:r>
            <a:endParaRPr sz="731" dirty="0">
              <a:cs typeface="Univers 45 Light"/>
            </a:endParaRPr>
          </a:p>
        </p:txBody>
      </p:sp>
      <p:sp>
        <p:nvSpPr>
          <p:cNvPr id="4" name="TextBox 3">
            <a:extLst>
              <a:ext uri="{FF2B5EF4-FFF2-40B4-BE49-F238E27FC236}">
                <a16:creationId xmlns:a16="http://schemas.microsoft.com/office/drawing/2014/main" id="{F139EB30-5208-449C-A93C-84B3A539CBCF}"/>
              </a:ext>
            </a:extLst>
          </p:cNvPr>
          <p:cNvSpPr txBox="1"/>
          <p:nvPr/>
        </p:nvSpPr>
        <p:spPr>
          <a:xfrm>
            <a:off x="564376" y="667401"/>
            <a:ext cx="1905000" cy="581180"/>
          </a:xfrm>
          <a:prstGeom prst="rect">
            <a:avLst/>
          </a:prstGeom>
          <a:noFill/>
        </p:spPr>
        <p:txBody>
          <a:bodyPr wrap="square" lIns="54610" tIns="54610" rIns="54610" bIns="54610" rtlCol="0">
            <a:noAutofit/>
          </a:bodyPr>
          <a:lstStyle/>
          <a:p>
            <a:pPr>
              <a:spcAft>
                <a:spcPts val="600"/>
              </a:spcAft>
            </a:pPr>
            <a:r>
              <a:rPr lang="en-GB" sz="2800" b="1" dirty="0">
                <a:solidFill>
                  <a:schemeClr val="bg1"/>
                </a:solidFill>
                <a:latin typeface="+mj-lt"/>
              </a:rPr>
              <a:t>Contents</a:t>
            </a:r>
          </a:p>
        </p:txBody>
      </p:sp>
      <p:sp>
        <p:nvSpPr>
          <p:cNvPr id="15" name="Rectangle 14">
            <a:hlinkClick r:id="rId3" action="ppaction://hlinksldjump"/>
            <a:extLst>
              <a:ext uri="{FF2B5EF4-FFF2-40B4-BE49-F238E27FC236}">
                <a16:creationId xmlns:a16="http://schemas.microsoft.com/office/drawing/2014/main" id="{76D06619-00AC-4A39-984D-7AE07822B146}"/>
              </a:ext>
            </a:extLst>
          </p:cNvPr>
          <p:cNvSpPr/>
          <p:nvPr/>
        </p:nvSpPr>
        <p:spPr>
          <a:xfrm>
            <a:off x="564376" y="1671484"/>
            <a:ext cx="1411908" cy="10225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GB" sz="1500" dirty="0">
              <a:solidFill>
                <a:srgbClr val="FF0000"/>
              </a:solidFill>
            </a:endParaRPr>
          </a:p>
        </p:txBody>
      </p:sp>
      <p:sp>
        <p:nvSpPr>
          <p:cNvPr id="16" name="Rectangle 15">
            <a:hlinkClick r:id="rId3" action="ppaction://hlinksldjump"/>
            <a:extLst>
              <a:ext uri="{FF2B5EF4-FFF2-40B4-BE49-F238E27FC236}">
                <a16:creationId xmlns:a16="http://schemas.microsoft.com/office/drawing/2014/main" id="{5F253A16-7EE6-485E-8052-613088F6180E}"/>
              </a:ext>
            </a:extLst>
          </p:cNvPr>
          <p:cNvSpPr/>
          <p:nvPr/>
        </p:nvSpPr>
        <p:spPr>
          <a:xfrm>
            <a:off x="1763422" y="1255561"/>
            <a:ext cx="1411908" cy="10225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GB" sz="1500" dirty="0">
              <a:solidFill>
                <a:srgbClr val="FF0000"/>
              </a:solidFill>
            </a:endParaRPr>
          </a:p>
        </p:txBody>
      </p:sp>
      <p:sp>
        <p:nvSpPr>
          <p:cNvPr id="17" name="Rectangle 16">
            <a:hlinkClick r:id="rId4" action="ppaction://hlinksldjump"/>
            <a:extLst>
              <a:ext uri="{FF2B5EF4-FFF2-40B4-BE49-F238E27FC236}">
                <a16:creationId xmlns:a16="http://schemas.microsoft.com/office/drawing/2014/main" id="{9D5F639C-B851-427A-8F91-D4BD2AF39226}"/>
              </a:ext>
            </a:extLst>
          </p:cNvPr>
          <p:cNvSpPr/>
          <p:nvPr/>
        </p:nvSpPr>
        <p:spPr>
          <a:xfrm>
            <a:off x="2041848" y="3119082"/>
            <a:ext cx="1411908" cy="10225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GB" sz="1500" dirty="0">
              <a:solidFill>
                <a:srgbClr val="FF0000"/>
              </a:solidFill>
            </a:endParaRPr>
          </a:p>
        </p:txBody>
      </p:sp>
      <p:sp>
        <p:nvSpPr>
          <p:cNvPr id="19" name="Rectangle 18">
            <a:hlinkClick r:id="rId5" action="ppaction://hlinksldjump"/>
            <a:extLst>
              <a:ext uri="{FF2B5EF4-FFF2-40B4-BE49-F238E27FC236}">
                <a16:creationId xmlns:a16="http://schemas.microsoft.com/office/drawing/2014/main" id="{D760CBA4-D525-4379-A735-1762D371C0B8}"/>
              </a:ext>
            </a:extLst>
          </p:cNvPr>
          <p:cNvSpPr/>
          <p:nvPr/>
        </p:nvSpPr>
        <p:spPr>
          <a:xfrm>
            <a:off x="528092" y="3119082"/>
            <a:ext cx="1411908" cy="10225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GB" sz="1500" dirty="0">
              <a:solidFill>
                <a:srgbClr val="FF0000"/>
              </a:solidFill>
            </a:endParaRPr>
          </a:p>
        </p:txBody>
      </p:sp>
      <p:pic>
        <p:nvPicPr>
          <p:cNvPr id="1026" name="Picture 2">
            <a:extLst>
              <a:ext uri="{FF2B5EF4-FFF2-40B4-BE49-F238E27FC236}">
                <a16:creationId xmlns:a16="http://schemas.microsoft.com/office/drawing/2014/main" id="{6BA98295-A228-44BA-A02C-CF85DA37BFC7}"/>
              </a:ext>
            </a:extLst>
          </p:cNvPr>
          <p:cNvPicPr>
            <a:picLocks noChangeAspect="1" noChangeArrowheads="1"/>
          </p:cNvPicPr>
          <p:nvPr/>
        </p:nvPicPr>
        <p:blipFill rotWithShape="1">
          <a:blip r:embed="rId6"/>
          <a:srcRect t="12433"/>
          <a:stretch/>
        </p:blipFill>
        <p:spPr bwMode="auto">
          <a:xfrm>
            <a:off x="2826586" y="5455004"/>
            <a:ext cx="502924" cy="593438"/>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BD76A539-DFBC-466E-B053-AE7007D5A31E}"/>
              </a:ext>
            </a:extLst>
          </p:cNvPr>
          <p:cNvPicPr>
            <a:picLocks noChangeAspect="1"/>
          </p:cNvPicPr>
          <p:nvPr/>
        </p:nvPicPr>
        <p:blipFill rotWithShape="1">
          <a:blip r:embed="rId7"/>
          <a:srcRect t="11628"/>
          <a:stretch/>
        </p:blipFill>
        <p:spPr>
          <a:xfrm>
            <a:off x="682760" y="5455852"/>
            <a:ext cx="502924" cy="592589"/>
          </a:xfrm>
          <a:prstGeom prst="rect">
            <a:avLst/>
          </a:prstGeom>
        </p:spPr>
      </p:pic>
      <p:sp>
        <p:nvSpPr>
          <p:cNvPr id="20" name="Rectangle 19">
            <a:extLst>
              <a:ext uri="{FF2B5EF4-FFF2-40B4-BE49-F238E27FC236}">
                <a16:creationId xmlns:a16="http://schemas.microsoft.com/office/drawing/2014/main" id="{01D0C8A0-04BA-4464-9DDA-405D257D196D}"/>
              </a:ext>
            </a:extLst>
          </p:cNvPr>
          <p:cNvSpPr/>
          <p:nvPr/>
        </p:nvSpPr>
        <p:spPr>
          <a:xfrm>
            <a:off x="2826586" y="6048446"/>
            <a:ext cx="506342" cy="91436"/>
          </a:xfrm>
          <a:prstGeom prst="rect">
            <a:avLst/>
          </a:prstGeom>
          <a:solidFill>
            <a:srgbClr val="D91A54"/>
          </a:solidFill>
          <a:ln>
            <a:noFill/>
          </a:ln>
        </p:spPr>
        <p:style>
          <a:lnRef idx="2">
            <a:schemeClr val="accent1">
              <a:shade val="50000"/>
            </a:schemeClr>
          </a:lnRef>
          <a:fillRef idx="1">
            <a:schemeClr val="accent1"/>
          </a:fillRef>
          <a:effectRef idx="0">
            <a:schemeClr val="accent1"/>
          </a:effectRef>
          <a:fontRef idx="minor">
            <a:schemeClr val="lt1"/>
          </a:fontRef>
        </p:style>
        <p:txBody>
          <a:bodyPr lIns="44371" tIns="44371" rIns="44371" bIns="44371" rtlCol="0" anchor="ctr"/>
          <a:lstStyle/>
          <a:p>
            <a:pPr algn="ctr"/>
            <a:endParaRPr lang="en-US" sz="1219" dirty="0">
              <a:solidFill>
                <a:srgbClr val="FF0000"/>
              </a:solidFill>
            </a:endParaRPr>
          </a:p>
        </p:txBody>
      </p:sp>
    </p:spTree>
    <p:extLst>
      <p:ext uri="{BB962C8B-B14F-4D97-AF65-F5344CB8AC3E}">
        <p14:creationId xmlns:p14="http://schemas.microsoft.com/office/powerpoint/2010/main" val="990507061"/>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70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
                                        <p:tgtEl>
                                          <p:spTgt spid="10"/>
                                        </p:tgtEl>
                                      </p:cBhvr>
                                    </p:animEffect>
                                  </p:childTnLst>
                                </p:cTn>
                              </p:par>
                              <p:par>
                                <p:cTn id="8" presetID="64" presetClass="path" presetSubtype="0" decel="100000" fill="hold" grpId="1" nodeType="withEffect">
                                  <p:stCondLst>
                                    <p:cond delay="700"/>
                                  </p:stCondLst>
                                  <p:childTnLst>
                                    <p:animMotion origin="layout" path="M 2.5E-6 2.96296E-6 L 2.5E-6 -0.03102 " pathEditMode="relative" rAng="0" ptsTypes="AA">
                                      <p:cBhvr>
                                        <p:cTn id="9" dur="250" spd="-100000" fill="hold"/>
                                        <p:tgtEl>
                                          <p:spTgt spid="10"/>
                                        </p:tgtEl>
                                        <p:attrNameLst>
                                          <p:attrName>ppt_x</p:attrName>
                                          <p:attrName>ppt_y</p:attrName>
                                        </p:attrNameLst>
                                      </p:cBhvr>
                                      <p:rCtr x="0" y="-1551"/>
                                    </p:animMotion>
                                  </p:childTnLst>
                                </p:cTn>
                              </p:par>
                              <p:par>
                                <p:cTn id="10" presetID="10" presetClass="entr" presetSubtype="0" fill="hold" nodeType="withEffect">
                                  <p:stCondLst>
                                    <p:cond delay="700"/>
                                  </p:stCondLst>
                                  <p:childTnLst>
                                    <p:set>
                                      <p:cBhvr>
                                        <p:cTn id="11" dur="1" fill="hold">
                                          <p:stCondLst>
                                            <p:cond delay="0"/>
                                          </p:stCondLst>
                                        </p:cTn>
                                        <p:tgtEl>
                                          <p:spTgt spid="1026"/>
                                        </p:tgtEl>
                                        <p:attrNameLst>
                                          <p:attrName>style.visibility</p:attrName>
                                        </p:attrNameLst>
                                      </p:cBhvr>
                                      <p:to>
                                        <p:strVal val="visible"/>
                                      </p:to>
                                    </p:set>
                                    <p:animEffect transition="in" filter="fade">
                                      <p:cBhvr>
                                        <p:cTn id="12" dur="100"/>
                                        <p:tgtEl>
                                          <p:spTgt spid="1026"/>
                                        </p:tgtEl>
                                      </p:cBhvr>
                                    </p:animEffect>
                                  </p:childTnLst>
                                </p:cTn>
                              </p:par>
                              <p:par>
                                <p:cTn id="13" presetID="64" presetClass="path" presetSubtype="0" decel="100000" fill="hold" nodeType="withEffect">
                                  <p:stCondLst>
                                    <p:cond delay="700"/>
                                  </p:stCondLst>
                                  <p:childTnLst>
                                    <p:animMotion origin="layout" path="M 2.5E-6 2.96296E-6 L 2.5E-6 -0.03102 " pathEditMode="relative" rAng="0" ptsTypes="AA">
                                      <p:cBhvr>
                                        <p:cTn id="14" dur="250" spd="-100000" fill="hold"/>
                                        <p:tgtEl>
                                          <p:spTgt spid="1026"/>
                                        </p:tgtEl>
                                        <p:attrNameLst>
                                          <p:attrName>ppt_x</p:attrName>
                                          <p:attrName>ppt_y</p:attrName>
                                        </p:attrNameLst>
                                      </p:cBhvr>
                                      <p:rCtr x="0" y="-1551"/>
                                    </p:animMotion>
                                  </p:childTnLst>
                                </p:cTn>
                              </p:par>
                              <p:par>
                                <p:cTn id="15" presetID="10" presetClass="entr" presetSubtype="0" fill="hold" grpId="0" nodeType="withEffect">
                                  <p:stCondLst>
                                    <p:cond delay="70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100"/>
                                        <p:tgtEl>
                                          <p:spTgt spid="12"/>
                                        </p:tgtEl>
                                      </p:cBhvr>
                                    </p:animEffect>
                                  </p:childTnLst>
                                </p:cTn>
                              </p:par>
                              <p:par>
                                <p:cTn id="18" presetID="64" presetClass="path" presetSubtype="0" decel="100000" fill="hold" grpId="1" nodeType="withEffect">
                                  <p:stCondLst>
                                    <p:cond delay="700"/>
                                  </p:stCondLst>
                                  <p:childTnLst>
                                    <p:animMotion origin="layout" path="M 2.5E-6 2.96296E-6 L 2.5E-6 -0.03102 " pathEditMode="relative" rAng="0" ptsTypes="AA">
                                      <p:cBhvr>
                                        <p:cTn id="19" dur="250" spd="-100000" fill="hold"/>
                                        <p:tgtEl>
                                          <p:spTgt spid="12"/>
                                        </p:tgtEl>
                                        <p:attrNameLst>
                                          <p:attrName>ppt_x</p:attrName>
                                          <p:attrName>ppt_y</p:attrName>
                                        </p:attrNameLst>
                                      </p:cBhvr>
                                      <p:rCtr x="0" y="-1551"/>
                                    </p:animMotion>
                                  </p:childTnLst>
                                </p:cTn>
                              </p:par>
                              <p:par>
                                <p:cTn id="20" presetID="10" presetClass="entr" presetSubtype="0" fill="hold" nodeType="withEffect">
                                  <p:stCondLst>
                                    <p:cond delay="70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
                                        <p:tgtEl>
                                          <p:spTgt spid="5"/>
                                        </p:tgtEl>
                                      </p:cBhvr>
                                    </p:animEffect>
                                  </p:childTnLst>
                                </p:cTn>
                              </p:par>
                              <p:par>
                                <p:cTn id="23" presetID="64" presetClass="path" presetSubtype="0" decel="100000" fill="hold" nodeType="withEffect">
                                  <p:stCondLst>
                                    <p:cond delay="700"/>
                                  </p:stCondLst>
                                  <p:childTnLst>
                                    <p:animMotion origin="layout" path="M 2.5E-6 2.96296E-6 L 2.5E-6 -0.03102 " pathEditMode="relative" rAng="0" ptsTypes="AA">
                                      <p:cBhvr>
                                        <p:cTn id="24" dur="250" spd="-100000" fill="hold"/>
                                        <p:tgtEl>
                                          <p:spTgt spid="5"/>
                                        </p:tgtEl>
                                        <p:attrNameLst>
                                          <p:attrName>ppt_x</p:attrName>
                                          <p:attrName>ppt_y</p:attrName>
                                        </p:attrNameLst>
                                      </p:cBhvr>
                                      <p:rCtr x="0" y="-1551"/>
                                    </p:animMotion>
                                  </p:childTnLst>
                                </p:cTn>
                              </p:par>
                              <p:par>
                                <p:cTn id="25" presetID="10" presetClass="entr" presetSubtype="0" fill="hold" grpId="0" nodeType="withEffect">
                                  <p:stCondLst>
                                    <p:cond delay="70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100"/>
                                        <p:tgtEl>
                                          <p:spTgt spid="20"/>
                                        </p:tgtEl>
                                      </p:cBhvr>
                                    </p:animEffect>
                                  </p:childTnLst>
                                </p:cTn>
                              </p:par>
                              <p:par>
                                <p:cTn id="28" presetID="64" presetClass="path" presetSubtype="0" decel="100000" fill="hold" grpId="1" nodeType="withEffect">
                                  <p:stCondLst>
                                    <p:cond delay="700"/>
                                  </p:stCondLst>
                                  <p:childTnLst>
                                    <p:animMotion origin="layout" path="M 2.5E-6 2.96296E-6 L 2.5E-6 -0.03102 " pathEditMode="relative" rAng="0" ptsTypes="AA">
                                      <p:cBhvr>
                                        <p:cTn id="29" dur="250" spd="-100000" fill="hold"/>
                                        <p:tgtEl>
                                          <p:spTgt spid="20"/>
                                        </p:tgtEl>
                                        <p:attrNameLst>
                                          <p:attrName>ppt_x</p:attrName>
                                          <p:attrName>ppt_y</p:attrName>
                                        </p:attrNameLst>
                                      </p:cBhvr>
                                      <p:rCtr x="0" y="-1551"/>
                                    </p:animMotion>
                                  </p:childTnLst>
                                </p:cTn>
                              </p:par>
                              <p:par>
                                <p:cTn id="30" presetID="10" presetClass="entr" presetSubtype="0" fill="hold" nodeType="withEffect">
                                  <p:stCondLst>
                                    <p:cond delay="70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100"/>
                                        <p:tgtEl>
                                          <p:spTgt spid="6"/>
                                        </p:tgtEl>
                                      </p:cBhvr>
                                    </p:animEffect>
                                  </p:childTnLst>
                                </p:cTn>
                              </p:par>
                              <p:par>
                                <p:cTn id="33" presetID="64" presetClass="path" presetSubtype="0" decel="100000" fill="hold" nodeType="withEffect">
                                  <p:stCondLst>
                                    <p:cond delay="700"/>
                                  </p:stCondLst>
                                  <p:childTnLst>
                                    <p:animMotion origin="layout" path="M 2.5E-6 2.96296E-6 L 2.5E-6 -0.03102 " pathEditMode="relative" rAng="0" ptsTypes="AA">
                                      <p:cBhvr>
                                        <p:cTn id="34" dur="250" spd="-100000" fill="hold"/>
                                        <p:tgtEl>
                                          <p:spTgt spid="6"/>
                                        </p:tgtEl>
                                        <p:attrNameLst>
                                          <p:attrName>ppt_x</p:attrName>
                                          <p:attrName>ppt_y</p:attrName>
                                        </p:attrNameLst>
                                      </p:cBhvr>
                                      <p:rCtr x="0" y="-155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P spid="12" grpId="0"/>
      <p:bldP spid="12" grpId="1"/>
      <p:bldP spid="20" grpId="0" animBg="1"/>
      <p:bldP spid="20" grpId="1"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 name="Rectangle 15">
            <a:extLst>
              <a:ext uri="{FF2B5EF4-FFF2-40B4-BE49-F238E27FC236}">
                <a16:creationId xmlns:a16="http://schemas.microsoft.com/office/drawing/2014/main" id="{B7367755-8146-463F-AD06-9CD00E9B165C}"/>
              </a:ext>
            </a:extLst>
          </p:cNvPr>
          <p:cNvSpPr/>
          <p:nvPr/>
        </p:nvSpPr>
        <p:spPr>
          <a:xfrm>
            <a:off x="2752725" y="3076107"/>
            <a:ext cx="202056" cy="12433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44371" tIns="44371" rIns="44371" bIns="44371" rtlCol="0" anchor="ctr"/>
          <a:lstStyle/>
          <a:p>
            <a:pPr algn="ctr" defTabSz="742826">
              <a:defRPr/>
            </a:pPr>
            <a:endParaRPr lang="en-US" sz="1219" dirty="0">
              <a:solidFill>
                <a:srgbClr val="FF0000"/>
              </a:solidFill>
              <a:latin typeface="Univers 45 Light"/>
            </a:endParaRPr>
          </a:p>
        </p:txBody>
      </p:sp>
      <p:sp>
        <p:nvSpPr>
          <p:cNvPr id="9" name="object 3">
            <a:extLst>
              <a:ext uri="{FF2B5EF4-FFF2-40B4-BE49-F238E27FC236}">
                <a16:creationId xmlns:a16="http://schemas.microsoft.com/office/drawing/2014/main" id="{C8A61612-5283-4007-A501-B112D4347C33}"/>
              </a:ext>
            </a:extLst>
          </p:cNvPr>
          <p:cNvSpPr txBox="1">
            <a:spLocks noGrp="1"/>
          </p:cNvSpPr>
          <p:nvPr>
            <p:ph type="title"/>
          </p:nvPr>
        </p:nvSpPr>
        <p:spPr>
          <a:xfrm>
            <a:off x="392400" y="579600"/>
            <a:ext cx="7242071" cy="441828"/>
          </a:xfrm>
          <a:prstGeom prst="rect">
            <a:avLst/>
          </a:prstGeom>
        </p:spPr>
        <p:txBody>
          <a:bodyPr vert="horz" wrap="square" lIns="0" tIns="10835" rIns="0" bIns="0" rtlCol="0" anchor="t" anchorCtr="0">
            <a:spAutoFit/>
          </a:bodyPr>
          <a:lstStyle/>
          <a:p>
            <a:pPr marL="10319">
              <a:spcBef>
                <a:spcPts val="85"/>
              </a:spcBef>
            </a:pPr>
            <a:r>
              <a:rPr lang="en-GB" sz="2800" spc="53" dirty="0"/>
              <a:t>The BSC Audit Approach 2024/2025</a:t>
            </a:r>
            <a:endParaRPr sz="2800" spc="61" dirty="0"/>
          </a:p>
        </p:txBody>
      </p:sp>
      <p:sp>
        <p:nvSpPr>
          <p:cNvPr id="12" name="Text Placeholder 4">
            <a:extLst>
              <a:ext uri="{FF2B5EF4-FFF2-40B4-BE49-F238E27FC236}">
                <a16:creationId xmlns:a16="http://schemas.microsoft.com/office/drawing/2014/main" id="{F1C5438E-8F0D-4B9C-840D-2803E7A2924E}"/>
              </a:ext>
            </a:extLst>
          </p:cNvPr>
          <p:cNvSpPr txBox="1">
            <a:spLocks/>
          </p:cNvSpPr>
          <p:nvPr/>
        </p:nvSpPr>
        <p:spPr>
          <a:xfrm>
            <a:off x="473482" y="1542258"/>
            <a:ext cx="6483994" cy="4977414"/>
          </a:xfrm>
          <a:prstGeom prst="rect">
            <a:avLst/>
          </a:prstGeom>
        </p:spPr>
        <p:txBody>
          <a:bodyPr/>
          <a:lst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r>
              <a:rPr lang="en-GB" sz="1000" b="1" spc="-4" dirty="0">
                <a:solidFill>
                  <a:srgbClr val="E8308A"/>
                </a:solidFill>
              </a:rPr>
              <a:t>The BSC Audit will be delivered by KPMG in their role as the BSC Auditor in two distinct streams:</a:t>
            </a:r>
          </a:p>
          <a:p>
            <a:endParaRPr lang="en-US" sz="1000" b="1" spc="-4" dirty="0">
              <a:solidFill>
                <a:srgbClr val="E8308A"/>
              </a:solidFill>
            </a:endParaRPr>
          </a:p>
          <a:p>
            <a:pPr marL="171450" indent="-171450">
              <a:buFont typeface="Arial" panose="020B0604020202020204" pitchFamily="34" charset="0"/>
              <a:buChar char="•"/>
            </a:pPr>
            <a:r>
              <a:rPr lang="en-GB" sz="1000" dirty="0">
                <a:solidFill>
                  <a:srgbClr val="E8308A"/>
                </a:solidFill>
                <a:cs typeface="Calibri" panose="020F0502020204030204" pitchFamily="34" charset="0"/>
              </a:rPr>
              <a:t>Process Assessment (covered in this Approach Document):</a:t>
            </a:r>
          </a:p>
          <a:p>
            <a:r>
              <a:rPr lang="en-US" sz="1000" spc="-4" dirty="0"/>
              <a:t>Supplier, SVA Agents and CVA Registrants are within the scope of a Process Assessment, forming part of Elexon’s Performance Assurance Framework (PAF). </a:t>
            </a:r>
            <a:r>
              <a:rPr lang="en-GB" sz="1000" spc="-4" dirty="0"/>
              <a:t>Elexon are responsible for the scope of the detailed BSC Audit work as well as the owner of the conclusions reached. Testing at market participants will be performed in a similar way to previous years. Elexon will issue a report summarising the key findings, which will be presented to The Performance Assurance Board (PAB) and The Panel. </a:t>
            </a:r>
          </a:p>
          <a:p>
            <a:pPr marL="171450" indent="-171450">
              <a:buFont typeface="Arial" panose="020B0604020202020204" pitchFamily="34" charset="0"/>
              <a:buChar char="•"/>
            </a:pPr>
            <a:endParaRPr lang="en-GB" sz="1000" dirty="0">
              <a:solidFill>
                <a:srgbClr val="E8308A"/>
              </a:solidFill>
              <a:cs typeface="Calibri" panose="020F0502020204030204" pitchFamily="34" charset="0"/>
            </a:endParaRPr>
          </a:p>
          <a:p>
            <a:pPr marL="171450" indent="-171450">
              <a:buFont typeface="Arial" panose="020B0604020202020204" pitchFamily="34" charset="0"/>
              <a:buChar char="•"/>
            </a:pPr>
            <a:r>
              <a:rPr lang="en-GB" sz="1000" dirty="0">
                <a:solidFill>
                  <a:srgbClr val="E8308A"/>
                </a:solidFill>
                <a:cs typeface="Calibri" panose="020F0502020204030204" pitchFamily="34" charset="0"/>
              </a:rPr>
              <a:t>ISAE (UK) 3000 Opinion (covered in a separate Approach Document): </a:t>
            </a:r>
            <a:endParaRPr lang="en-US" sz="1000" spc="-4" dirty="0"/>
          </a:p>
          <a:p>
            <a:r>
              <a:rPr lang="en-US" sz="1000" spc="-4" dirty="0"/>
              <a:t>Central Systems and Central Volume Allocation Meter Operator Agent (CVA MOA) are within the scope of an ISAE (UK) 3000 Assurance Conclusion (the approach of which is covered in a separate Approach Document); </a:t>
            </a:r>
          </a:p>
          <a:p>
            <a:pPr marL="139303" indent="-139303">
              <a:buFont typeface="Arial" panose="020B0604020202020204" pitchFamily="34" charset="0"/>
              <a:buChar char="•"/>
            </a:pPr>
            <a:endParaRPr lang="en-US" sz="1000" spc="-4" dirty="0"/>
          </a:p>
          <a:p>
            <a:endParaRPr lang="en-US" sz="1000" spc="-4" dirty="0"/>
          </a:p>
          <a:p>
            <a:r>
              <a:rPr lang="en-US" sz="1000" b="1" spc="-4" dirty="0">
                <a:solidFill>
                  <a:srgbClr val="E8308A"/>
                </a:solidFill>
              </a:rPr>
              <a:t>Key differences between the Process Assessment compared to ISAE (UK) 3000 Opinion:</a:t>
            </a:r>
          </a:p>
          <a:p>
            <a:endParaRPr lang="en-US" sz="1000" b="1" spc="-4" dirty="0">
              <a:solidFill>
                <a:srgbClr val="E8308A"/>
              </a:solidFill>
            </a:endParaRPr>
          </a:p>
          <a:p>
            <a:pPr marL="139303" lvl="3" indent="-139303">
              <a:spcAft>
                <a:spcPts val="351"/>
              </a:spcAft>
              <a:buFont typeface="Arial" panose="020B0604020202020204" pitchFamily="34" charset="0"/>
              <a:buChar char="•"/>
            </a:pPr>
            <a:r>
              <a:rPr lang="en-US" sz="1000" spc="-4" dirty="0"/>
              <a:t>Scope is flexible and dictated using a risk based approach based on Elexon Risk Evaluation Register (RER) and the focus risks (see Appendix 1);</a:t>
            </a:r>
          </a:p>
          <a:p>
            <a:pPr marL="139303" lvl="3" indent="-139303">
              <a:spcAft>
                <a:spcPts val="351"/>
              </a:spcAft>
              <a:buFont typeface="Arial" panose="020B0604020202020204" pitchFamily="34" charset="0"/>
              <a:buChar char="•"/>
            </a:pPr>
            <a:r>
              <a:rPr lang="en-US" sz="1000" spc="-4" dirty="0"/>
              <a:t>Outputs from other Performance Assurance Techniques (PATs) were considered in Entity Selection Process;</a:t>
            </a:r>
          </a:p>
          <a:p>
            <a:pPr marL="139303" lvl="3" indent="-139303">
              <a:spcAft>
                <a:spcPts val="351"/>
              </a:spcAft>
              <a:buFont typeface="Arial" panose="020B0604020202020204" pitchFamily="34" charset="0"/>
              <a:buChar char="•"/>
            </a:pPr>
            <a:r>
              <a:rPr lang="en-US" sz="1000" spc="-4" dirty="0"/>
              <a:t>The scope of the </a:t>
            </a:r>
            <a:r>
              <a:rPr lang="en-GB" sz="1000" spc="-4" dirty="0"/>
              <a:t>BSC Audit</a:t>
            </a:r>
            <a:r>
              <a:rPr lang="en-US" sz="1000" spc="-4" dirty="0"/>
              <a:t> can be increased or decreases year on year to meet the assurance needs of the market;</a:t>
            </a:r>
          </a:p>
          <a:p>
            <a:pPr marL="139303" lvl="3" indent="-139303">
              <a:spcAft>
                <a:spcPts val="351"/>
              </a:spcAft>
              <a:buFont typeface="Arial" panose="020B0604020202020204" pitchFamily="34" charset="0"/>
              <a:buChar char="•"/>
            </a:pPr>
            <a:r>
              <a:rPr lang="en-US" sz="1000" spc="-4" dirty="0"/>
              <a:t>Elexon own the scope of the Process Assessment, and can bring in or take out the processes they chose year on year; </a:t>
            </a:r>
          </a:p>
          <a:p>
            <a:pPr marL="139303" lvl="3" indent="-139303">
              <a:spcAft>
                <a:spcPts val="351"/>
              </a:spcAft>
              <a:buFont typeface="Arial" panose="020B0604020202020204" pitchFamily="34" charset="0"/>
              <a:buChar char="•"/>
            </a:pPr>
            <a:r>
              <a:rPr lang="en-US" sz="1000" spc="-4" dirty="0"/>
              <a:t>No formal ISAE (UK) 3000 opinion is issued over the Process Assessment; </a:t>
            </a:r>
          </a:p>
          <a:p>
            <a:pPr marL="139303" lvl="3" indent="-139303">
              <a:spcAft>
                <a:spcPts val="351"/>
              </a:spcAft>
              <a:buFont typeface="Arial" panose="020B0604020202020204" pitchFamily="34" charset="0"/>
              <a:buChar char="•"/>
            </a:pPr>
            <a:r>
              <a:rPr lang="en-US" sz="1000" spc="-4" dirty="0"/>
              <a:t>Elexon own any further investigation or follow on activities which may arise from </a:t>
            </a:r>
            <a:r>
              <a:rPr lang="en-GB" sz="1000" spc="-4" dirty="0"/>
              <a:t>BSC Audit</a:t>
            </a:r>
            <a:r>
              <a:rPr lang="en-US" sz="1000" spc="-4" dirty="0"/>
              <a:t> findings. </a:t>
            </a:r>
          </a:p>
        </p:txBody>
      </p:sp>
      <p:sp>
        <p:nvSpPr>
          <p:cNvPr id="17" name="Rectangle 16">
            <a:extLst>
              <a:ext uri="{FF2B5EF4-FFF2-40B4-BE49-F238E27FC236}">
                <a16:creationId xmlns:a16="http://schemas.microsoft.com/office/drawing/2014/main" id="{52D8F925-3652-4981-81D4-E7B483E7683F}"/>
              </a:ext>
            </a:extLst>
          </p:cNvPr>
          <p:cNvSpPr>
            <a:spLocks/>
          </p:cNvSpPr>
          <p:nvPr/>
        </p:nvSpPr>
        <p:spPr bwMode="gray">
          <a:xfrm>
            <a:off x="8935045" y="3857381"/>
            <a:ext cx="1829848" cy="267775"/>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lIns="0" tIns="34217" rIns="34217" bIns="34217" rtlCol="0" anchor="ctr"/>
          <a:lstStyle/>
          <a:p>
            <a:pPr algn="ctr"/>
            <a:r>
              <a:rPr lang="nl-NL" sz="814" dirty="0">
                <a:solidFill>
                  <a:schemeClr val="bg1">
                    <a:lumMod val="65000"/>
                  </a:schemeClr>
                </a:solidFill>
              </a:rPr>
              <a:t>ISAE (UK) 3000 Opinion</a:t>
            </a:r>
            <a:endParaRPr lang="en-GB" sz="814" dirty="0">
              <a:solidFill>
                <a:schemeClr val="bg1">
                  <a:lumMod val="65000"/>
                </a:schemeClr>
              </a:solidFill>
              <a:highlight>
                <a:srgbClr val="00FFFF"/>
              </a:highlight>
            </a:endParaRPr>
          </a:p>
        </p:txBody>
      </p:sp>
      <p:sp>
        <p:nvSpPr>
          <p:cNvPr id="18" name="Rectangle 17">
            <a:extLst>
              <a:ext uri="{FF2B5EF4-FFF2-40B4-BE49-F238E27FC236}">
                <a16:creationId xmlns:a16="http://schemas.microsoft.com/office/drawing/2014/main" id="{CB906868-715D-4BB7-9981-AEE452997348}"/>
              </a:ext>
            </a:extLst>
          </p:cNvPr>
          <p:cNvSpPr/>
          <p:nvPr/>
        </p:nvSpPr>
        <p:spPr bwMode="gray">
          <a:xfrm>
            <a:off x="8334821" y="5312350"/>
            <a:ext cx="576616" cy="1461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GB" sz="475" dirty="0">
                <a:solidFill>
                  <a:schemeClr val="bg1">
                    <a:lumMod val="65000"/>
                  </a:schemeClr>
                </a:solidFill>
              </a:rPr>
              <a:t>SVA Generation and Consumption</a:t>
            </a:r>
          </a:p>
        </p:txBody>
      </p:sp>
      <p:sp>
        <p:nvSpPr>
          <p:cNvPr id="19" name="Rectangle 18">
            <a:extLst>
              <a:ext uri="{FF2B5EF4-FFF2-40B4-BE49-F238E27FC236}">
                <a16:creationId xmlns:a16="http://schemas.microsoft.com/office/drawing/2014/main" id="{780F686A-4424-4E46-B8F5-0794E3E3840E}"/>
              </a:ext>
            </a:extLst>
          </p:cNvPr>
          <p:cNvSpPr>
            <a:spLocks/>
          </p:cNvSpPr>
          <p:nvPr/>
        </p:nvSpPr>
        <p:spPr bwMode="gray">
          <a:xfrm>
            <a:off x="9442879" y="4417823"/>
            <a:ext cx="842171" cy="173869"/>
          </a:xfrm>
          <a:prstGeom prst="rect">
            <a:avLst/>
          </a:prstGeom>
          <a:solidFill>
            <a:srgbClr val="0091DA">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678" dirty="0">
                <a:solidFill>
                  <a:schemeClr val="bg1"/>
                </a:solidFill>
              </a:rPr>
              <a:t>ECVAA</a:t>
            </a:r>
          </a:p>
        </p:txBody>
      </p:sp>
      <p:sp>
        <p:nvSpPr>
          <p:cNvPr id="20" name="Rectangle 19">
            <a:extLst>
              <a:ext uri="{FF2B5EF4-FFF2-40B4-BE49-F238E27FC236}">
                <a16:creationId xmlns:a16="http://schemas.microsoft.com/office/drawing/2014/main" id="{F37BC184-B028-4FD1-BF37-7B72B1C59E3C}"/>
              </a:ext>
            </a:extLst>
          </p:cNvPr>
          <p:cNvSpPr>
            <a:spLocks/>
          </p:cNvSpPr>
          <p:nvPr/>
        </p:nvSpPr>
        <p:spPr bwMode="gray">
          <a:xfrm>
            <a:off x="10550264" y="4726612"/>
            <a:ext cx="842171" cy="173869"/>
          </a:xfrm>
          <a:prstGeom prst="rect">
            <a:avLst/>
          </a:prstGeom>
          <a:solidFill>
            <a:srgbClr val="0091DA">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678" dirty="0">
                <a:solidFill>
                  <a:schemeClr val="bg1"/>
                </a:solidFill>
              </a:rPr>
              <a:t>BMRA</a:t>
            </a:r>
          </a:p>
        </p:txBody>
      </p:sp>
      <p:sp>
        <p:nvSpPr>
          <p:cNvPr id="21" name="Rectangle 20">
            <a:extLst>
              <a:ext uri="{FF2B5EF4-FFF2-40B4-BE49-F238E27FC236}">
                <a16:creationId xmlns:a16="http://schemas.microsoft.com/office/drawing/2014/main" id="{C723CBDA-6D63-4CB8-902A-93DB222AD9C0}"/>
              </a:ext>
            </a:extLst>
          </p:cNvPr>
          <p:cNvSpPr>
            <a:spLocks/>
          </p:cNvSpPr>
          <p:nvPr/>
        </p:nvSpPr>
        <p:spPr bwMode="gray">
          <a:xfrm>
            <a:off x="9442879" y="4726612"/>
            <a:ext cx="842171" cy="173869"/>
          </a:xfrm>
          <a:prstGeom prst="rect">
            <a:avLst/>
          </a:prstGeom>
          <a:solidFill>
            <a:srgbClr val="0091DA">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678" dirty="0">
                <a:solidFill>
                  <a:schemeClr val="bg1"/>
                </a:solidFill>
              </a:rPr>
              <a:t>SAA</a:t>
            </a:r>
          </a:p>
        </p:txBody>
      </p:sp>
      <p:sp>
        <p:nvSpPr>
          <p:cNvPr id="22" name="Rectangle 21">
            <a:extLst>
              <a:ext uri="{FF2B5EF4-FFF2-40B4-BE49-F238E27FC236}">
                <a16:creationId xmlns:a16="http://schemas.microsoft.com/office/drawing/2014/main" id="{11F412BF-D146-45E2-AD41-349D561166C5}"/>
              </a:ext>
            </a:extLst>
          </p:cNvPr>
          <p:cNvSpPr>
            <a:spLocks/>
          </p:cNvSpPr>
          <p:nvPr/>
        </p:nvSpPr>
        <p:spPr bwMode="gray">
          <a:xfrm>
            <a:off x="8341346" y="5036508"/>
            <a:ext cx="842171" cy="173869"/>
          </a:xfrm>
          <a:prstGeom prst="rect">
            <a:avLst/>
          </a:prstGeom>
          <a:solidFill>
            <a:srgbClr val="005EB8">
              <a:alpha val="50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33835" tIns="33835" rIns="33835" bIns="33835" rtlCol="0" anchor="ctr"/>
          <a:lstStyle/>
          <a:p>
            <a:pPr algn="ctr"/>
            <a:r>
              <a:rPr lang="en-GB" sz="678" dirty="0">
                <a:solidFill>
                  <a:schemeClr val="bg1"/>
                </a:solidFill>
              </a:rPr>
              <a:t>SVAA</a:t>
            </a:r>
          </a:p>
        </p:txBody>
      </p:sp>
      <p:sp>
        <p:nvSpPr>
          <p:cNvPr id="23" name="Rectangle 22">
            <a:extLst>
              <a:ext uri="{FF2B5EF4-FFF2-40B4-BE49-F238E27FC236}">
                <a16:creationId xmlns:a16="http://schemas.microsoft.com/office/drawing/2014/main" id="{C6784DEC-C0EE-4ABA-8FEF-D81356A58087}"/>
              </a:ext>
            </a:extLst>
          </p:cNvPr>
          <p:cNvSpPr>
            <a:spLocks/>
          </p:cNvSpPr>
          <p:nvPr/>
        </p:nvSpPr>
        <p:spPr bwMode="gray">
          <a:xfrm>
            <a:off x="8341346" y="4417823"/>
            <a:ext cx="842171" cy="173869"/>
          </a:xfrm>
          <a:prstGeom prst="rect">
            <a:avLst/>
          </a:prstGeom>
          <a:solidFill>
            <a:srgbClr val="005EB8">
              <a:alpha val="50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33835" tIns="33835" rIns="33835" bIns="33835" rtlCol="0" anchor="ctr"/>
          <a:lstStyle/>
          <a:p>
            <a:pPr algn="ctr"/>
            <a:r>
              <a:rPr lang="en-GB" sz="678" dirty="0">
                <a:solidFill>
                  <a:schemeClr val="bg1"/>
                </a:solidFill>
              </a:rPr>
              <a:t>CDCA</a:t>
            </a:r>
          </a:p>
        </p:txBody>
      </p:sp>
      <p:sp>
        <p:nvSpPr>
          <p:cNvPr id="24" name="Rectangle 23">
            <a:extLst>
              <a:ext uri="{FF2B5EF4-FFF2-40B4-BE49-F238E27FC236}">
                <a16:creationId xmlns:a16="http://schemas.microsoft.com/office/drawing/2014/main" id="{E9312F14-98BD-4746-9E8A-EC131F491780}"/>
              </a:ext>
            </a:extLst>
          </p:cNvPr>
          <p:cNvSpPr>
            <a:spLocks/>
          </p:cNvSpPr>
          <p:nvPr/>
        </p:nvSpPr>
        <p:spPr bwMode="gray">
          <a:xfrm>
            <a:off x="9442879" y="5036508"/>
            <a:ext cx="842171" cy="173869"/>
          </a:xfrm>
          <a:prstGeom prst="rect">
            <a:avLst/>
          </a:prstGeom>
          <a:solidFill>
            <a:srgbClr val="0091DA">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678" dirty="0">
                <a:solidFill>
                  <a:schemeClr val="bg1"/>
                </a:solidFill>
              </a:rPr>
              <a:t>FAA</a:t>
            </a:r>
          </a:p>
        </p:txBody>
      </p:sp>
      <p:sp>
        <p:nvSpPr>
          <p:cNvPr id="25" name="Rectangle 24">
            <a:extLst>
              <a:ext uri="{FF2B5EF4-FFF2-40B4-BE49-F238E27FC236}">
                <a16:creationId xmlns:a16="http://schemas.microsoft.com/office/drawing/2014/main" id="{69A4099F-50E4-4E07-B14E-DC05474A4DA4}"/>
              </a:ext>
            </a:extLst>
          </p:cNvPr>
          <p:cNvSpPr>
            <a:spLocks/>
          </p:cNvSpPr>
          <p:nvPr/>
        </p:nvSpPr>
        <p:spPr bwMode="gray">
          <a:xfrm>
            <a:off x="10550264" y="4417823"/>
            <a:ext cx="842171" cy="173869"/>
          </a:xfrm>
          <a:prstGeom prst="rect">
            <a:avLst/>
          </a:prstGeom>
          <a:solidFill>
            <a:srgbClr val="0091DA">
              <a:alpha val="50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678" dirty="0">
                <a:solidFill>
                  <a:schemeClr val="bg1"/>
                </a:solidFill>
              </a:rPr>
              <a:t>MIDP</a:t>
            </a:r>
          </a:p>
        </p:txBody>
      </p:sp>
      <p:sp>
        <p:nvSpPr>
          <p:cNvPr id="26" name="Rectangle 25">
            <a:extLst>
              <a:ext uri="{FF2B5EF4-FFF2-40B4-BE49-F238E27FC236}">
                <a16:creationId xmlns:a16="http://schemas.microsoft.com/office/drawing/2014/main" id="{EBF70168-9B4F-4AED-9FB4-01EC6FFB6E10}"/>
              </a:ext>
            </a:extLst>
          </p:cNvPr>
          <p:cNvSpPr>
            <a:spLocks/>
          </p:cNvSpPr>
          <p:nvPr/>
        </p:nvSpPr>
        <p:spPr bwMode="gray">
          <a:xfrm>
            <a:off x="10550264" y="5038709"/>
            <a:ext cx="842171" cy="173869"/>
          </a:xfrm>
          <a:prstGeom prst="rect">
            <a:avLst/>
          </a:prstGeom>
          <a:solidFill>
            <a:srgbClr val="005EB8">
              <a:alpha val="50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33835" tIns="33835" rIns="33835" bIns="33835" rtlCol="0" anchor="ctr"/>
          <a:lstStyle/>
          <a:p>
            <a:pPr algn="ctr"/>
            <a:r>
              <a:rPr lang="en-GB" sz="678" dirty="0">
                <a:solidFill>
                  <a:schemeClr val="bg1"/>
                </a:solidFill>
              </a:rPr>
              <a:t>CRA</a:t>
            </a:r>
          </a:p>
        </p:txBody>
      </p:sp>
      <p:sp>
        <p:nvSpPr>
          <p:cNvPr id="27" name="Oval 26">
            <a:extLst>
              <a:ext uri="{FF2B5EF4-FFF2-40B4-BE49-F238E27FC236}">
                <a16:creationId xmlns:a16="http://schemas.microsoft.com/office/drawing/2014/main" id="{019B0C43-26A6-4C80-A5D5-E5031C391297}"/>
              </a:ext>
            </a:extLst>
          </p:cNvPr>
          <p:cNvSpPr/>
          <p:nvPr/>
        </p:nvSpPr>
        <p:spPr bwMode="gray">
          <a:xfrm>
            <a:off x="10744264" y="4670289"/>
            <a:ext cx="141750" cy="209359"/>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3835" tIns="33835" rIns="33835" bIns="33835" rtlCol="0" anchor="ctr"/>
          <a:lstStyle/>
          <a:p>
            <a:pPr algn="ctr"/>
            <a:endParaRPr lang="en-GB" sz="678" dirty="0">
              <a:solidFill>
                <a:schemeClr val="bg1"/>
              </a:solidFill>
            </a:endParaRPr>
          </a:p>
        </p:txBody>
      </p:sp>
      <p:sp>
        <p:nvSpPr>
          <p:cNvPr id="28" name="Rectangle 27">
            <a:extLst>
              <a:ext uri="{FF2B5EF4-FFF2-40B4-BE49-F238E27FC236}">
                <a16:creationId xmlns:a16="http://schemas.microsoft.com/office/drawing/2014/main" id="{548132E2-495B-4DB4-8D5D-D1FF6C2B743F}"/>
              </a:ext>
            </a:extLst>
          </p:cNvPr>
          <p:cNvSpPr/>
          <p:nvPr/>
        </p:nvSpPr>
        <p:spPr bwMode="gray">
          <a:xfrm>
            <a:off x="8325094" y="4702477"/>
            <a:ext cx="631461" cy="1461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GB" sz="475" dirty="0">
                <a:solidFill>
                  <a:schemeClr val="bg1">
                    <a:lumMod val="65000"/>
                  </a:schemeClr>
                </a:solidFill>
              </a:rPr>
              <a:t>CVA Generation </a:t>
            </a:r>
            <a:br>
              <a:rPr lang="en-GB" sz="475" dirty="0">
                <a:solidFill>
                  <a:schemeClr val="bg1">
                    <a:lumMod val="65000"/>
                  </a:schemeClr>
                </a:solidFill>
              </a:rPr>
            </a:br>
            <a:r>
              <a:rPr lang="en-GB" sz="475" dirty="0">
                <a:solidFill>
                  <a:schemeClr val="bg1">
                    <a:lumMod val="65000"/>
                  </a:schemeClr>
                </a:solidFill>
              </a:rPr>
              <a:t>and Consumption</a:t>
            </a:r>
          </a:p>
        </p:txBody>
      </p:sp>
      <p:cxnSp>
        <p:nvCxnSpPr>
          <p:cNvPr id="29" name="Straight Arrow Connector 28">
            <a:extLst>
              <a:ext uri="{FF2B5EF4-FFF2-40B4-BE49-F238E27FC236}">
                <a16:creationId xmlns:a16="http://schemas.microsoft.com/office/drawing/2014/main" id="{D5E2B464-4308-46E4-88C5-0F957BA46D4F}"/>
              </a:ext>
            </a:extLst>
          </p:cNvPr>
          <p:cNvCxnSpPr>
            <a:cxnSpLocks/>
            <a:endCxn id="24" idx="0"/>
          </p:cNvCxnSpPr>
          <p:nvPr/>
        </p:nvCxnSpPr>
        <p:spPr>
          <a:xfrm>
            <a:off x="9861039" y="4900273"/>
            <a:ext cx="2927" cy="136236"/>
          </a:xfrm>
          <a:prstGeom prst="straightConnector1">
            <a:avLst/>
          </a:prstGeom>
          <a:ln>
            <a:solidFill>
              <a:schemeClr val="bg2">
                <a:lumMod val="75000"/>
              </a:schemeClr>
            </a:solidFill>
            <a:headEnd type="triangle"/>
            <a:tailEnd type="triangle"/>
          </a:ln>
        </p:spPr>
        <p:style>
          <a:lnRef idx="1">
            <a:schemeClr val="accent3"/>
          </a:lnRef>
          <a:fillRef idx="0">
            <a:schemeClr val="accent3"/>
          </a:fillRef>
          <a:effectRef idx="0">
            <a:schemeClr val="accent3"/>
          </a:effectRef>
          <a:fontRef idx="minor">
            <a:schemeClr val="tx1"/>
          </a:fontRef>
        </p:style>
      </p:cxnSp>
      <p:cxnSp>
        <p:nvCxnSpPr>
          <p:cNvPr id="30" name="Straight Arrow Connector 29">
            <a:extLst>
              <a:ext uri="{FF2B5EF4-FFF2-40B4-BE49-F238E27FC236}">
                <a16:creationId xmlns:a16="http://schemas.microsoft.com/office/drawing/2014/main" id="{B48CAA0A-DBB6-4E9C-8CA9-C270F13DA3FA}"/>
              </a:ext>
            </a:extLst>
          </p:cNvPr>
          <p:cNvCxnSpPr>
            <a:cxnSpLocks/>
            <a:stCxn id="19" idx="2"/>
            <a:endCxn id="21" idx="0"/>
          </p:cNvCxnSpPr>
          <p:nvPr/>
        </p:nvCxnSpPr>
        <p:spPr>
          <a:xfrm>
            <a:off x="9863964" y="4591692"/>
            <a:ext cx="0" cy="134921"/>
          </a:xfrm>
          <a:prstGeom prst="straightConnector1">
            <a:avLst/>
          </a:prstGeom>
          <a:ln>
            <a:solidFill>
              <a:schemeClr val="bg2">
                <a:lumMod val="75000"/>
              </a:schemeClr>
            </a:solidFill>
            <a:tailEnd type="triangle"/>
          </a:ln>
        </p:spPr>
        <p:style>
          <a:lnRef idx="1">
            <a:schemeClr val="accent3"/>
          </a:lnRef>
          <a:fillRef idx="0">
            <a:schemeClr val="accent3"/>
          </a:fillRef>
          <a:effectRef idx="0">
            <a:schemeClr val="accent3"/>
          </a:effectRef>
          <a:fontRef idx="minor">
            <a:schemeClr val="tx1"/>
          </a:fontRef>
        </p:style>
      </p:cxnSp>
      <p:cxnSp>
        <p:nvCxnSpPr>
          <p:cNvPr id="31" name="Elbow Connector 115">
            <a:extLst>
              <a:ext uri="{FF2B5EF4-FFF2-40B4-BE49-F238E27FC236}">
                <a16:creationId xmlns:a16="http://schemas.microsoft.com/office/drawing/2014/main" id="{1E79EA1D-9723-4518-A651-2F57ED3CA7C7}"/>
              </a:ext>
            </a:extLst>
          </p:cNvPr>
          <p:cNvCxnSpPr>
            <a:cxnSpLocks/>
            <a:stCxn id="25" idx="1"/>
            <a:endCxn id="21" idx="3"/>
          </p:cNvCxnSpPr>
          <p:nvPr/>
        </p:nvCxnSpPr>
        <p:spPr>
          <a:xfrm rot="10800000" flipV="1">
            <a:off x="10285050" y="4504757"/>
            <a:ext cx="265214" cy="308788"/>
          </a:xfrm>
          <a:prstGeom prst="bentConnector3">
            <a:avLst>
              <a:gd name="adj1" fmla="val 50000"/>
            </a:avLst>
          </a:prstGeom>
          <a:ln>
            <a:solidFill>
              <a:schemeClr val="bg2">
                <a:lumMod val="75000"/>
              </a:schemeClr>
            </a:solidFill>
            <a:tailEnd type="triangle"/>
          </a:ln>
        </p:spPr>
        <p:style>
          <a:lnRef idx="1">
            <a:schemeClr val="accent3"/>
          </a:lnRef>
          <a:fillRef idx="0">
            <a:schemeClr val="accent3"/>
          </a:fillRef>
          <a:effectRef idx="0">
            <a:schemeClr val="accent3"/>
          </a:effectRef>
          <a:fontRef idx="minor">
            <a:schemeClr val="tx1"/>
          </a:fontRef>
        </p:style>
      </p:cxnSp>
      <p:cxnSp>
        <p:nvCxnSpPr>
          <p:cNvPr id="32" name="Elbow Connector 122">
            <a:extLst>
              <a:ext uri="{FF2B5EF4-FFF2-40B4-BE49-F238E27FC236}">
                <a16:creationId xmlns:a16="http://schemas.microsoft.com/office/drawing/2014/main" id="{15826E46-BBE3-497B-8C23-F6567C4CA846}"/>
              </a:ext>
            </a:extLst>
          </p:cNvPr>
          <p:cNvCxnSpPr>
            <a:cxnSpLocks/>
            <a:stCxn id="24" idx="3"/>
            <a:endCxn id="19" idx="3"/>
          </p:cNvCxnSpPr>
          <p:nvPr/>
        </p:nvCxnSpPr>
        <p:spPr>
          <a:xfrm flipV="1">
            <a:off x="10285050" y="4504758"/>
            <a:ext cx="8621" cy="618685"/>
          </a:xfrm>
          <a:prstGeom prst="bentConnector3">
            <a:avLst>
              <a:gd name="adj1" fmla="val 2366291"/>
            </a:avLst>
          </a:prstGeom>
          <a:ln>
            <a:solidFill>
              <a:schemeClr val="bg2">
                <a:lumMod val="75000"/>
              </a:schemeClr>
            </a:solidFill>
            <a:tailEnd type="triangle"/>
          </a:ln>
        </p:spPr>
        <p:style>
          <a:lnRef idx="1">
            <a:schemeClr val="accent3"/>
          </a:lnRef>
          <a:fillRef idx="0">
            <a:schemeClr val="accent3"/>
          </a:fillRef>
          <a:effectRef idx="0">
            <a:schemeClr val="accent3"/>
          </a:effectRef>
          <a:fontRef idx="minor">
            <a:schemeClr val="tx1"/>
          </a:fontRef>
        </p:style>
      </p:cxnSp>
      <p:cxnSp>
        <p:nvCxnSpPr>
          <p:cNvPr id="33" name="Elbow Connector 79">
            <a:extLst>
              <a:ext uri="{FF2B5EF4-FFF2-40B4-BE49-F238E27FC236}">
                <a16:creationId xmlns:a16="http://schemas.microsoft.com/office/drawing/2014/main" id="{629AE20A-9873-4CCD-95B3-8F7360B1730B}"/>
              </a:ext>
            </a:extLst>
          </p:cNvPr>
          <p:cNvCxnSpPr>
            <a:cxnSpLocks/>
          </p:cNvCxnSpPr>
          <p:nvPr/>
        </p:nvCxnSpPr>
        <p:spPr>
          <a:xfrm rot="16200000" flipH="1">
            <a:off x="8990266" y="4363859"/>
            <a:ext cx="221854" cy="677523"/>
          </a:xfrm>
          <a:prstGeom prst="bentConnector2">
            <a:avLst/>
          </a:prstGeom>
          <a:ln>
            <a:solidFill>
              <a:schemeClr val="bg2">
                <a:lumMod val="75000"/>
              </a:schemeClr>
            </a:solidFill>
            <a:tailEnd type="triangle"/>
          </a:ln>
        </p:spPr>
        <p:style>
          <a:lnRef idx="1">
            <a:schemeClr val="accent3"/>
          </a:lnRef>
          <a:fillRef idx="0">
            <a:schemeClr val="accent3"/>
          </a:fillRef>
          <a:effectRef idx="0">
            <a:schemeClr val="accent3"/>
          </a:effectRef>
          <a:fontRef idx="minor">
            <a:schemeClr val="tx1"/>
          </a:fontRef>
        </p:style>
      </p:cxnSp>
      <p:cxnSp>
        <p:nvCxnSpPr>
          <p:cNvPr id="34" name="Elbow Connector 84">
            <a:extLst>
              <a:ext uri="{FF2B5EF4-FFF2-40B4-BE49-F238E27FC236}">
                <a16:creationId xmlns:a16="http://schemas.microsoft.com/office/drawing/2014/main" id="{298FF932-DE39-4700-97A4-9AD31A2C6032}"/>
              </a:ext>
            </a:extLst>
          </p:cNvPr>
          <p:cNvCxnSpPr>
            <a:cxnSpLocks/>
          </p:cNvCxnSpPr>
          <p:nvPr/>
        </p:nvCxnSpPr>
        <p:spPr>
          <a:xfrm rot="5400000" flipH="1" flipV="1">
            <a:off x="9020562" y="4617118"/>
            <a:ext cx="161262" cy="677523"/>
          </a:xfrm>
          <a:prstGeom prst="bentConnector2">
            <a:avLst/>
          </a:prstGeom>
          <a:ln>
            <a:solidFill>
              <a:schemeClr val="bg2">
                <a:lumMod val="75000"/>
              </a:schemeClr>
            </a:solidFill>
            <a:tailEnd type="triangle"/>
          </a:ln>
        </p:spPr>
        <p:style>
          <a:lnRef idx="1">
            <a:schemeClr val="accent3"/>
          </a:lnRef>
          <a:fillRef idx="0">
            <a:schemeClr val="accent3"/>
          </a:fillRef>
          <a:effectRef idx="0">
            <a:schemeClr val="accent3"/>
          </a:effectRef>
          <a:fontRef idx="minor">
            <a:schemeClr val="tx1"/>
          </a:fontRef>
        </p:style>
      </p:cxnSp>
      <p:cxnSp>
        <p:nvCxnSpPr>
          <p:cNvPr id="35" name="Elbow Connector 57">
            <a:extLst>
              <a:ext uri="{FF2B5EF4-FFF2-40B4-BE49-F238E27FC236}">
                <a16:creationId xmlns:a16="http://schemas.microsoft.com/office/drawing/2014/main" id="{E5244993-8C05-4F47-B7E5-C8E66F9A6184}"/>
              </a:ext>
            </a:extLst>
          </p:cNvPr>
          <p:cNvCxnSpPr>
            <a:cxnSpLocks/>
            <a:stCxn id="36" idx="1"/>
            <a:endCxn id="23" idx="0"/>
          </p:cNvCxnSpPr>
          <p:nvPr/>
        </p:nvCxnSpPr>
        <p:spPr bwMode="gray">
          <a:xfrm rot="10800000" flipV="1">
            <a:off x="8762432" y="4226141"/>
            <a:ext cx="682924" cy="191682"/>
          </a:xfrm>
          <a:prstGeom prst="bentConnector2">
            <a:avLst/>
          </a:prstGeom>
          <a:ln w="6350">
            <a:solidFill>
              <a:schemeClr val="bg2">
                <a:lumMod val="75000"/>
              </a:schemeClr>
            </a:solidFill>
            <a:tailEnd type="triangle" w="med" len="med"/>
          </a:ln>
        </p:spPr>
        <p:style>
          <a:lnRef idx="1">
            <a:schemeClr val="accent1"/>
          </a:lnRef>
          <a:fillRef idx="0">
            <a:schemeClr val="accent1"/>
          </a:fillRef>
          <a:effectRef idx="0">
            <a:schemeClr val="accent1"/>
          </a:effectRef>
          <a:fontRef idx="minor">
            <a:schemeClr val="tx1"/>
          </a:fontRef>
        </p:style>
      </p:cxnSp>
      <p:sp>
        <p:nvSpPr>
          <p:cNvPr id="36" name="Rectangle 35">
            <a:extLst>
              <a:ext uri="{FF2B5EF4-FFF2-40B4-BE49-F238E27FC236}">
                <a16:creationId xmlns:a16="http://schemas.microsoft.com/office/drawing/2014/main" id="{096BE26C-0793-4198-B085-9F319DE8F9B9}"/>
              </a:ext>
            </a:extLst>
          </p:cNvPr>
          <p:cNvSpPr>
            <a:spLocks/>
          </p:cNvSpPr>
          <p:nvPr/>
        </p:nvSpPr>
        <p:spPr bwMode="gray">
          <a:xfrm>
            <a:off x="9445354" y="4142308"/>
            <a:ext cx="837220" cy="167669"/>
          </a:xfrm>
          <a:prstGeom prst="rect">
            <a:avLst/>
          </a:prstGeom>
          <a:solidFill>
            <a:srgbClr val="00338D">
              <a:alpha val="50000"/>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3835" tIns="33835" rIns="33835" bIns="33835" rtlCol="0" anchor="ctr"/>
          <a:lstStyle/>
          <a:p>
            <a:pPr algn="ctr"/>
            <a:r>
              <a:rPr lang="en-GB" sz="678" dirty="0">
                <a:solidFill>
                  <a:schemeClr val="bg1"/>
                </a:solidFill>
              </a:rPr>
              <a:t>CVA MOA</a:t>
            </a:r>
          </a:p>
        </p:txBody>
      </p:sp>
      <p:sp>
        <p:nvSpPr>
          <p:cNvPr id="37" name="Rectangle 36">
            <a:extLst>
              <a:ext uri="{FF2B5EF4-FFF2-40B4-BE49-F238E27FC236}">
                <a16:creationId xmlns:a16="http://schemas.microsoft.com/office/drawing/2014/main" id="{4833B0E7-67F0-4F64-83D1-2595EEB0504F}"/>
              </a:ext>
            </a:extLst>
          </p:cNvPr>
          <p:cNvSpPr/>
          <p:nvPr/>
        </p:nvSpPr>
        <p:spPr bwMode="gray">
          <a:xfrm>
            <a:off x="10520054" y="5289949"/>
            <a:ext cx="814325" cy="727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473" dirty="0">
                <a:solidFill>
                  <a:schemeClr val="bg1"/>
                </a:solidFill>
              </a:rPr>
              <a:t>Scope and procedures owner:</a:t>
            </a:r>
          </a:p>
        </p:txBody>
      </p:sp>
      <p:cxnSp>
        <p:nvCxnSpPr>
          <p:cNvPr id="68" name="Elbow Connector 51">
            <a:extLst>
              <a:ext uri="{FF2B5EF4-FFF2-40B4-BE49-F238E27FC236}">
                <a16:creationId xmlns:a16="http://schemas.microsoft.com/office/drawing/2014/main" id="{27E85066-2765-4B5A-9546-77BD63AF50E6}"/>
              </a:ext>
            </a:extLst>
          </p:cNvPr>
          <p:cNvCxnSpPr>
            <a:cxnSpLocks/>
            <a:endCxn id="22" idx="1"/>
          </p:cNvCxnSpPr>
          <p:nvPr/>
        </p:nvCxnSpPr>
        <p:spPr>
          <a:xfrm rot="10800000" flipH="1" flipV="1">
            <a:off x="8335257" y="2718300"/>
            <a:ext cx="6089" cy="2405142"/>
          </a:xfrm>
          <a:prstGeom prst="bentConnector3">
            <a:avLst>
              <a:gd name="adj1" fmla="val -350418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69" name="Rectangle 68">
            <a:extLst>
              <a:ext uri="{FF2B5EF4-FFF2-40B4-BE49-F238E27FC236}">
                <a16:creationId xmlns:a16="http://schemas.microsoft.com/office/drawing/2014/main" id="{1FC9456A-6DAF-40DC-BF8E-1B6A8FEF15DC}"/>
              </a:ext>
            </a:extLst>
          </p:cNvPr>
          <p:cNvSpPr/>
          <p:nvPr/>
        </p:nvSpPr>
        <p:spPr>
          <a:xfrm>
            <a:off x="8211977" y="3830797"/>
            <a:ext cx="3275986" cy="1655912"/>
          </a:xfrm>
          <a:prstGeom prst="rect">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lIns="37069" tIns="37069" rIns="37069" bIns="37069" rtlCol="0" anchor="ctr"/>
          <a:lstStyle/>
          <a:p>
            <a:pPr algn="l"/>
            <a:endParaRPr lang="en-GB" sz="1018" dirty="0">
              <a:solidFill>
                <a:schemeClr val="bg2">
                  <a:lumMod val="90000"/>
                </a:schemeClr>
              </a:solidFill>
            </a:endParaRPr>
          </a:p>
        </p:txBody>
      </p:sp>
      <p:cxnSp>
        <p:nvCxnSpPr>
          <p:cNvPr id="70" name="Elbow Connector 71">
            <a:extLst>
              <a:ext uri="{FF2B5EF4-FFF2-40B4-BE49-F238E27FC236}">
                <a16:creationId xmlns:a16="http://schemas.microsoft.com/office/drawing/2014/main" id="{D7F88B13-40C9-4957-B44E-0310084FED52}"/>
              </a:ext>
            </a:extLst>
          </p:cNvPr>
          <p:cNvCxnSpPr>
            <a:cxnSpLocks/>
            <a:endCxn id="22" idx="1"/>
          </p:cNvCxnSpPr>
          <p:nvPr/>
        </p:nvCxnSpPr>
        <p:spPr>
          <a:xfrm rot="10800000" flipH="1" flipV="1">
            <a:off x="8335255" y="3314593"/>
            <a:ext cx="6090" cy="1808849"/>
          </a:xfrm>
          <a:prstGeom prst="bentConnector3">
            <a:avLst>
              <a:gd name="adj1" fmla="val -3503790"/>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71" name="Picture 70">
            <a:extLst>
              <a:ext uri="{FF2B5EF4-FFF2-40B4-BE49-F238E27FC236}">
                <a16:creationId xmlns:a16="http://schemas.microsoft.com/office/drawing/2014/main" id="{EE9CA801-7346-4837-861A-1E3B2AF31506}"/>
              </a:ext>
            </a:extLst>
          </p:cNvPr>
          <p:cNvPicPr>
            <a:picLocks noChangeAspect="1"/>
          </p:cNvPicPr>
          <p:nvPr/>
        </p:nvPicPr>
        <p:blipFill>
          <a:blip r:embed="rId3" cstate="print">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10965305" y="5262335"/>
            <a:ext cx="522659" cy="232143"/>
          </a:xfrm>
          <a:prstGeom prst="rect">
            <a:avLst/>
          </a:prstGeom>
        </p:spPr>
      </p:pic>
      <p:sp>
        <p:nvSpPr>
          <p:cNvPr id="74" name="TextBox 73">
            <a:extLst>
              <a:ext uri="{FF2B5EF4-FFF2-40B4-BE49-F238E27FC236}">
                <a16:creationId xmlns:a16="http://schemas.microsoft.com/office/drawing/2014/main" id="{7BF6C749-0FD7-49CA-BAA2-83EE3106A278}"/>
              </a:ext>
            </a:extLst>
          </p:cNvPr>
          <p:cNvSpPr txBox="1">
            <a:spLocks/>
          </p:cNvSpPr>
          <p:nvPr/>
        </p:nvSpPr>
        <p:spPr>
          <a:xfrm>
            <a:off x="10936937" y="1597920"/>
            <a:ext cx="57709" cy="125099"/>
          </a:xfrm>
          <a:prstGeom prst="rect">
            <a:avLst/>
          </a:prstGeom>
        </p:spPr>
        <p:txBody>
          <a:bodyPr vert="horz" wrap="square" lIns="0" tIns="0" rIns="0" bIns="0" rtlCol="0" anchor="ctr">
            <a:spAutoFit/>
          </a:bodyPr>
          <a:lstStyle>
            <a:defPPr>
              <a:defRPr lang="en-US"/>
            </a:defPPr>
            <a:lvl1pPr algn="ctr" defTabSz="890789">
              <a:spcAft>
                <a:spcPts val="501"/>
              </a:spcAft>
              <a:defRPr lang="en-GB" sz="1000" smtClean="0">
                <a:solidFill>
                  <a:schemeClr val="bg1">
                    <a:lumMod val="50000"/>
                  </a:schemeClr>
                </a:solidFill>
              </a:defRPr>
            </a:lvl1pPr>
          </a:lstStyle>
          <a:p>
            <a:pPr lvl="0"/>
            <a:r>
              <a:rPr lang="en-GB" sz="813" dirty="0">
                <a:solidFill>
                  <a:schemeClr val="bg1"/>
                </a:solidFill>
              </a:rPr>
              <a:t>3</a:t>
            </a:r>
          </a:p>
        </p:txBody>
      </p:sp>
      <p:cxnSp>
        <p:nvCxnSpPr>
          <p:cNvPr id="75" name="Straight Connector 74">
            <a:extLst>
              <a:ext uri="{FF2B5EF4-FFF2-40B4-BE49-F238E27FC236}">
                <a16:creationId xmlns:a16="http://schemas.microsoft.com/office/drawing/2014/main" id="{D34C4A4C-2841-4A1D-935A-D9BBF1E38C40}"/>
              </a:ext>
            </a:extLst>
          </p:cNvPr>
          <p:cNvCxnSpPr>
            <a:cxnSpLocks/>
          </p:cNvCxnSpPr>
          <p:nvPr/>
        </p:nvCxnSpPr>
        <p:spPr>
          <a:xfrm>
            <a:off x="10431810" y="1597920"/>
            <a:ext cx="0" cy="214114"/>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grpSp>
        <p:nvGrpSpPr>
          <p:cNvPr id="72" name="Group 71">
            <a:extLst>
              <a:ext uri="{FF2B5EF4-FFF2-40B4-BE49-F238E27FC236}">
                <a16:creationId xmlns:a16="http://schemas.microsoft.com/office/drawing/2014/main" id="{7E077956-3A40-4DAC-8EA1-B18E54132BD2}"/>
              </a:ext>
            </a:extLst>
          </p:cNvPr>
          <p:cNvGrpSpPr/>
          <p:nvPr/>
        </p:nvGrpSpPr>
        <p:grpSpPr>
          <a:xfrm>
            <a:off x="8162864" y="1723019"/>
            <a:ext cx="3325099" cy="2043061"/>
            <a:chOff x="6274241" y="877117"/>
            <a:chExt cx="5571311" cy="2877887"/>
          </a:xfrm>
        </p:grpSpPr>
        <p:sp>
          <p:nvSpPr>
            <p:cNvPr id="73" name="Rectangle 72">
              <a:extLst>
                <a:ext uri="{FF2B5EF4-FFF2-40B4-BE49-F238E27FC236}">
                  <a16:creationId xmlns:a16="http://schemas.microsoft.com/office/drawing/2014/main" id="{11EB29E3-4A0B-4A7E-8A6D-548D71ABA83F}"/>
                </a:ext>
              </a:extLst>
            </p:cNvPr>
            <p:cNvSpPr>
              <a:spLocks/>
            </p:cNvSpPr>
            <p:nvPr/>
          </p:nvSpPr>
          <p:spPr>
            <a:xfrm>
              <a:off x="6274241" y="877117"/>
              <a:ext cx="5571311" cy="2877887"/>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45623" tIns="45623" rIns="45623" bIns="45623" rtlCol="0" anchor="ctr"/>
            <a:lstStyle/>
            <a:p>
              <a:pPr algn="l"/>
              <a:endParaRPr lang="en-GB" sz="1000" dirty="0">
                <a:solidFill>
                  <a:schemeClr val="bg1"/>
                </a:solidFill>
              </a:endParaRPr>
            </a:p>
          </p:txBody>
        </p:sp>
        <p:sp>
          <p:nvSpPr>
            <p:cNvPr id="76" name="Rectangle 75">
              <a:extLst>
                <a:ext uri="{FF2B5EF4-FFF2-40B4-BE49-F238E27FC236}">
                  <a16:creationId xmlns:a16="http://schemas.microsoft.com/office/drawing/2014/main" id="{EBC7856D-B67A-46EF-B739-07588780E116}"/>
                </a:ext>
              </a:extLst>
            </p:cNvPr>
            <p:cNvSpPr>
              <a:spLocks/>
            </p:cNvSpPr>
            <p:nvPr/>
          </p:nvSpPr>
          <p:spPr bwMode="gray">
            <a:xfrm>
              <a:off x="7831131" y="986455"/>
              <a:ext cx="2539821" cy="298602"/>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lIns="0" tIns="42113" rIns="42113" bIns="42113" rtlCol="0" anchor="ctr"/>
            <a:lstStyle/>
            <a:p>
              <a:pPr algn="ctr"/>
              <a:r>
                <a:rPr lang="en-GB" sz="900" b="1" dirty="0">
                  <a:solidFill>
                    <a:schemeClr val="tx1"/>
                  </a:solidFill>
                </a:rPr>
                <a:t>Process Assessment</a:t>
              </a:r>
              <a:endParaRPr lang="en-GB" sz="900" b="1" dirty="0">
                <a:solidFill>
                  <a:schemeClr val="tx1"/>
                </a:solidFill>
                <a:highlight>
                  <a:srgbClr val="00FFFF"/>
                </a:highlight>
              </a:endParaRPr>
            </a:p>
          </p:txBody>
        </p:sp>
        <p:sp>
          <p:nvSpPr>
            <p:cNvPr id="77" name="Rectangle 76">
              <a:extLst>
                <a:ext uri="{FF2B5EF4-FFF2-40B4-BE49-F238E27FC236}">
                  <a16:creationId xmlns:a16="http://schemas.microsoft.com/office/drawing/2014/main" id="{5EE9B348-AEAE-4916-BE08-A8666FBE4F77}"/>
                </a:ext>
              </a:extLst>
            </p:cNvPr>
            <p:cNvSpPr/>
            <p:nvPr/>
          </p:nvSpPr>
          <p:spPr bwMode="gray">
            <a:xfrm>
              <a:off x="10034834" y="3302571"/>
              <a:ext cx="1727023" cy="1300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sp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600" dirty="0">
                  <a:solidFill>
                    <a:schemeClr val="tx1"/>
                  </a:solidFill>
                </a:rPr>
                <a:t>Scope and procedures owner:</a:t>
              </a:r>
            </a:p>
          </p:txBody>
        </p:sp>
        <p:cxnSp>
          <p:nvCxnSpPr>
            <p:cNvPr id="78" name="Elbow Connector 57">
              <a:extLst>
                <a:ext uri="{FF2B5EF4-FFF2-40B4-BE49-F238E27FC236}">
                  <a16:creationId xmlns:a16="http://schemas.microsoft.com/office/drawing/2014/main" id="{DAC47D93-5590-4B46-AEC5-60D8A7ACD5D1}"/>
                </a:ext>
              </a:extLst>
            </p:cNvPr>
            <p:cNvCxnSpPr>
              <a:cxnSpLocks/>
              <a:stCxn id="100" idx="1"/>
              <a:endCxn id="94" idx="3"/>
            </p:cNvCxnSpPr>
            <p:nvPr/>
          </p:nvCxnSpPr>
          <p:spPr bwMode="gray">
            <a:xfrm rot="10800000">
              <a:off x="7974792" y="2696722"/>
              <a:ext cx="2255267" cy="12700"/>
            </a:xfrm>
            <a:prstGeom prst="bentConnector3">
              <a:avLst>
                <a:gd name="adj1" fmla="val 50000"/>
              </a:avLst>
            </a:prstGeom>
            <a:ln w="6350">
              <a:solidFill>
                <a:schemeClr val="bg2">
                  <a:lumMod val="50000"/>
                </a:schemeClr>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79" name="Elbow Connector 49">
              <a:extLst>
                <a:ext uri="{FF2B5EF4-FFF2-40B4-BE49-F238E27FC236}">
                  <a16:creationId xmlns:a16="http://schemas.microsoft.com/office/drawing/2014/main" id="{7EF79BBA-2AE7-4DEB-9B84-9687F688FB3F}"/>
                </a:ext>
              </a:extLst>
            </p:cNvPr>
            <p:cNvCxnSpPr>
              <a:cxnSpLocks/>
              <a:endCxn id="91" idx="0"/>
            </p:cNvCxnSpPr>
            <p:nvPr/>
          </p:nvCxnSpPr>
          <p:spPr bwMode="gray">
            <a:xfrm>
              <a:off x="9105173" y="1944279"/>
              <a:ext cx="0" cy="211063"/>
            </a:xfrm>
            <a:prstGeom prst="straightConnector1">
              <a:avLst/>
            </a:prstGeom>
            <a:ln w="6350">
              <a:solidFill>
                <a:schemeClr val="bg2">
                  <a:lumMod val="50000"/>
                </a:schemeClr>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80" name="Elbow Connector 51">
              <a:extLst>
                <a:ext uri="{FF2B5EF4-FFF2-40B4-BE49-F238E27FC236}">
                  <a16:creationId xmlns:a16="http://schemas.microsoft.com/office/drawing/2014/main" id="{D64AF966-E4D9-43C7-8361-4D7F03EF3652}"/>
                </a:ext>
              </a:extLst>
            </p:cNvPr>
            <p:cNvCxnSpPr>
              <a:cxnSpLocks/>
            </p:cNvCxnSpPr>
            <p:nvPr/>
          </p:nvCxnSpPr>
          <p:spPr bwMode="gray">
            <a:xfrm flipH="1">
              <a:off x="7974792" y="2304292"/>
              <a:ext cx="494491" cy="0"/>
            </a:xfrm>
            <a:prstGeom prst="straightConnector1">
              <a:avLst/>
            </a:prstGeom>
            <a:ln w="6350">
              <a:solidFill>
                <a:schemeClr val="bg2">
                  <a:lumMod val="50000"/>
                </a:schemeClr>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83" name="Elbow Connector 57">
              <a:extLst>
                <a:ext uri="{FF2B5EF4-FFF2-40B4-BE49-F238E27FC236}">
                  <a16:creationId xmlns:a16="http://schemas.microsoft.com/office/drawing/2014/main" id="{47C16111-7889-4B16-9C1A-C334CCB78FF2}"/>
                </a:ext>
              </a:extLst>
            </p:cNvPr>
            <p:cNvCxnSpPr>
              <a:cxnSpLocks/>
              <a:stCxn id="99" idx="0"/>
              <a:endCxn id="97" idx="2"/>
            </p:cNvCxnSpPr>
            <p:nvPr/>
          </p:nvCxnSpPr>
          <p:spPr bwMode="gray">
            <a:xfrm flipV="1">
              <a:off x="9105172" y="3257365"/>
              <a:ext cx="0" cy="169718"/>
            </a:xfrm>
            <a:prstGeom prst="straightConnector1">
              <a:avLst/>
            </a:prstGeom>
            <a:ln w="6350">
              <a:solidFill>
                <a:schemeClr val="bg2">
                  <a:lumMod val="50000"/>
                </a:schemeClr>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84" name="Elbow Connector 57">
              <a:extLst>
                <a:ext uri="{FF2B5EF4-FFF2-40B4-BE49-F238E27FC236}">
                  <a16:creationId xmlns:a16="http://schemas.microsoft.com/office/drawing/2014/main" id="{B90CCF19-F273-48A3-828B-F5804F47EC6B}"/>
                </a:ext>
              </a:extLst>
            </p:cNvPr>
            <p:cNvCxnSpPr>
              <a:cxnSpLocks/>
              <a:stCxn id="95" idx="2"/>
              <a:endCxn id="97" idx="0"/>
            </p:cNvCxnSpPr>
            <p:nvPr/>
          </p:nvCxnSpPr>
          <p:spPr bwMode="gray">
            <a:xfrm>
              <a:off x="9105172" y="2814189"/>
              <a:ext cx="0" cy="208242"/>
            </a:xfrm>
            <a:prstGeom prst="straightConnector1">
              <a:avLst/>
            </a:prstGeom>
            <a:ln w="6350">
              <a:solidFill>
                <a:schemeClr val="bg2">
                  <a:lumMod val="50000"/>
                </a:schemeClr>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85" name="Elbow Connector 57">
              <a:extLst>
                <a:ext uri="{FF2B5EF4-FFF2-40B4-BE49-F238E27FC236}">
                  <a16:creationId xmlns:a16="http://schemas.microsoft.com/office/drawing/2014/main" id="{581F3678-C28E-400C-9250-643EF066CEA2}"/>
                </a:ext>
              </a:extLst>
            </p:cNvPr>
            <p:cNvCxnSpPr>
              <a:cxnSpLocks/>
              <a:stCxn id="100" idx="2"/>
              <a:endCxn id="100" idx="0"/>
            </p:cNvCxnSpPr>
            <p:nvPr/>
          </p:nvCxnSpPr>
          <p:spPr bwMode="gray">
            <a:xfrm flipV="1">
              <a:off x="10912411" y="2579255"/>
              <a:ext cx="0" cy="234934"/>
            </a:xfrm>
            <a:prstGeom prst="straightConnector1">
              <a:avLst/>
            </a:prstGeom>
            <a:ln w="6350">
              <a:solidFill>
                <a:schemeClr val="bg2">
                  <a:lumMod val="50000"/>
                </a:schemeClr>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87" name="Elbow Connector 57">
              <a:extLst>
                <a:ext uri="{FF2B5EF4-FFF2-40B4-BE49-F238E27FC236}">
                  <a16:creationId xmlns:a16="http://schemas.microsoft.com/office/drawing/2014/main" id="{58A98CDF-7D29-4CCE-84CE-BC5A201E9AFF}"/>
                </a:ext>
              </a:extLst>
            </p:cNvPr>
            <p:cNvCxnSpPr>
              <a:cxnSpLocks/>
              <a:stCxn id="94" idx="2"/>
              <a:endCxn id="96" idx="0"/>
            </p:cNvCxnSpPr>
            <p:nvPr/>
          </p:nvCxnSpPr>
          <p:spPr bwMode="gray">
            <a:xfrm>
              <a:off x="7292437" y="2814189"/>
              <a:ext cx="0" cy="208242"/>
            </a:xfrm>
            <a:prstGeom prst="straightConnector1">
              <a:avLst/>
            </a:prstGeom>
            <a:ln w="6350">
              <a:solidFill>
                <a:schemeClr val="bg2">
                  <a:lumMod val="50000"/>
                </a:schemeClr>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88" name="Elbow Connector 57">
              <a:extLst>
                <a:ext uri="{FF2B5EF4-FFF2-40B4-BE49-F238E27FC236}">
                  <a16:creationId xmlns:a16="http://schemas.microsoft.com/office/drawing/2014/main" id="{0C1FC7A1-BE1B-4DD9-9CC1-60F30D88C705}"/>
                </a:ext>
              </a:extLst>
            </p:cNvPr>
            <p:cNvCxnSpPr>
              <a:cxnSpLocks/>
              <a:stCxn id="94" idx="0"/>
              <a:endCxn id="101" idx="2"/>
            </p:cNvCxnSpPr>
            <p:nvPr/>
          </p:nvCxnSpPr>
          <p:spPr bwMode="gray">
            <a:xfrm flipV="1">
              <a:off x="7292437" y="2390276"/>
              <a:ext cx="0" cy="188979"/>
            </a:xfrm>
            <a:prstGeom prst="straightConnector1">
              <a:avLst/>
            </a:prstGeom>
            <a:ln w="6350">
              <a:solidFill>
                <a:schemeClr val="bg2">
                  <a:lumMod val="50000"/>
                </a:schemeClr>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89" name="Elbow Connector 57">
              <a:extLst>
                <a:ext uri="{FF2B5EF4-FFF2-40B4-BE49-F238E27FC236}">
                  <a16:creationId xmlns:a16="http://schemas.microsoft.com/office/drawing/2014/main" id="{CC6B7AF6-6866-4416-B486-D641F3584274}"/>
                </a:ext>
              </a:extLst>
            </p:cNvPr>
            <p:cNvCxnSpPr>
              <a:cxnSpLocks/>
            </p:cNvCxnSpPr>
            <p:nvPr/>
          </p:nvCxnSpPr>
          <p:spPr bwMode="gray">
            <a:xfrm flipH="1">
              <a:off x="7974790" y="3148850"/>
              <a:ext cx="536829" cy="0"/>
            </a:xfrm>
            <a:prstGeom prst="straightConnector1">
              <a:avLst/>
            </a:prstGeom>
            <a:ln w="6350">
              <a:solidFill>
                <a:schemeClr val="bg2">
                  <a:lumMod val="50000"/>
                </a:schemeClr>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90" name="Elbow Connector 57">
              <a:extLst>
                <a:ext uri="{FF2B5EF4-FFF2-40B4-BE49-F238E27FC236}">
                  <a16:creationId xmlns:a16="http://schemas.microsoft.com/office/drawing/2014/main" id="{3C2B47C6-9D25-4B3B-98A6-77E02C7B286D}"/>
                </a:ext>
              </a:extLst>
            </p:cNvPr>
            <p:cNvCxnSpPr>
              <a:cxnSpLocks/>
              <a:stCxn id="95" idx="0"/>
              <a:endCxn id="91" idx="2"/>
            </p:cNvCxnSpPr>
            <p:nvPr/>
          </p:nvCxnSpPr>
          <p:spPr bwMode="gray">
            <a:xfrm flipV="1">
              <a:off x="9105172" y="2390276"/>
              <a:ext cx="1" cy="188979"/>
            </a:xfrm>
            <a:prstGeom prst="straightConnector1">
              <a:avLst/>
            </a:prstGeom>
            <a:ln w="6350">
              <a:solidFill>
                <a:schemeClr val="bg2">
                  <a:lumMod val="50000"/>
                </a:schemeClr>
              </a:solidFill>
              <a:tailEnd type="triangle" w="med" len="med"/>
            </a:ln>
          </p:spPr>
          <p:style>
            <a:lnRef idx="1">
              <a:schemeClr val="accent1"/>
            </a:lnRef>
            <a:fillRef idx="0">
              <a:schemeClr val="accent1"/>
            </a:fillRef>
            <a:effectRef idx="0">
              <a:schemeClr val="accent1"/>
            </a:effectRef>
            <a:fontRef idx="minor">
              <a:schemeClr val="tx1"/>
            </a:fontRef>
          </p:style>
        </p:cxnSp>
        <p:sp>
          <p:nvSpPr>
            <p:cNvPr id="91" name="Rectangle 90">
              <a:extLst>
                <a:ext uri="{FF2B5EF4-FFF2-40B4-BE49-F238E27FC236}">
                  <a16:creationId xmlns:a16="http://schemas.microsoft.com/office/drawing/2014/main" id="{A5A66FE7-0874-431A-A5DA-1CD262927C25}"/>
                </a:ext>
              </a:extLst>
            </p:cNvPr>
            <p:cNvSpPr>
              <a:spLocks/>
            </p:cNvSpPr>
            <p:nvPr/>
          </p:nvSpPr>
          <p:spPr bwMode="gray">
            <a:xfrm>
              <a:off x="8422819" y="2155342"/>
              <a:ext cx="1364708" cy="234934"/>
            </a:xfrm>
            <a:prstGeom prst="rect">
              <a:avLst/>
            </a:prstGeom>
            <a:solidFill>
              <a:schemeClr val="accent3"/>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42113" tIns="42113" rIns="42113" bIns="42113" rtlCol="0" anchor="ctr"/>
            <a:lstStyle/>
            <a:p>
              <a:pPr algn="ctr"/>
              <a:r>
                <a:rPr lang="en-GB" sz="950" b="1" dirty="0">
                  <a:solidFill>
                    <a:prstClr val="white"/>
                  </a:solidFill>
                </a:rPr>
                <a:t>NHHDC</a:t>
              </a:r>
            </a:p>
          </p:txBody>
        </p:sp>
        <p:sp>
          <p:nvSpPr>
            <p:cNvPr id="93" name="Rectangle 92">
              <a:extLst>
                <a:ext uri="{FF2B5EF4-FFF2-40B4-BE49-F238E27FC236}">
                  <a16:creationId xmlns:a16="http://schemas.microsoft.com/office/drawing/2014/main" id="{596F8487-8D6E-4609-A4F2-C97C48F26B6C}"/>
                </a:ext>
              </a:extLst>
            </p:cNvPr>
            <p:cNvSpPr>
              <a:spLocks/>
            </p:cNvSpPr>
            <p:nvPr/>
          </p:nvSpPr>
          <p:spPr bwMode="gray">
            <a:xfrm>
              <a:off x="8422819" y="1731429"/>
              <a:ext cx="1364708" cy="234934"/>
            </a:xfrm>
            <a:prstGeom prst="rect">
              <a:avLst/>
            </a:prstGeom>
            <a:solidFill>
              <a:schemeClr val="accent4"/>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42113" tIns="42113" rIns="42113" bIns="42113" rtlCol="0" anchor="ctr"/>
            <a:lstStyle/>
            <a:p>
              <a:pPr algn="ctr"/>
              <a:r>
                <a:rPr lang="en-GB" sz="950" b="1" dirty="0">
                  <a:solidFill>
                    <a:prstClr val="white"/>
                  </a:solidFill>
                </a:rPr>
                <a:t>UMSO</a:t>
              </a:r>
            </a:p>
          </p:txBody>
        </p:sp>
        <p:sp>
          <p:nvSpPr>
            <p:cNvPr id="94" name="Rectangle 93">
              <a:extLst>
                <a:ext uri="{FF2B5EF4-FFF2-40B4-BE49-F238E27FC236}">
                  <a16:creationId xmlns:a16="http://schemas.microsoft.com/office/drawing/2014/main" id="{D85CA2DB-C324-4909-BBAF-8831B07CD3DE}"/>
                </a:ext>
              </a:extLst>
            </p:cNvPr>
            <p:cNvSpPr>
              <a:spLocks/>
            </p:cNvSpPr>
            <p:nvPr/>
          </p:nvSpPr>
          <p:spPr bwMode="gray">
            <a:xfrm>
              <a:off x="6610083" y="2579255"/>
              <a:ext cx="1364708" cy="234934"/>
            </a:xfrm>
            <a:prstGeom prst="rect">
              <a:avLst/>
            </a:prstGeom>
            <a:solidFill>
              <a:schemeClr val="accent2"/>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42113" tIns="42113" rIns="42113" bIns="42113" rtlCol="0" anchor="ctr"/>
            <a:lstStyle/>
            <a:p>
              <a:pPr algn="ctr"/>
              <a:r>
                <a:rPr lang="en-GB" sz="950" b="1" dirty="0">
                  <a:solidFill>
                    <a:prstClr val="white"/>
                  </a:solidFill>
                </a:rPr>
                <a:t>SMRS</a:t>
              </a:r>
            </a:p>
          </p:txBody>
        </p:sp>
        <p:sp>
          <p:nvSpPr>
            <p:cNvPr id="95" name="Rectangle 94">
              <a:extLst>
                <a:ext uri="{FF2B5EF4-FFF2-40B4-BE49-F238E27FC236}">
                  <a16:creationId xmlns:a16="http://schemas.microsoft.com/office/drawing/2014/main" id="{ED2FEB27-5412-44B9-A3E7-EF9CA4E1C0B8}"/>
                </a:ext>
              </a:extLst>
            </p:cNvPr>
            <p:cNvSpPr>
              <a:spLocks/>
            </p:cNvSpPr>
            <p:nvPr/>
          </p:nvSpPr>
          <p:spPr bwMode="gray">
            <a:xfrm>
              <a:off x="8422818" y="2579255"/>
              <a:ext cx="1364708" cy="234934"/>
            </a:xfrm>
            <a:prstGeom prst="rect">
              <a:avLst/>
            </a:prstGeom>
            <a:solidFill>
              <a:schemeClr val="accent2"/>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42113" tIns="42113" rIns="42113" bIns="42113" rtlCol="0" anchor="ctr"/>
            <a:lstStyle/>
            <a:p>
              <a:pPr algn="ctr"/>
              <a:r>
                <a:rPr lang="en-GB" sz="950" b="1" dirty="0">
                  <a:solidFill>
                    <a:prstClr val="white"/>
                  </a:solidFill>
                </a:rPr>
                <a:t>Supplier</a:t>
              </a:r>
            </a:p>
          </p:txBody>
        </p:sp>
        <p:sp>
          <p:nvSpPr>
            <p:cNvPr id="96" name="Rectangle 95">
              <a:extLst>
                <a:ext uri="{FF2B5EF4-FFF2-40B4-BE49-F238E27FC236}">
                  <a16:creationId xmlns:a16="http://schemas.microsoft.com/office/drawing/2014/main" id="{FE6BD11C-CDDE-45A2-A4D2-A682697E0A76}"/>
                </a:ext>
              </a:extLst>
            </p:cNvPr>
            <p:cNvSpPr>
              <a:spLocks/>
            </p:cNvSpPr>
            <p:nvPr/>
          </p:nvSpPr>
          <p:spPr bwMode="gray">
            <a:xfrm>
              <a:off x="6610083" y="3022431"/>
              <a:ext cx="1364708" cy="234934"/>
            </a:xfrm>
            <a:prstGeom prst="rect">
              <a:avLst/>
            </a:prstGeom>
            <a:solidFill>
              <a:schemeClr val="bg1">
                <a:lumMod val="5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42113" tIns="42113" rIns="42113" bIns="42113" rtlCol="0" anchor="ctr"/>
            <a:lstStyle/>
            <a:p>
              <a:pPr algn="ctr"/>
              <a:r>
                <a:rPr lang="en-GB" sz="950" b="1" dirty="0">
                  <a:solidFill>
                    <a:prstClr val="white"/>
                  </a:solidFill>
                </a:rPr>
                <a:t>HHDA</a:t>
              </a:r>
            </a:p>
          </p:txBody>
        </p:sp>
        <p:sp>
          <p:nvSpPr>
            <p:cNvPr id="97" name="Rectangle 96">
              <a:extLst>
                <a:ext uri="{FF2B5EF4-FFF2-40B4-BE49-F238E27FC236}">
                  <a16:creationId xmlns:a16="http://schemas.microsoft.com/office/drawing/2014/main" id="{9AEE9184-644E-40B1-A736-3A63EE117824}"/>
                </a:ext>
              </a:extLst>
            </p:cNvPr>
            <p:cNvSpPr>
              <a:spLocks/>
            </p:cNvSpPr>
            <p:nvPr/>
          </p:nvSpPr>
          <p:spPr bwMode="gray">
            <a:xfrm>
              <a:off x="8422818" y="3022431"/>
              <a:ext cx="1364708" cy="234934"/>
            </a:xfrm>
            <a:prstGeom prst="rect">
              <a:avLst/>
            </a:prstGeom>
            <a:solidFill>
              <a:schemeClr val="bg1">
                <a:lumMod val="5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42113" tIns="42113" rIns="42113" bIns="42113" rtlCol="0" anchor="ctr"/>
            <a:lstStyle/>
            <a:p>
              <a:pPr algn="ctr"/>
              <a:r>
                <a:rPr lang="en-GB" sz="950" b="1" dirty="0">
                  <a:solidFill>
                    <a:prstClr val="white"/>
                  </a:solidFill>
                </a:rPr>
                <a:t>HHDC</a:t>
              </a:r>
            </a:p>
          </p:txBody>
        </p:sp>
        <p:sp>
          <p:nvSpPr>
            <p:cNvPr id="99" name="Rectangle 98">
              <a:extLst>
                <a:ext uri="{FF2B5EF4-FFF2-40B4-BE49-F238E27FC236}">
                  <a16:creationId xmlns:a16="http://schemas.microsoft.com/office/drawing/2014/main" id="{1D473C33-852C-4DF2-A1B2-2739FD7811B6}"/>
                </a:ext>
              </a:extLst>
            </p:cNvPr>
            <p:cNvSpPr>
              <a:spLocks/>
            </p:cNvSpPr>
            <p:nvPr/>
          </p:nvSpPr>
          <p:spPr bwMode="gray">
            <a:xfrm>
              <a:off x="8422818" y="3427083"/>
              <a:ext cx="1364708" cy="234934"/>
            </a:xfrm>
            <a:prstGeom prst="rect">
              <a:avLst/>
            </a:prstGeom>
            <a:solidFill>
              <a:schemeClr val="bg1">
                <a:lumMod val="5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42113" tIns="42113" rIns="42113" bIns="42113" rtlCol="0" anchor="ctr"/>
            <a:lstStyle/>
            <a:p>
              <a:pPr algn="ctr"/>
              <a:r>
                <a:rPr lang="en-GB" sz="950" b="1" dirty="0">
                  <a:solidFill>
                    <a:prstClr val="white"/>
                  </a:solidFill>
                </a:rPr>
                <a:t>MA</a:t>
              </a:r>
            </a:p>
          </p:txBody>
        </p:sp>
        <p:sp>
          <p:nvSpPr>
            <p:cNvPr id="100" name="Rectangle 99">
              <a:extLst>
                <a:ext uri="{FF2B5EF4-FFF2-40B4-BE49-F238E27FC236}">
                  <a16:creationId xmlns:a16="http://schemas.microsoft.com/office/drawing/2014/main" id="{AD97D707-28F1-4250-AA97-ABC0F0954AE4}"/>
                </a:ext>
              </a:extLst>
            </p:cNvPr>
            <p:cNvSpPr>
              <a:spLocks/>
            </p:cNvSpPr>
            <p:nvPr/>
          </p:nvSpPr>
          <p:spPr bwMode="gray">
            <a:xfrm>
              <a:off x="10230058" y="2579255"/>
              <a:ext cx="1364708" cy="234934"/>
            </a:xfrm>
            <a:prstGeom prst="rect">
              <a:avLst/>
            </a:prstGeom>
            <a:solidFill>
              <a:schemeClr val="accent2"/>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42113" tIns="42113" rIns="42113" bIns="42113" rtlCol="0" anchor="ctr"/>
            <a:lstStyle/>
            <a:p>
              <a:pPr algn="ctr"/>
              <a:r>
                <a:rPr lang="en-GB" sz="950" b="1" dirty="0">
                  <a:solidFill>
                    <a:prstClr val="white"/>
                  </a:solidFill>
                </a:rPr>
                <a:t>LDSO</a:t>
              </a:r>
            </a:p>
          </p:txBody>
        </p:sp>
        <p:sp>
          <p:nvSpPr>
            <p:cNvPr id="101" name="Rectangle 100">
              <a:extLst>
                <a:ext uri="{FF2B5EF4-FFF2-40B4-BE49-F238E27FC236}">
                  <a16:creationId xmlns:a16="http://schemas.microsoft.com/office/drawing/2014/main" id="{38D2AE69-B1C8-4FF8-B1D3-C048F130C04A}"/>
                </a:ext>
              </a:extLst>
            </p:cNvPr>
            <p:cNvSpPr>
              <a:spLocks/>
            </p:cNvSpPr>
            <p:nvPr/>
          </p:nvSpPr>
          <p:spPr bwMode="gray">
            <a:xfrm>
              <a:off x="6610083" y="2155342"/>
              <a:ext cx="1364708" cy="234934"/>
            </a:xfrm>
            <a:prstGeom prst="rect">
              <a:avLst/>
            </a:prstGeom>
            <a:solidFill>
              <a:schemeClr val="accent3"/>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42113" tIns="42113" rIns="42113" bIns="42113" rtlCol="0" anchor="ctr"/>
            <a:lstStyle/>
            <a:p>
              <a:pPr algn="ctr"/>
              <a:r>
                <a:rPr lang="en-GB" sz="950" b="1" dirty="0">
                  <a:solidFill>
                    <a:prstClr val="white"/>
                  </a:solidFill>
                </a:rPr>
                <a:t>NHHDA</a:t>
              </a:r>
            </a:p>
          </p:txBody>
        </p:sp>
        <p:cxnSp>
          <p:nvCxnSpPr>
            <p:cNvPr id="102" name="Elbow Connector 57">
              <a:extLst>
                <a:ext uri="{FF2B5EF4-FFF2-40B4-BE49-F238E27FC236}">
                  <a16:creationId xmlns:a16="http://schemas.microsoft.com/office/drawing/2014/main" id="{6515BEF7-43B1-401B-A66C-A1C2E6BCE968}"/>
                </a:ext>
              </a:extLst>
            </p:cNvPr>
            <p:cNvCxnSpPr>
              <a:cxnSpLocks/>
              <a:stCxn id="100" idx="2"/>
            </p:cNvCxnSpPr>
            <p:nvPr/>
          </p:nvCxnSpPr>
          <p:spPr bwMode="gray">
            <a:xfrm rot="5400000">
              <a:off x="9222152" y="1122235"/>
              <a:ext cx="17889" cy="3383910"/>
            </a:xfrm>
            <a:prstGeom prst="bentConnector4">
              <a:avLst>
                <a:gd name="adj1" fmla="val 668567"/>
                <a:gd name="adj2" fmla="val 101046"/>
              </a:avLst>
            </a:prstGeom>
            <a:ln w="6350">
              <a:solidFill>
                <a:schemeClr val="bg2">
                  <a:lumMod val="50000"/>
                </a:schemeClr>
              </a:solidFill>
              <a:tailEnd type="triangle" w="med" len="med"/>
            </a:ln>
          </p:spPr>
          <p:style>
            <a:lnRef idx="1">
              <a:schemeClr val="accent1"/>
            </a:lnRef>
            <a:fillRef idx="0">
              <a:schemeClr val="accent1"/>
            </a:fillRef>
            <a:effectRef idx="0">
              <a:schemeClr val="accent1"/>
            </a:effectRef>
            <a:fontRef idx="minor">
              <a:schemeClr val="tx1"/>
            </a:fontRef>
          </p:style>
        </p:cxnSp>
        <p:pic>
          <p:nvPicPr>
            <p:cNvPr id="103" name="Picture 102" descr="A picture containing text&#10;&#10;Description automatically generated">
              <a:extLst>
                <a:ext uri="{FF2B5EF4-FFF2-40B4-BE49-F238E27FC236}">
                  <a16:creationId xmlns:a16="http://schemas.microsoft.com/office/drawing/2014/main" id="{6CBF6487-0DDC-46DB-BACC-F96E8302756F}"/>
                </a:ext>
              </a:extLst>
            </p:cNvPr>
            <p:cNvPicPr>
              <a:picLocks noChangeAspect="1"/>
            </p:cNvPicPr>
            <p:nvPr/>
          </p:nvPicPr>
          <p:blipFill rotWithShape="1">
            <a:blip r:embed="rId5"/>
            <a:srcRect l="9473" t="30458" r="9473" b="30458"/>
            <a:stretch/>
          </p:blipFill>
          <p:spPr>
            <a:xfrm>
              <a:off x="10280485" y="3490913"/>
              <a:ext cx="1235723" cy="187082"/>
            </a:xfrm>
            <a:prstGeom prst="rect">
              <a:avLst/>
            </a:prstGeom>
          </p:spPr>
        </p:pic>
      </p:grpSp>
      <p:sp>
        <p:nvSpPr>
          <p:cNvPr id="106" name="Rectangle 105">
            <a:extLst>
              <a:ext uri="{FF2B5EF4-FFF2-40B4-BE49-F238E27FC236}">
                <a16:creationId xmlns:a16="http://schemas.microsoft.com/office/drawing/2014/main" id="{9EC79E8A-787E-45CD-A0A2-315ABEA9BE2E}"/>
              </a:ext>
            </a:extLst>
          </p:cNvPr>
          <p:cNvSpPr/>
          <p:nvPr/>
        </p:nvSpPr>
        <p:spPr>
          <a:xfrm>
            <a:off x="10398678" y="2116331"/>
            <a:ext cx="1014778" cy="665602"/>
          </a:xfrm>
          <a:prstGeom prst="rect">
            <a:avLst/>
          </a:prstGeom>
          <a:noFill/>
          <a:ln w="12700">
            <a:solidFill>
              <a:srgbClr val="00A3A1"/>
            </a:solid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GB" sz="1500" dirty="0">
              <a:solidFill>
                <a:srgbClr val="FF0000"/>
              </a:solidFill>
            </a:endParaRPr>
          </a:p>
        </p:txBody>
      </p:sp>
      <p:sp>
        <p:nvSpPr>
          <p:cNvPr id="107" name="TextBox 106">
            <a:extLst>
              <a:ext uri="{FF2B5EF4-FFF2-40B4-BE49-F238E27FC236}">
                <a16:creationId xmlns:a16="http://schemas.microsoft.com/office/drawing/2014/main" id="{32D53C57-0058-4AEB-BA7F-9A04E4E4B4FC}"/>
              </a:ext>
            </a:extLst>
          </p:cNvPr>
          <p:cNvSpPr txBox="1"/>
          <p:nvPr/>
        </p:nvSpPr>
        <p:spPr>
          <a:xfrm>
            <a:off x="10407281" y="2591037"/>
            <a:ext cx="1014778" cy="184037"/>
          </a:xfrm>
          <a:prstGeom prst="rect">
            <a:avLst/>
          </a:prstGeom>
          <a:noFill/>
        </p:spPr>
        <p:txBody>
          <a:bodyPr wrap="square" lIns="54610" tIns="54610" rIns="54610" bIns="54610" rtlCol="0">
            <a:noAutofit/>
          </a:bodyPr>
          <a:lstStyle/>
          <a:p>
            <a:pPr>
              <a:spcAft>
                <a:spcPts val="600"/>
              </a:spcAft>
            </a:pPr>
            <a:r>
              <a:rPr lang="en-GB" sz="500" dirty="0">
                <a:solidFill>
                  <a:srgbClr val="00A3A1"/>
                </a:solidFill>
              </a:rPr>
              <a:t>Sits under Retail Energy Code</a:t>
            </a:r>
          </a:p>
        </p:txBody>
      </p:sp>
      <p:sp>
        <p:nvSpPr>
          <p:cNvPr id="109" name="Rectangle 108">
            <a:extLst>
              <a:ext uri="{FF2B5EF4-FFF2-40B4-BE49-F238E27FC236}">
                <a16:creationId xmlns:a16="http://schemas.microsoft.com/office/drawing/2014/main" id="{A255CDE4-D606-434F-8BAF-C8308A52F84C}"/>
              </a:ext>
            </a:extLst>
          </p:cNvPr>
          <p:cNvSpPr>
            <a:spLocks/>
          </p:cNvSpPr>
          <p:nvPr/>
        </p:nvSpPr>
        <p:spPr bwMode="gray">
          <a:xfrm>
            <a:off x="10437453" y="2396270"/>
            <a:ext cx="925068" cy="174012"/>
          </a:xfrm>
          <a:prstGeom prst="rect">
            <a:avLst/>
          </a:prstGeom>
          <a:solidFill>
            <a:srgbClr val="00A3A1"/>
          </a:solidFill>
          <a:ln w="6350">
            <a:solidFill>
              <a:srgbClr val="00A3A1">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lIns="42113" tIns="42113" rIns="42113" bIns="42113" rtlCol="0" anchor="ctr"/>
          <a:lstStyle/>
          <a:p>
            <a:pPr algn="ctr"/>
            <a:r>
              <a:rPr lang="en-GB" sz="835" b="1" dirty="0">
                <a:solidFill>
                  <a:srgbClr val="FFFFFF"/>
                </a:solidFill>
              </a:rPr>
              <a:t>NHHMOA</a:t>
            </a:r>
            <a:endParaRPr lang="en-GB" sz="835" dirty="0">
              <a:solidFill>
                <a:srgbClr val="FFFFFF"/>
              </a:solidFill>
            </a:endParaRPr>
          </a:p>
        </p:txBody>
      </p:sp>
      <p:sp>
        <p:nvSpPr>
          <p:cNvPr id="110" name="Rectangle 109">
            <a:extLst>
              <a:ext uri="{FF2B5EF4-FFF2-40B4-BE49-F238E27FC236}">
                <a16:creationId xmlns:a16="http://schemas.microsoft.com/office/drawing/2014/main" id="{7A8C6FA2-DAB1-4242-8177-E067A71B0314}"/>
              </a:ext>
            </a:extLst>
          </p:cNvPr>
          <p:cNvSpPr>
            <a:spLocks/>
          </p:cNvSpPr>
          <p:nvPr/>
        </p:nvSpPr>
        <p:spPr bwMode="gray">
          <a:xfrm>
            <a:off x="10431810" y="2179014"/>
            <a:ext cx="925068" cy="174012"/>
          </a:xfrm>
          <a:prstGeom prst="rect">
            <a:avLst/>
          </a:prstGeom>
          <a:solidFill>
            <a:srgbClr val="00A3A1"/>
          </a:solidFill>
          <a:ln w="6350">
            <a:solidFill>
              <a:srgbClr val="00A3A1">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lIns="42113" tIns="42113" rIns="42113" bIns="42113" rtlCol="0" anchor="ctr"/>
          <a:lstStyle/>
          <a:p>
            <a:pPr algn="ctr"/>
            <a:r>
              <a:rPr lang="en-GB" sz="835" b="1" dirty="0">
                <a:solidFill>
                  <a:srgbClr val="FFFFFF"/>
                </a:solidFill>
              </a:rPr>
              <a:t>HHMOA</a:t>
            </a:r>
          </a:p>
        </p:txBody>
      </p:sp>
      <p:sp>
        <p:nvSpPr>
          <p:cNvPr id="61" name="Rectangle 60">
            <a:extLst>
              <a:ext uri="{FF2B5EF4-FFF2-40B4-BE49-F238E27FC236}">
                <a16:creationId xmlns:a16="http://schemas.microsoft.com/office/drawing/2014/main" id="{97548F10-0B04-409D-A67A-B4FAFFC58455}"/>
              </a:ext>
            </a:extLst>
          </p:cNvPr>
          <p:cNvSpPr>
            <a:spLocks/>
          </p:cNvSpPr>
          <p:nvPr/>
        </p:nvSpPr>
        <p:spPr bwMode="gray">
          <a:xfrm>
            <a:off x="8363303" y="2329510"/>
            <a:ext cx="814492" cy="166784"/>
          </a:xfrm>
          <a:prstGeom prst="rect">
            <a:avLst/>
          </a:prstGeom>
          <a:solidFill>
            <a:schemeClr val="accent1">
              <a:lumMod val="40000"/>
              <a:lumOff val="6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42113" tIns="42113" rIns="42113" bIns="42113" rtlCol="0" anchor="ctr"/>
          <a:lstStyle/>
          <a:p>
            <a:pPr algn="ctr"/>
            <a:r>
              <a:rPr lang="en-GB" sz="950" b="1" dirty="0">
                <a:solidFill>
                  <a:prstClr val="white"/>
                </a:solidFill>
              </a:rPr>
              <a:t>CVA Reg</a:t>
            </a:r>
          </a:p>
        </p:txBody>
      </p:sp>
    </p:spTree>
    <p:extLst>
      <p:ext uri="{BB962C8B-B14F-4D97-AF65-F5344CB8AC3E}">
        <p14:creationId xmlns:p14="http://schemas.microsoft.com/office/powerpoint/2010/main" val="129682565"/>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900"/>
                                  </p:stCondLst>
                                  <p:childTnLst>
                                    <p:set>
                                      <p:cBhvr>
                                        <p:cTn id="6" dur="1" fill="hold">
                                          <p:stCondLst>
                                            <p:cond delay="0"/>
                                          </p:stCondLst>
                                        </p:cTn>
                                        <p:tgtEl>
                                          <p:spTgt spid="72"/>
                                        </p:tgtEl>
                                        <p:attrNameLst>
                                          <p:attrName>style.visibility</p:attrName>
                                        </p:attrNameLst>
                                      </p:cBhvr>
                                      <p:to>
                                        <p:strVal val="visible"/>
                                      </p:to>
                                    </p:set>
                                    <p:animEffect transition="in" filter="fade">
                                      <p:cBhvr>
                                        <p:cTn id="7" dur="400"/>
                                        <p:tgtEl>
                                          <p:spTgt spid="72"/>
                                        </p:tgtEl>
                                      </p:cBhvr>
                                    </p:animEffect>
                                  </p:childTnLst>
                                </p:cTn>
                              </p:par>
                              <p:par>
                                <p:cTn id="8" presetID="42" presetClass="path" presetSubtype="0" decel="100000" fill="hold" nodeType="withEffect">
                                  <p:stCondLst>
                                    <p:cond delay="900"/>
                                  </p:stCondLst>
                                  <p:childTnLst>
                                    <p:animMotion origin="layout" path="M -2.08333E-6 -4.81481E-6 L -2.08333E-6 0.02338 " pathEditMode="relative" rAng="0" ptsTypes="AA">
                                      <p:cBhvr>
                                        <p:cTn id="9" dur="400" spd="-100000" fill="hold"/>
                                        <p:tgtEl>
                                          <p:spTgt spid="72"/>
                                        </p:tgtEl>
                                        <p:attrNameLst>
                                          <p:attrName>ppt_x</p:attrName>
                                          <p:attrName>ppt_y</p:attrName>
                                        </p:attrNameLst>
                                      </p:cBhvr>
                                      <p:rCtr x="0" y="1157"/>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3">
            <a:extLst>
              <a:ext uri="{FF2B5EF4-FFF2-40B4-BE49-F238E27FC236}">
                <a16:creationId xmlns:a16="http://schemas.microsoft.com/office/drawing/2014/main" id="{79B83A31-1F79-4B3C-AA44-C7E1303BDDB9}"/>
              </a:ext>
            </a:extLst>
          </p:cNvPr>
          <p:cNvSpPr txBox="1">
            <a:spLocks/>
          </p:cNvSpPr>
          <p:nvPr/>
        </p:nvSpPr>
        <p:spPr>
          <a:xfrm>
            <a:off x="393796" y="580336"/>
            <a:ext cx="4944322" cy="441828"/>
          </a:xfrm>
          <a:prstGeom prst="rect">
            <a:avLst/>
          </a:prstGeom>
        </p:spPr>
        <p:txBody>
          <a:bodyPr vert="horz" wrap="square" lIns="0" tIns="10835" rIns="0" bIns="0" rtlCol="0" anchor="t" anchorCtr="0">
            <a:spAutoFit/>
          </a:bodyPr>
          <a:lstStyle>
            <a:lvl1pPr algn="l" defTabSz="914376" rtl="0" eaLnBrk="1" latinLnBrk="0" hangingPunct="1">
              <a:lnSpc>
                <a:spcPct val="100000"/>
              </a:lnSpc>
              <a:spcBef>
                <a:spcPct val="0"/>
              </a:spcBef>
              <a:buNone/>
              <a:defRPr lang="en-US" sz="3200" b="0" kern="1200" cap="none" spc="100" baseline="0" dirty="0">
                <a:solidFill>
                  <a:schemeClr val="bg1"/>
                </a:solidFill>
                <a:latin typeface="+mj-lt"/>
                <a:ea typeface="+mn-ea"/>
                <a:cs typeface="+mn-cs"/>
              </a:defRPr>
            </a:lvl1pPr>
          </a:lstStyle>
          <a:p>
            <a:pPr marL="10319">
              <a:spcBef>
                <a:spcPts val="85"/>
              </a:spcBef>
            </a:pPr>
            <a:r>
              <a:rPr lang="en-GB" sz="2800" b="1" spc="16" dirty="0"/>
              <a:t>Operational Approach</a:t>
            </a:r>
            <a:endParaRPr lang="en-GB" sz="2800" b="1" spc="53" dirty="0"/>
          </a:p>
        </p:txBody>
      </p:sp>
      <p:sp>
        <p:nvSpPr>
          <p:cNvPr id="5" name="object 61">
            <a:extLst>
              <a:ext uri="{FF2B5EF4-FFF2-40B4-BE49-F238E27FC236}">
                <a16:creationId xmlns:a16="http://schemas.microsoft.com/office/drawing/2014/main" id="{62D1D8B7-C968-44D7-8144-EF62DA947C5C}"/>
              </a:ext>
            </a:extLst>
          </p:cNvPr>
          <p:cNvSpPr txBox="1"/>
          <p:nvPr/>
        </p:nvSpPr>
        <p:spPr>
          <a:xfrm>
            <a:off x="10847992" y="1376085"/>
            <a:ext cx="77907" cy="134998"/>
          </a:xfrm>
          <a:prstGeom prst="rect">
            <a:avLst/>
          </a:prstGeom>
        </p:spPr>
        <p:txBody>
          <a:bodyPr vert="horz" wrap="square" lIns="0" tIns="9803" rIns="0" bIns="0" rtlCol="0">
            <a:spAutoFit/>
          </a:bodyPr>
          <a:lstStyle/>
          <a:p>
            <a:pPr marL="10319">
              <a:spcBef>
                <a:spcPts val="77"/>
              </a:spcBef>
            </a:pPr>
            <a:r>
              <a:rPr lang="en-GB" sz="813" spc="-4" dirty="0">
                <a:solidFill>
                  <a:srgbClr val="FFFFFF"/>
                </a:solidFill>
                <a:latin typeface="Univers 45 Light"/>
                <a:cs typeface="Univers 45 Light"/>
              </a:rPr>
              <a:t>5</a:t>
            </a:r>
            <a:endParaRPr sz="813" dirty="0">
              <a:latin typeface="Univers 45 Light"/>
              <a:cs typeface="Univers 45 Light"/>
            </a:endParaRPr>
          </a:p>
        </p:txBody>
      </p:sp>
      <p:sp>
        <p:nvSpPr>
          <p:cNvPr id="6" name="object 62">
            <a:extLst>
              <a:ext uri="{FF2B5EF4-FFF2-40B4-BE49-F238E27FC236}">
                <a16:creationId xmlns:a16="http://schemas.microsoft.com/office/drawing/2014/main" id="{490D7B21-A66C-4D31-A316-79A5A56B6CC3}"/>
              </a:ext>
            </a:extLst>
          </p:cNvPr>
          <p:cNvSpPr/>
          <p:nvPr/>
        </p:nvSpPr>
        <p:spPr>
          <a:xfrm>
            <a:off x="10717149" y="1346264"/>
            <a:ext cx="0" cy="214114"/>
          </a:xfrm>
          <a:custGeom>
            <a:avLst/>
            <a:gdLst/>
            <a:ahLst/>
            <a:cxnLst/>
            <a:rect l="l" t="t" r="r" b="b"/>
            <a:pathLst>
              <a:path h="263525">
                <a:moveTo>
                  <a:pt x="0" y="0"/>
                </a:moveTo>
                <a:lnTo>
                  <a:pt x="0" y="263525"/>
                </a:lnTo>
              </a:path>
            </a:pathLst>
          </a:custGeom>
          <a:ln w="6096">
            <a:solidFill>
              <a:srgbClr val="EFEFEF"/>
            </a:solidFill>
          </a:ln>
        </p:spPr>
        <p:txBody>
          <a:bodyPr wrap="square" lIns="0" tIns="0" rIns="0" bIns="0" rtlCol="0"/>
          <a:lstStyle/>
          <a:p>
            <a:endParaRPr sz="1463" dirty="0"/>
          </a:p>
        </p:txBody>
      </p:sp>
      <p:sp>
        <p:nvSpPr>
          <p:cNvPr id="7" name="Text Placeholder 6">
            <a:extLst>
              <a:ext uri="{FF2B5EF4-FFF2-40B4-BE49-F238E27FC236}">
                <a16:creationId xmlns:a16="http://schemas.microsoft.com/office/drawing/2014/main" id="{3E882A6E-E951-4BFD-891F-66E9EB358A50}"/>
              </a:ext>
            </a:extLst>
          </p:cNvPr>
          <p:cNvSpPr txBox="1">
            <a:spLocks/>
          </p:cNvSpPr>
          <p:nvPr/>
        </p:nvSpPr>
        <p:spPr>
          <a:xfrm>
            <a:off x="1797739" y="2452254"/>
            <a:ext cx="4219336" cy="4133104"/>
          </a:xfrm>
          <a:prstGeom prst="rect">
            <a:avLst/>
          </a:prstGeom>
        </p:spPr>
        <p:txBody>
          <a:bodyPr/>
          <a:lst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r>
              <a:rPr lang="en-GB" sz="1000" b="1" spc="-4" dirty="0">
                <a:solidFill>
                  <a:srgbClr val="E8308A"/>
                </a:solidFill>
              </a:rPr>
              <a:t>1. Planning</a:t>
            </a:r>
          </a:p>
          <a:p>
            <a:endParaRPr lang="en-GB" sz="1000" b="1" spc="-4" dirty="0">
              <a:solidFill>
                <a:srgbClr val="E8308A"/>
              </a:solidFill>
            </a:endParaRPr>
          </a:p>
          <a:p>
            <a:r>
              <a:rPr lang="en-GB" sz="1000" b="1" spc="-4" dirty="0">
                <a:solidFill>
                  <a:srgbClr val="E8308A"/>
                </a:solidFill>
              </a:rPr>
              <a:t>Risk assessment and entity selection</a:t>
            </a:r>
          </a:p>
          <a:p>
            <a:r>
              <a:rPr lang="en-GB" sz="1000" spc="-4" dirty="0"/>
              <a:t>The scope will be defined by Elexon, including the entities where the BSC Auditor will be performing testing and the composition of each work intensity (based on the risks within the RER set in Appendix 2) . </a:t>
            </a:r>
          </a:p>
          <a:p>
            <a:r>
              <a:rPr lang="en-GB" sz="1000" spc="-4" dirty="0"/>
              <a:t>A separate Entity Selection Document provides further details as to the selection criteria and market participants in scope for the BSC Audit Engagement during each assurance period.</a:t>
            </a:r>
          </a:p>
          <a:p>
            <a:endParaRPr lang="en-GB" sz="1000" kern="0" dirty="0">
              <a:solidFill>
                <a:srgbClr val="E8308A"/>
              </a:solidFill>
            </a:endParaRPr>
          </a:p>
          <a:p>
            <a:r>
              <a:rPr lang="en-GB" sz="1000" b="1" spc="-4" dirty="0">
                <a:solidFill>
                  <a:srgbClr val="E8308A"/>
                </a:solidFill>
              </a:rPr>
              <a:t>2. Entity engagement</a:t>
            </a:r>
          </a:p>
          <a:p>
            <a:endParaRPr lang="en-GB" sz="1000" b="1" spc="-4" dirty="0">
              <a:solidFill>
                <a:srgbClr val="E8308A"/>
              </a:solidFill>
            </a:endParaRPr>
          </a:p>
          <a:p>
            <a:r>
              <a:rPr lang="en-GB" sz="1000" b="1" spc="-4" dirty="0">
                <a:solidFill>
                  <a:srgbClr val="E8308A"/>
                </a:solidFill>
              </a:rPr>
              <a:t>BSC Audit Planning Information and Data Requests </a:t>
            </a:r>
          </a:p>
          <a:p>
            <a:r>
              <a:rPr lang="en-GB" sz="1000" spc="-4" dirty="0"/>
              <a:t>Prior to each testing period, a planning meeting will be held with nominated representatives at in-scope entities. For new market entrants, an extended planning meeting will be scheduled to introduce the BSC Audit. Prior to the planning meeting, draft planning information will be made available on the BSC Audit portal for each in-scope entity outlining the timeframes, key contacts and data requested. </a:t>
            </a:r>
          </a:p>
          <a:p>
            <a:r>
              <a:rPr lang="en-GB" sz="1000" spc="-4" dirty="0"/>
              <a:t>The planning information will provide further details on the work that will be performed, including a description of the processes that will be covered. This will allow entities to plan effectively for the BSC Audits. </a:t>
            </a:r>
          </a:p>
          <a:p>
            <a:r>
              <a:rPr lang="en-GB" sz="1000" spc="-4" dirty="0"/>
              <a:t>Where possible, DTN Data will be used to reduce the volume of data that parties need to provide. </a:t>
            </a:r>
          </a:p>
          <a:p>
            <a:r>
              <a:rPr lang="en-GB" sz="1000" kern="0" spc="-4" dirty="0"/>
              <a:t>Pre-site enquiry questionnaires will be made available to PAPs on the BSC Audit portal after the initial planning meeting to make the time with PAPs during the </a:t>
            </a:r>
            <a:r>
              <a:rPr lang="en-GB" sz="1000" spc="-4" dirty="0"/>
              <a:t>BSC Audit</a:t>
            </a:r>
            <a:r>
              <a:rPr lang="en-GB" sz="1000" kern="0" spc="-4" dirty="0"/>
              <a:t> more valuable.</a:t>
            </a:r>
            <a:endParaRPr lang="en-GB" sz="1000" kern="0" dirty="0"/>
          </a:p>
        </p:txBody>
      </p:sp>
      <p:sp>
        <p:nvSpPr>
          <p:cNvPr id="8" name="Text Placeholder 7">
            <a:extLst>
              <a:ext uri="{FF2B5EF4-FFF2-40B4-BE49-F238E27FC236}">
                <a16:creationId xmlns:a16="http://schemas.microsoft.com/office/drawing/2014/main" id="{5C8AF091-FEFE-4420-B08B-2B51C508DF79}"/>
              </a:ext>
            </a:extLst>
          </p:cNvPr>
          <p:cNvSpPr txBox="1">
            <a:spLocks/>
          </p:cNvSpPr>
          <p:nvPr/>
        </p:nvSpPr>
        <p:spPr>
          <a:xfrm>
            <a:off x="6096000" y="2446318"/>
            <a:ext cx="4236534" cy="4139040"/>
          </a:xfrm>
          <a:prstGeom prst="rect">
            <a:avLst/>
          </a:prstGeom>
        </p:spPr>
        <p:txBody>
          <a:bodyPr/>
          <a:lst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r>
              <a:rPr lang="en-GB" sz="1000" b="1" spc="-4" dirty="0">
                <a:solidFill>
                  <a:srgbClr val="E8308A"/>
                </a:solidFill>
              </a:rPr>
              <a:t>3. Fieldwork and data modelling</a:t>
            </a:r>
          </a:p>
          <a:p>
            <a:endParaRPr lang="en-GB" sz="1000" b="1" spc="-4" dirty="0">
              <a:solidFill>
                <a:srgbClr val="D91A53"/>
              </a:solidFill>
            </a:endParaRPr>
          </a:p>
          <a:p>
            <a:r>
              <a:rPr lang="en-GB" sz="1000" spc="-4" dirty="0"/>
              <a:t>BSC Audits will generally take place between October 2024 and March 2025 and will be primarily conducted remotely. The timing of this work will be agreed with entities during the entity engagement phase. The BSC Auditor will also utilise remote auditing techniques and structured ordering of Party BSC Audits to minimise the impact on Parties while retaining the level of assurance expected from the BSC Audit.</a:t>
            </a:r>
          </a:p>
          <a:p>
            <a:endParaRPr lang="en-GB" sz="1000" spc="-4" dirty="0">
              <a:solidFill>
                <a:srgbClr val="E8308A"/>
              </a:solidFill>
            </a:endParaRPr>
          </a:p>
          <a:p>
            <a:r>
              <a:rPr lang="en-GB" sz="1000" b="1" spc="-4" dirty="0">
                <a:solidFill>
                  <a:srgbClr val="E8308A"/>
                </a:solidFill>
              </a:rPr>
              <a:t>Detailed Testing</a:t>
            </a:r>
          </a:p>
          <a:p>
            <a:r>
              <a:rPr lang="en-GB" sz="1000" spc="-4" dirty="0"/>
              <a:t>Detailed testing involves inspection of a selection of transactions and records to verify that they have been created and/or processed in compliance with the BSC. Testing will establish completeness and accuracy of the data flow, or metering system level information in relation to BSC requirements. The BSC Audit will continue to focus on the quality of data processing as well as the timeliness of sending flows.</a:t>
            </a:r>
          </a:p>
          <a:p>
            <a:endParaRPr lang="en-GB" sz="1000" spc="-4" dirty="0"/>
          </a:p>
          <a:p>
            <a:r>
              <a:rPr lang="en-GB" sz="1000" spc="-4" dirty="0"/>
              <a:t>The testing work programmes continue to be reviewed and improved to focus on the current focus risks. As in previous years, scripts over DTN data will be used to perform testing over full population of transactions. The existing DTN tests continue to be reviewed to improve their effectiveness and reduce the number of false positives. Where DTN data is used to identify potential anomalies prior to the fieldwork, a sample of these will be sent to parties for follow up in advance of the BSC Audit dates, leading to a more efficient use of time during the BSC Audit itself.</a:t>
            </a:r>
          </a:p>
          <a:p>
            <a:endParaRPr lang="en-GB" sz="1000" kern="0" dirty="0"/>
          </a:p>
        </p:txBody>
      </p:sp>
      <p:grpSp>
        <p:nvGrpSpPr>
          <p:cNvPr id="9" name="Group 8">
            <a:extLst>
              <a:ext uri="{FF2B5EF4-FFF2-40B4-BE49-F238E27FC236}">
                <a16:creationId xmlns:a16="http://schemas.microsoft.com/office/drawing/2014/main" id="{FCA31ED3-7691-4EEE-8466-F967D3A45CAE}"/>
              </a:ext>
            </a:extLst>
          </p:cNvPr>
          <p:cNvGrpSpPr/>
          <p:nvPr/>
        </p:nvGrpSpPr>
        <p:grpSpPr>
          <a:xfrm>
            <a:off x="1852992" y="1472371"/>
            <a:ext cx="8486017" cy="739814"/>
            <a:chOff x="293867" y="2146299"/>
            <a:chExt cx="8286143" cy="370510"/>
          </a:xfrm>
        </p:grpSpPr>
        <p:grpSp>
          <p:nvGrpSpPr>
            <p:cNvPr id="10" name="Group 48">
              <a:extLst>
                <a:ext uri="{FF2B5EF4-FFF2-40B4-BE49-F238E27FC236}">
                  <a16:creationId xmlns:a16="http://schemas.microsoft.com/office/drawing/2014/main" id="{8053D354-CE65-4AF0-B612-9179CEFBAAA9}"/>
                </a:ext>
              </a:extLst>
            </p:cNvPr>
            <p:cNvGrpSpPr/>
            <p:nvPr>
              <p:custDataLst>
                <p:tags r:id="rId1"/>
              </p:custDataLst>
            </p:nvPr>
          </p:nvGrpSpPr>
          <p:grpSpPr>
            <a:xfrm>
              <a:off x="293867" y="2146299"/>
              <a:ext cx="6125983" cy="370510"/>
              <a:chOff x="2312417" y="1230784"/>
              <a:chExt cx="2714460" cy="381000"/>
            </a:xfrm>
            <a:solidFill>
              <a:schemeClr val="tx2"/>
            </a:solidFill>
          </p:grpSpPr>
          <p:sp>
            <p:nvSpPr>
              <p:cNvPr id="12" name="AutoShape 41">
                <a:extLst>
                  <a:ext uri="{FF2B5EF4-FFF2-40B4-BE49-F238E27FC236}">
                    <a16:creationId xmlns:a16="http://schemas.microsoft.com/office/drawing/2014/main" id="{63BC01E9-94A8-40BA-BBA3-1017AA9C683D}"/>
                  </a:ext>
                </a:extLst>
              </p:cNvPr>
              <p:cNvSpPr>
                <a:spLocks noChangeArrowheads="1"/>
              </p:cNvSpPr>
              <p:nvPr>
                <p:custDataLst>
                  <p:tags r:id="rId3"/>
                </p:custDataLst>
              </p:nvPr>
            </p:nvSpPr>
            <p:spPr bwMode="auto">
              <a:xfrm>
                <a:off x="2312417" y="1230784"/>
                <a:ext cx="800100" cy="381000"/>
              </a:xfrm>
              <a:prstGeom prst="homePlate">
                <a:avLst>
                  <a:gd name="adj" fmla="val 32755"/>
                </a:avLst>
              </a:prstGeom>
              <a:solidFill>
                <a:srgbClr val="0EA6DD"/>
              </a:solidFill>
              <a:ln w="6350">
                <a:noFill/>
                <a:miter lim="800000"/>
                <a:headEnd type="none" w="sm" len="sm"/>
                <a:tailEnd type="none" w="sm" len="sm"/>
              </a:ln>
              <a:effectLst/>
            </p:spPr>
            <p:txBody>
              <a:bodyPr wrap="none" lIns="43875" tIns="43875" rIns="43875" bIns="43875" anchor="ctr"/>
              <a:lstStyle/>
              <a:p>
                <a:pPr algn="ctr" defTabSz="619125" eaLnBrk="0" hangingPunct="0"/>
                <a:r>
                  <a:rPr lang="en-GB" sz="1000" b="1" dirty="0">
                    <a:solidFill>
                      <a:schemeClr val="bg1"/>
                    </a:solidFill>
                  </a:rPr>
                  <a:t>1. Planning</a:t>
                </a:r>
              </a:p>
            </p:txBody>
          </p:sp>
          <p:sp>
            <p:nvSpPr>
              <p:cNvPr id="13" name="AutoShape 42">
                <a:extLst>
                  <a:ext uri="{FF2B5EF4-FFF2-40B4-BE49-F238E27FC236}">
                    <a16:creationId xmlns:a16="http://schemas.microsoft.com/office/drawing/2014/main" id="{47BDC376-9841-43AA-BEEA-587D42660B87}"/>
                  </a:ext>
                </a:extLst>
              </p:cNvPr>
              <p:cNvSpPr>
                <a:spLocks noChangeArrowheads="1"/>
              </p:cNvSpPr>
              <p:nvPr>
                <p:custDataLst>
                  <p:tags r:id="rId4"/>
                </p:custDataLst>
              </p:nvPr>
            </p:nvSpPr>
            <p:spPr bwMode="auto">
              <a:xfrm>
                <a:off x="4072790" y="1230784"/>
                <a:ext cx="954087" cy="381000"/>
              </a:xfrm>
              <a:prstGeom prst="chevron">
                <a:avLst>
                  <a:gd name="adj" fmla="val 32625"/>
                </a:avLst>
              </a:prstGeom>
              <a:solidFill>
                <a:srgbClr val="F6A11C"/>
              </a:solidFill>
              <a:ln w="6350">
                <a:noFill/>
                <a:miter lim="800000"/>
                <a:headEnd type="none" w="sm" len="sm"/>
                <a:tailEnd type="none" w="sm" len="sm"/>
              </a:ln>
              <a:effectLst/>
            </p:spPr>
            <p:txBody>
              <a:bodyPr wrap="none" lIns="43875" tIns="43875" rIns="43875" bIns="43875" anchor="ctr"/>
              <a:lstStyle/>
              <a:p>
                <a:pPr algn="ctr" defTabSz="619125" eaLnBrk="0" hangingPunct="0"/>
                <a:r>
                  <a:rPr lang="en-GB" sz="1000" b="1" dirty="0">
                    <a:solidFill>
                      <a:schemeClr val="bg1"/>
                    </a:solidFill>
                  </a:rPr>
                  <a:t>3. Fieldwork and </a:t>
                </a:r>
              </a:p>
              <a:p>
                <a:pPr algn="ctr" defTabSz="619125" eaLnBrk="0" hangingPunct="0"/>
                <a:r>
                  <a:rPr lang="en-GB" sz="1000" b="1" dirty="0">
                    <a:solidFill>
                      <a:schemeClr val="bg1"/>
                    </a:solidFill>
                  </a:rPr>
                  <a:t>data modelling</a:t>
                </a:r>
              </a:p>
            </p:txBody>
          </p:sp>
          <p:sp>
            <p:nvSpPr>
              <p:cNvPr id="14" name="AutoShape 43">
                <a:extLst>
                  <a:ext uri="{FF2B5EF4-FFF2-40B4-BE49-F238E27FC236}">
                    <a16:creationId xmlns:a16="http://schemas.microsoft.com/office/drawing/2014/main" id="{809C2BD1-998E-4933-A0E0-B2A5F7258FEF}"/>
                  </a:ext>
                </a:extLst>
              </p:cNvPr>
              <p:cNvSpPr>
                <a:spLocks noChangeArrowheads="1"/>
              </p:cNvSpPr>
              <p:nvPr>
                <p:custDataLst>
                  <p:tags r:id="rId5"/>
                </p:custDataLst>
              </p:nvPr>
            </p:nvSpPr>
            <p:spPr bwMode="auto">
              <a:xfrm>
                <a:off x="3115610" y="1230784"/>
                <a:ext cx="954087" cy="381000"/>
              </a:xfrm>
              <a:prstGeom prst="chevron">
                <a:avLst>
                  <a:gd name="adj" fmla="val 31632"/>
                </a:avLst>
              </a:prstGeom>
              <a:solidFill>
                <a:srgbClr val="81AC3F"/>
              </a:solidFill>
              <a:ln w="6350">
                <a:noFill/>
                <a:miter lim="800000"/>
                <a:headEnd type="none" w="sm" len="sm"/>
                <a:tailEnd type="none" w="sm" len="sm"/>
              </a:ln>
              <a:effectLst/>
            </p:spPr>
            <p:txBody>
              <a:bodyPr wrap="none" lIns="43875" tIns="43875" rIns="43875" bIns="43875" anchor="ctr"/>
              <a:lstStyle/>
              <a:p>
                <a:pPr algn="ctr" defTabSz="619125" eaLnBrk="0" hangingPunct="0"/>
                <a:r>
                  <a:rPr lang="en-GB" sz="1000" b="1" dirty="0">
                    <a:solidFill>
                      <a:schemeClr val="bg1"/>
                    </a:solidFill>
                  </a:rPr>
                  <a:t>2. Entity engagement</a:t>
                </a:r>
              </a:p>
            </p:txBody>
          </p:sp>
        </p:grpSp>
        <p:sp>
          <p:nvSpPr>
            <p:cNvPr id="11" name="AutoShape 42">
              <a:extLst>
                <a:ext uri="{FF2B5EF4-FFF2-40B4-BE49-F238E27FC236}">
                  <a16:creationId xmlns:a16="http://schemas.microsoft.com/office/drawing/2014/main" id="{BFCFE46E-C7D7-4D4E-8D87-4CE578EE9A9C}"/>
                </a:ext>
              </a:extLst>
            </p:cNvPr>
            <p:cNvSpPr>
              <a:spLocks noChangeArrowheads="1"/>
            </p:cNvSpPr>
            <p:nvPr>
              <p:custDataLst>
                <p:tags r:id="rId2"/>
              </p:custDataLst>
            </p:nvPr>
          </p:nvSpPr>
          <p:spPr bwMode="auto">
            <a:xfrm>
              <a:off x="6426830" y="2146299"/>
              <a:ext cx="2153180" cy="370510"/>
            </a:xfrm>
            <a:prstGeom prst="chevron">
              <a:avLst>
                <a:gd name="adj" fmla="val 32625"/>
              </a:avLst>
            </a:prstGeom>
            <a:solidFill>
              <a:srgbClr val="E8308A"/>
            </a:solidFill>
            <a:ln w="6350">
              <a:noFill/>
              <a:miter lim="800000"/>
              <a:headEnd type="none" w="sm" len="sm"/>
              <a:tailEnd type="none" w="sm" len="sm"/>
            </a:ln>
            <a:effectLst/>
          </p:spPr>
          <p:txBody>
            <a:bodyPr wrap="none" lIns="43875" tIns="43875" rIns="43875" bIns="43875" anchor="ctr"/>
            <a:lstStyle/>
            <a:p>
              <a:pPr algn="ctr" defTabSz="619125" eaLnBrk="0" hangingPunct="0"/>
              <a:r>
                <a:rPr lang="en-GB" sz="1000" b="1" dirty="0">
                  <a:solidFill>
                    <a:schemeClr val="bg1"/>
                  </a:solidFill>
                </a:rPr>
                <a:t>4. Clearance meetings </a:t>
              </a:r>
            </a:p>
            <a:p>
              <a:pPr algn="ctr" defTabSz="619125" eaLnBrk="0" hangingPunct="0"/>
              <a:r>
                <a:rPr lang="en-GB" sz="1000" b="1" dirty="0">
                  <a:solidFill>
                    <a:schemeClr val="bg1"/>
                  </a:solidFill>
                </a:rPr>
                <a:t>and reporting</a:t>
              </a:r>
            </a:p>
          </p:txBody>
        </p:sp>
      </p:grpSp>
    </p:spTree>
    <p:extLst>
      <p:ext uri="{BB962C8B-B14F-4D97-AF65-F5344CB8AC3E}">
        <p14:creationId xmlns:p14="http://schemas.microsoft.com/office/powerpoint/2010/main" val="3956363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3">
            <a:extLst>
              <a:ext uri="{FF2B5EF4-FFF2-40B4-BE49-F238E27FC236}">
                <a16:creationId xmlns:a16="http://schemas.microsoft.com/office/drawing/2014/main" id="{79B83A31-1F79-4B3C-AA44-C7E1303BDDB9}"/>
              </a:ext>
            </a:extLst>
          </p:cNvPr>
          <p:cNvSpPr txBox="1">
            <a:spLocks/>
          </p:cNvSpPr>
          <p:nvPr/>
        </p:nvSpPr>
        <p:spPr>
          <a:xfrm>
            <a:off x="393795" y="580336"/>
            <a:ext cx="9002867" cy="442348"/>
          </a:xfrm>
          <a:prstGeom prst="rect">
            <a:avLst/>
          </a:prstGeom>
        </p:spPr>
        <p:txBody>
          <a:bodyPr vert="horz" wrap="square" lIns="0" tIns="10835" rIns="0" bIns="0" rtlCol="0" anchor="t" anchorCtr="0">
            <a:spAutoFit/>
          </a:bodyPr>
          <a:lstStyle>
            <a:lvl1pPr algn="l" defTabSz="914376" rtl="0" eaLnBrk="1" latinLnBrk="0" hangingPunct="1">
              <a:lnSpc>
                <a:spcPct val="100000"/>
              </a:lnSpc>
              <a:spcBef>
                <a:spcPct val="0"/>
              </a:spcBef>
              <a:buNone/>
              <a:defRPr lang="en-US" sz="3200" b="0" kern="1200" cap="none" spc="100" baseline="0" dirty="0">
                <a:solidFill>
                  <a:schemeClr val="bg1"/>
                </a:solidFill>
                <a:latin typeface="+mj-lt"/>
                <a:ea typeface="+mn-ea"/>
                <a:cs typeface="+mn-cs"/>
              </a:defRPr>
            </a:lvl1pPr>
          </a:lstStyle>
          <a:p>
            <a:pPr marL="10319">
              <a:spcBef>
                <a:spcPts val="85"/>
              </a:spcBef>
            </a:pPr>
            <a:r>
              <a:rPr lang="en-GB" sz="2800" b="1" spc="16" dirty="0"/>
              <a:t>Operational Approach (continued) </a:t>
            </a:r>
            <a:endParaRPr lang="en-GB" sz="2800" b="1" spc="53" dirty="0"/>
          </a:p>
        </p:txBody>
      </p:sp>
      <p:sp>
        <p:nvSpPr>
          <p:cNvPr id="5" name="object 61">
            <a:extLst>
              <a:ext uri="{FF2B5EF4-FFF2-40B4-BE49-F238E27FC236}">
                <a16:creationId xmlns:a16="http://schemas.microsoft.com/office/drawing/2014/main" id="{62D1D8B7-C968-44D7-8144-EF62DA947C5C}"/>
              </a:ext>
            </a:extLst>
          </p:cNvPr>
          <p:cNvSpPr txBox="1"/>
          <p:nvPr/>
        </p:nvSpPr>
        <p:spPr>
          <a:xfrm>
            <a:off x="10847992" y="1376085"/>
            <a:ext cx="77907" cy="134998"/>
          </a:xfrm>
          <a:prstGeom prst="rect">
            <a:avLst/>
          </a:prstGeom>
        </p:spPr>
        <p:txBody>
          <a:bodyPr vert="horz" wrap="square" lIns="0" tIns="9803" rIns="0" bIns="0" rtlCol="0">
            <a:spAutoFit/>
          </a:bodyPr>
          <a:lstStyle/>
          <a:p>
            <a:pPr marL="10319">
              <a:spcBef>
                <a:spcPts val="77"/>
              </a:spcBef>
            </a:pPr>
            <a:r>
              <a:rPr lang="en-GB" sz="813" spc="-4" dirty="0">
                <a:solidFill>
                  <a:srgbClr val="FFFFFF"/>
                </a:solidFill>
                <a:latin typeface="Univers 45 Light"/>
                <a:cs typeface="Univers 45 Light"/>
              </a:rPr>
              <a:t>5</a:t>
            </a:r>
            <a:endParaRPr sz="813" dirty="0">
              <a:latin typeface="Univers 45 Light"/>
              <a:cs typeface="Univers 45 Light"/>
            </a:endParaRPr>
          </a:p>
        </p:txBody>
      </p:sp>
      <p:sp>
        <p:nvSpPr>
          <p:cNvPr id="6" name="object 62">
            <a:extLst>
              <a:ext uri="{FF2B5EF4-FFF2-40B4-BE49-F238E27FC236}">
                <a16:creationId xmlns:a16="http://schemas.microsoft.com/office/drawing/2014/main" id="{490D7B21-A66C-4D31-A316-79A5A56B6CC3}"/>
              </a:ext>
            </a:extLst>
          </p:cNvPr>
          <p:cNvSpPr/>
          <p:nvPr/>
        </p:nvSpPr>
        <p:spPr>
          <a:xfrm>
            <a:off x="10717149" y="1346264"/>
            <a:ext cx="0" cy="214114"/>
          </a:xfrm>
          <a:custGeom>
            <a:avLst/>
            <a:gdLst/>
            <a:ahLst/>
            <a:cxnLst/>
            <a:rect l="l" t="t" r="r" b="b"/>
            <a:pathLst>
              <a:path h="263525">
                <a:moveTo>
                  <a:pt x="0" y="0"/>
                </a:moveTo>
                <a:lnTo>
                  <a:pt x="0" y="263525"/>
                </a:lnTo>
              </a:path>
            </a:pathLst>
          </a:custGeom>
          <a:ln w="6096">
            <a:solidFill>
              <a:srgbClr val="EFEFEF"/>
            </a:solidFill>
          </a:ln>
        </p:spPr>
        <p:txBody>
          <a:bodyPr wrap="square" lIns="0" tIns="0" rIns="0" bIns="0" rtlCol="0"/>
          <a:lstStyle/>
          <a:p>
            <a:endParaRPr sz="1463" dirty="0"/>
          </a:p>
        </p:txBody>
      </p:sp>
      <p:grpSp>
        <p:nvGrpSpPr>
          <p:cNvPr id="9" name="Group 8">
            <a:extLst>
              <a:ext uri="{FF2B5EF4-FFF2-40B4-BE49-F238E27FC236}">
                <a16:creationId xmlns:a16="http://schemas.microsoft.com/office/drawing/2014/main" id="{FCA31ED3-7691-4EEE-8466-F967D3A45CAE}"/>
              </a:ext>
            </a:extLst>
          </p:cNvPr>
          <p:cNvGrpSpPr/>
          <p:nvPr/>
        </p:nvGrpSpPr>
        <p:grpSpPr>
          <a:xfrm>
            <a:off x="1852992" y="1472371"/>
            <a:ext cx="8486017" cy="739814"/>
            <a:chOff x="293867" y="2146299"/>
            <a:chExt cx="8286143" cy="370510"/>
          </a:xfrm>
        </p:grpSpPr>
        <p:grpSp>
          <p:nvGrpSpPr>
            <p:cNvPr id="10" name="Group 48">
              <a:extLst>
                <a:ext uri="{FF2B5EF4-FFF2-40B4-BE49-F238E27FC236}">
                  <a16:creationId xmlns:a16="http://schemas.microsoft.com/office/drawing/2014/main" id="{8053D354-CE65-4AF0-B612-9179CEFBAAA9}"/>
                </a:ext>
              </a:extLst>
            </p:cNvPr>
            <p:cNvGrpSpPr/>
            <p:nvPr>
              <p:custDataLst>
                <p:tags r:id="rId1"/>
              </p:custDataLst>
            </p:nvPr>
          </p:nvGrpSpPr>
          <p:grpSpPr>
            <a:xfrm>
              <a:off x="293867" y="2146299"/>
              <a:ext cx="6125983" cy="370510"/>
              <a:chOff x="2312417" y="1230784"/>
              <a:chExt cx="2714460" cy="381000"/>
            </a:xfrm>
            <a:solidFill>
              <a:schemeClr val="tx2"/>
            </a:solidFill>
          </p:grpSpPr>
          <p:sp>
            <p:nvSpPr>
              <p:cNvPr id="12" name="AutoShape 41">
                <a:extLst>
                  <a:ext uri="{FF2B5EF4-FFF2-40B4-BE49-F238E27FC236}">
                    <a16:creationId xmlns:a16="http://schemas.microsoft.com/office/drawing/2014/main" id="{63BC01E9-94A8-40BA-BBA3-1017AA9C683D}"/>
                  </a:ext>
                </a:extLst>
              </p:cNvPr>
              <p:cNvSpPr>
                <a:spLocks noChangeArrowheads="1"/>
              </p:cNvSpPr>
              <p:nvPr>
                <p:custDataLst>
                  <p:tags r:id="rId3"/>
                </p:custDataLst>
              </p:nvPr>
            </p:nvSpPr>
            <p:spPr bwMode="auto">
              <a:xfrm>
                <a:off x="2312417" y="1230784"/>
                <a:ext cx="800100" cy="381000"/>
              </a:xfrm>
              <a:prstGeom prst="homePlate">
                <a:avLst>
                  <a:gd name="adj" fmla="val 32755"/>
                </a:avLst>
              </a:prstGeom>
              <a:solidFill>
                <a:srgbClr val="0EA6DD"/>
              </a:solidFill>
              <a:ln w="6350">
                <a:noFill/>
                <a:miter lim="800000"/>
                <a:headEnd type="none" w="sm" len="sm"/>
                <a:tailEnd type="none" w="sm" len="sm"/>
              </a:ln>
              <a:effectLst/>
            </p:spPr>
            <p:txBody>
              <a:bodyPr wrap="none" lIns="43875" tIns="43875" rIns="43875" bIns="43875" anchor="ctr"/>
              <a:lstStyle/>
              <a:p>
                <a:pPr algn="ctr" defTabSz="619125" eaLnBrk="0" hangingPunct="0"/>
                <a:r>
                  <a:rPr lang="en-GB" sz="1000" b="1" dirty="0">
                    <a:solidFill>
                      <a:schemeClr val="bg1"/>
                    </a:solidFill>
                  </a:rPr>
                  <a:t>1. Planning</a:t>
                </a:r>
              </a:p>
            </p:txBody>
          </p:sp>
          <p:sp>
            <p:nvSpPr>
              <p:cNvPr id="13" name="AutoShape 42">
                <a:extLst>
                  <a:ext uri="{FF2B5EF4-FFF2-40B4-BE49-F238E27FC236}">
                    <a16:creationId xmlns:a16="http://schemas.microsoft.com/office/drawing/2014/main" id="{47BDC376-9841-43AA-BEEA-587D42660B87}"/>
                  </a:ext>
                </a:extLst>
              </p:cNvPr>
              <p:cNvSpPr>
                <a:spLocks noChangeArrowheads="1"/>
              </p:cNvSpPr>
              <p:nvPr>
                <p:custDataLst>
                  <p:tags r:id="rId4"/>
                </p:custDataLst>
              </p:nvPr>
            </p:nvSpPr>
            <p:spPr bwMode="auto">
              <a:xfrm>
                <a:off x="4072790" y="1230784"/>
                <a:ext cx="954087" cy="381000"/>
              </a:xfrm>
              <a:prstGeom prst="chevron">
                <a:avLst>
                  <a:gd name="adj" fmla="val 32625"/>
                </a:avLst>
              </a:prstGeom>
              <a:solidFill>
                <a:srgbClr val="F6A11C"/>
              </a:solidFill>
              <a:ln w="6350">
                <a:noFill/>
                <a:miter lim="800000"/>
                <a:headEnd type="none" w="sm" len="sm"/>
                <a:tailEnd type="none" w="sm" len="sm"/>
              </a:ln>
              <a:effectLst/>
            </p:spPr>
            <p:txBody>
              <a:bodyPr wrap="none" lIns="43875" tIns="43875" rIns="43875" bIns="43875" anchor="ctr"/>
              <a:lstStyle/>
              <a:p>
                <a:pPr algn="ctr" defTabSz="619125" eaLnBrk="0" hangingPunct="0"/>
                <a:r>
                  <a:rPr lang="en-GB" sz="1000" b="1" dirty="0">
                    <a:solidFill>
                      <a:schemeClr val="bg1"/>
                    </a:solidFill>
                  </a:rPr>
                  <a:t>3. Fieldwork and </a:t>
                </a:r>
              </a:p>
              <a:p>
                <a:pPr algn="ctr" defTabSz="619125" eaLnBrk="0" hangingPunct="0"/>
                <a:r>
                  <a:rPr lang="en-GB" sz="1000" b="1" dirty="0">
                    <a:solidFill>
                      <a:schemeClr val="bg1"/>
                    </a:solidFill>
                  </a:rPr>
                  <a:t>data modelling</a:t>
                </a:r>
              </a:p>
            </p:txBody>
          </p:sp>
          <p:sp>
            <p:nvSpPr>
              <p:cNvPr id="14" name="AutoShape 43">
                <a:extLst>
                  <a:ext uri="{FF2B5EF4-FFF2-40B4-BE49-F238E27FC236}">
                    <a16:creationId xmlns:a16="http://schemas.microsoft.com/office/drawing/2014/main" id="{809C2BD1-998E-4933-A0E0-B2A5F7258FEF}"/>
                  </a:ext>
                </a:extLst>
              </p:cNvPr>
              <p:cNvSpPr>
                <a:spLocks noChangeArrowheads="1"/>
              </p:cNvSpPr>
              <p:nvPr>
                <p:custDataLst>
                  <p:tags r:id="rId5"/>
                </p:custDataLst>
              </p:nvPr>
            </p:nvSpPr>
            <p:spPr bwMode="auto">
              <a:xfrm>
                <a:off x="3115610" y="1230784"/>
                <a:ext cx="954087" cy="381000"/>
              </a:xfrm>
              <a:prstGeom prst="chevron">
                <a:avLst>
                  <a:gd name="adj" fmla="val 31632"/>
                </a:avLst>
              </a:prstGeom>
              <a:solidFill>
                <a:srgbClr val="81AC3F"/>
              </a:solidFill>
              <a:ln w="6350">
                <a:noFill/>
                <a:miter lim="800000"/>
                <a:headEnd type="none" w="sm" len="sm"/>
                <a:tailEnd type="none" w="sm" len="sm"/>
              </a:ln>
              <a:effectLst/>
            </p:spPr>
            <p:txBody>
              <a:bodyPr wrap="none" lIns="43875" tIns="43875" rIns="43875" bIns="43875" anchor="ctr"/>
              <a:lstStyle/>
              <a:p>
                <a:pPr algn="ctr" defTabSz="619125" eaLnBrk="0" hangingPunct="0"/>
                <a:r>
                  <a:rPr lang="en-GB" sz="1000" b="1" dirty="0">
                    <a:solidFill>
                      <a:schemeClr val="bg1"/>
                    </a:solidFill>
                  </a:rPr>
                  <a:t>2. Entity engagement</a:t>
                </a:r>
              </a:p>
            </p:txBody>
          </p:sp>
        </p:grpSp>
        <p:sp>
          <p:nvSpPr>
            <p:cNvPr id="11" name="AutoShape 42">
              <a:extLst>
                <a:ext uri="{FF2B5EF4-FFF2-40B4-BE49-F238E27FC236}">
                  <a16:creationId xmlns:a16="http://schemas.microsoft.com/office/drawing/2014/main" id="{BFCFE46E-C7D7-4D4E-8D87-4CE578EE9A9C}"/>
                </a:ext>
              </a:extLst>
            </p:cNvPr>
            <p:cNvSpPr>
              <a:spLocks noChangeArrowheads="1"/>
            </p:cNvSpPr>
            <p:nvPr>
              <p:custDataLst>
                <p:tags r:id="rId2"/>
              </p:custDataLst>
            </p:nvPr>
          </p:nvSpPr>
          <p:spPr bwMode="auto">
            <a:xfrm>
              <a:off x="6426830" y="2146299"/>
              <a:ext cx="2153180" cy="370510"/>
            </a:xfrm>
            <a:prstGeom prst="chevron">
              <a:avLst>
                <a:gd name="adj" fmla="val 32625"/>
              </a:avLst>
            </a:prstGeom>
            <a:solidFill>
              <a:srgbClr val="E8308A"/>
            </a:solidFill>
            <a:ln w="6350">
              <a:noFill/>
              <a:miter lim="800000"/>
              <a:headEnd type="none" w="sm" len="sm"/>
              <a:tailEnd type="none" w="sm" len="sm"/>
            </a:ln>
            <a:effectLst/>
          </p:spPr>
          <p:txBody>
            <a:bodyPr wrap="none" lIns="43875" tIns="43875" rIns="43875" bIns="43875" anchor="ctr"/>
            <a:lstStyle/>
            <a:p>
              <a:pPr algn="ctr" defTabSz="619125" eaLnBrk="0" hangingPunct="0"/>
              <a:r>
                <a:rPr lang="en-GB" sz="1000" b="1" dirty="0">
                  <a:solidFill>
                    <a:schemeClr val="bg1"/>
                  </a:solidFill>
                </a:rPr>
                <a:t>4. Clearance meetings </a:t>
              </a:r>
            </a:p>
            <a:p>
              <a:pPr algn="ctr" defTabSz="619125" eaLnBrk="0" hangingPunct="0"/>
              <a:r>
                <a:rPr lang="en-GB" sz="1000" b="1" dirty="0">
                  <a:solidFill>
                    <a:schemeClr val="bg1"/>
                  </a:solidFill>
                </a:rPr>
                <a:t>and reporting</a:t>
              </a:r>
            </a:p>
          </p:txBody>
        </p:sp>
      </p:grpSp>
      <p:sp>
        <p:nvSpPr>
          <p:cNvPr id="15" name="Text Placeholder 6">
            <a:extLst>
              <a:ext uri="{FF2B5EF4-FFF2-40B4-BE49-F238E27FC236}">
                <a16:creationId xmlns:a16="http://schemas.microsoft.com/office/drawing/2014/main" id="{250FE456-1538-4B26-AEA5-D20033399543}"/>
              </a:ext>
            </a:extLst>
          </p:cNvPr>
          <p:cNvSpPr txBox="1">
            <a:spLocks/>
          </p:cNvSpPr>
          <p:nvPr/>
        </p:nvSpPr>
        <p:spPr>
          <a:xfrm>
            <a:off x="1769746" y="2446317"/>
            <a:ext cx="3879226" cy="4098861"/>
          </a:xfrm>
          <a:prstGeom prst="rect">
            <a:avLst/>
          </a:prstGeom>
        </p:spPr>
        <p:txBody>
          <a:bodyPr/>
          <a:lst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r>
              <a:rPr lang="en-GB" sz="1000" b="1" spc="-4" dirty="0">
                <a:solidFill>
                  <a:srgbClr val="E8308A"/>
                </a:solidFill>
              </a:rPr>
              <a:t>3. Fieldwork and data modelling (continued)</a:t>
            </a:r>
          </a:p>
          <a:p>
            <a:endParaRPr lang="en-GB" sz="1000" b="1" spc="-4" dirty="0">
              <a:solidFill>
                <a:srgbClr val="E8308A"/>
              </a:solidFill>
            </a:endParaRPr>
          </a:p>
          <a:p>
            <a:r>
              <a:rPr lang="en-GB" sz="1000" b="1" spc="-4" dirty="0">
                <a:solidFill>
                  <a:srgbClr val="E8308A"/>
                </a:solidFill>
              </a:rPr>
              <a:t>Data Modelling Techniques</a:t>
            </a:r>
          </a:p>
          <a:p>
            <a:r>
              <a:rPr lang="en-GB" sz="1000" spc="-4" dirty="0"/>
              <a:t>The BSC contains complex calculations with respect to deriving generation and consumption, aggregation, allocation, apportionment and Settlement. A number of models will be utilised to support the BSC Audit. The models use source data provided by Market Participants and re-perform the calculations to check their arithmetical accuracy.</a:t>
            </a:r>
          </a:p>
          <a:p>
            <a:r>
              <a:rPr lang="en-GB" sz="1000" spc="-4" dirty="0"/>
              <a:t>Specific data requests to support the operation of the models are included in the BSC Audit portal planning information made available to in-scope entities.</a:t>
            </a:r>
          </a:p>
          <a:p>
            <a:endParaRPr lang="en-GB" sz="1000" spc="-4" dirty="0"/>
          </a:p>
          <a:p>
            <a:r>
              <a:rPr lang="en-GB" sz="1000" b="1" spc="-4" dirty="0">
                <a:solidFill>
                  <a:srgbClr val="E8308A"/>
                </a:solidFill>
              </a:rPr>
              <a:t>Moderation</a:t>
            </a:r>
          </a:p>
          <a:p>
            <a:r>
              <a:rPr lang="en-GB" sz="1000" spc="-4" dirty="0"/>
              <a:t>Moderation procedures will be performed to ensure consistency. This will involve reviewing all issues and their ratings to ensure they are applied consistently across all BSC Audited agents.</a:t>
            </a:r>
          </a:p>
          <a:p>
            <a:endParaRPr lang="en-GB" sz="1000" kern="0" spc="-4" dirty="0">
              <a:solidFill>
                <a:srgbClr val="E8308A"/>
              </a:solidFill>
            </a:endParaRPr>
          </a:p>
        </p:txBody>
      </p:sp>
      <p:sp>
        <p:nvSpPr>
          <p:cNvPr id="16" name="Text Placeholder 7">
            <a:extLst>
              <a:ext uri="{FF2B5EF4-FFF2-40B4-BE49-F238E27FC236}">
                <a16:creationId xmlns:a16="http://schemas.microsoft.com/office/drawing/2014/main" id="{108783DF-EAFD-4C4A-9112-4524C2CBAFCA}"/>
              </a:ext>
            </a:extLst>
          </p:cNvPr>
          <p:cNvSpPr txBox="1">
            <a:spLocks/>
          </p:cNvSpPr>
          <p:nvPr/>
        </p:nvSpPr>
        <p:spPr>
          <a:xfrm>
            <a:off x="5921625" y="2446316"/>
            <a:ext cx="4424532" cy="4320244"/>
          </a:xfrm>
          <a:prstGeom prst="rect">
            <a:avLst/>
          </a:prstGeom>
        </p:spPr>
        <p:txBody>
          <a:bodyPr/>
          <a:lst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r>
              <a:rPr lang="en-GB" sz="1000" b="1" spc="-4" dirty="0">
                <a:solidFill>
                  <a:srgbClr val="E8308A"/>
                </a:solidFill>
              </a:rPr>
              <a:t>4. Clearance Meetings and Reporting</a:t>
            </a:r>
          </a:p>
          <a:p>
            <a:endParaRPr lang="en-GB" sz="1000" b="1" spc="-4" dirty="0">
              <a:solidFill>
                <a:srgbClr val="E8308A"/>
              </a:solidFill>
            </a:endParaRPr>
          </a:p>
          <a:p>
            <a:r>
              <a:rPr lang="en-GB" sz="1000" b="1" spc="-4" dirty="0">
                <a:solidFill>
                  <a:srgbClr val="E8308A"/>
                </a:solidFill>
              </a:rPr>
              <a:t>Observations</a:t>
            </a:r>
          </a:p>
          <a:p>
            <a:r>
              <a:rPr lang="en-GB" sz="1000" spc="-4" dirty="0"/>
              <a:t>At the conclusion of each BSC Audit, the observations will be classified and ranked based on whether they have resulted in a non-compliance with the BSC and whether it has resulted in a potential impact on the completeness and/or accuracy of Settlement, or not. The observations will be discussed with entities as they arise to determine compensating or mitigating activities in place. </a:t>
            </a:r>
          </a:p>
          <a:p>
            <a:pPr marL="0" lvl="2"/>
            <a:endParaRPr lang="en-GB" sz="1000" spc="-4" dirty="0"/>
          </a:p>
          <a:p>
            <a:pPr marL="0" lvl="2"/>
            <a:r>
              <a:rPr lang="en-GB" sz="1000" spc="-4" dirty="0"/>
              <a:t>A clearance meeting will be held with entities to discuss and formally agree the accuracy of observations raised, however the ratings of these observations will not be discussed.</a:t>
            </a:r>
          </a:p>
          <a:p>
            <a:pPr marL="0" lvl="2"/>
            <a:endParaRPr lang="en-GB" sz="1000" spc="-4" dirty="0"/>
          </a:p>
          <a:p>
            <a:pPr marL="0" lvl="2"/>
            <a:r>
              <a:rPr lang="en-GB" sz="1000" spc="-4" dirty="0"/>
              <a:t>The ratings for observations have been categorised as follows:</a:t>
            </a:r>
          </a:p>
          <a:p>
            <a:pPr marL="0" lvl="2" indent="-139303">
              <a:buFont typeface="Arial" panose="020B0604020202020204" pitchFamily="34" charset="0"/>
              <a:buChar char="•"/>
            </a:pPr>
            <a:r>
              <a:rPr lang="en-GB" sz="1000" spc="-4" dirty="0"/>
              <a:t>Settlement impacting non-compliance </a:t>
            </a:r>
          </a:p>
          <a:p>
            <a:pPr marL="0" lvl="3" indent="-139303">
              <a:buFont typeface="Arial" panose="020B0604020202020204" pitchFamily="34" charset="0"/>
              <a:buChar char="•"/>
            </a:pPr>
            <a:r>
              <a:rPr lang="en-GB" sz="1000" spc="-4" dirty="0"/>
              <a:t>Immaterial non-compliance </a:t>
            </a:r>
          </a:p>
          <a:p>
            <a:pPr marL="0" lvl="3" indent="-139303">
              <a:buFont typeface="Arial" panose="020B0604020202020204" pitchFamily="34" charset="0"/>
              <a:buChar char="•"/>
            </a:pPr>
            <a:r>
              <a:rPr lang="en-GB" sz="1000" spc="-4" dirty="0"/>
              <a:t>Process improvement</a:t>
            </a:r>
          </a:p>
          <a:p>
            <a:pPr marL="0" lvl="3" indent="-139303">
              <a:buFont typeface="Arial" panose="020B0604020202020204" pitchFamily="34" charset="0"/>
              <a:buChar char="•"/>
            </a:pPr>
            <a:endParaRPr lang="en-GB" sz="1000" spc="-4" dirty="0"/>
          </a:p>
          <a:p>
            <a:pPr marL="0" lvl="3"/>
            <a:r>
              <a:rPr lang="en-GB" sz="1000" kern="0" spc="-4" dirty="0"/>
              <a:t>See Appendix 3 for how these categories are defined.</a:t>
            </a:r>
          </a:p>
          <a:p>
            <a:pPr marL="0" lvl="3"/>
            <a:endParaRPr lang="en-GB" sz="1000" kern="0" dirty="0"/>
          </a:p>
          <a:p>
            <a:r>
              <a:rPr lang="en-GB" sz="1000" b="1" spc="-4" dirty="0">
                <a:solidFill>
                  <a:srgbClr val="E8308A"/>
                </a:solidFill>
              </a:rPr>
              <a:t>Reporting</a:t>
            </a:r>
          </a:p>
          <a:p>
            <a:r>
              <a:rPr lang="en-GB" sz="1000" spc="-4" dirty="0"/>
              <a:t>Following clearance meetings, immaterial non-compliance and process improvement observations will be reported to the BSC Audited entity as </a:t>
            </a:r>
            <a:r>
              <a:rPr lang="en-GB" sz="1000" dirty="0">
                <a:solidFill>
                  <a:schemeClr val="tx1"/>
                </a:solidFill>
              </a:rPr>
              <a:t>Management Letter Points’ (MLPs) </a:t>
            </a:r>
            <a:r>
              <a:rPr lang="en-GB" sz="1000" spc="-4" dirty="0"/>
              <a:t>within an overall BSC Audit issues document that will also set out the Settlement impacting non-compliances noted from testing. </a:t>
            </a:r>
            <a:endParaRPr lang="en-GB" sz="1000" kern="0" dirty="0"/>
          </a:p>
        </p:txBody>
      </p:sp>
    </p:spTree>
    <p:extLst>
      <p:ext uri="{BB962C8B-B14F-4D97-AF65-F5344CB8AC3E}">
        <p14:creationId xmlns:p14="http://schemas.microsoft.com/office/powerpoint/2010/main" val="15508301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a:extLst>
              <a:ext uri="{FF2B5EF4-FFF2-40B4-BE49-F238E27FC236}">
                <a16:creationId xmlns:a16="http://schemas.microsoft.com/office/drawing/2014/main" id="{F614E93A-C8BE-419E-B651-302928A7E7FA}"/>
              </a:ext>
            </a:extLst>
          </p:cNvPr>
          <p:cNvSpPr txBox="1">
            <a:spLocks noGrp="1"/>
          </p:cNvSpPr>
          <p:nvPr>
            <p:ph type="title"/>
          </p:nvPr>
        </p:nvSpPr>
        <p:spPr>
          <a:xfrm>
            <a:off x="392400" y="579600"/>
            <a:ext cx="11376025" cy="441828"/>
          </a:xfrm>
          <a:prstGeom prst="rect">
            <a:avLst/>
          </a:prstGeom>
        </p:spPr>
        <p:txBody>
          <a:bodyPr vert="horz" wrap="square" lIns="0" tIns="10835" rIns="0" bIns="0" rtlCol="0" anchor="t" anchorCtr="0">
            <a:spAutoFit/>
          </a:bodyPr>
          <a:lstStyle/>
          <a:p>
            <a:pPr marL="10319">
              <a:spcBef>
                <a:spcPts val="85"/>
              </a:spcBef>
            </a:pPr>
            <a:r>
              <a:rPr lang="en-GB" sz="2800" spc="16" dirty="0"/>
              <a:t>Operational Approach (continued)</a:t>
            </a:r>
            <a:endParaRPr sz="2800" spc="53" dirty="0"/>
          </a:p>
        </p:txBody>
      </p:sp>
      <p:sp>
        <p:nvSpPr>
          <p:cNvPr id="4" name="Text Placeholder 3">
            <a:extLst>
              <a:ext uri="{FF2B5EF4-FFF2-40B4-BE49-F238E27FC236}">
                <a16:creationId xmlns:a16="http://schemas.microsoft.com/office/drawing/2014/main" id="{F577ADC4-95DD-4584-A419-6063C1263754}"/>
              </a:ext>
            </a:extLst>
          </p:cNvPr>
          <p:cNvSpPr txBox="1">
            <a:spLocks/>
          </p:cNvSpPr>
          <p:nvPr/>
        </p:nvSpPr>
        <p:spPr>
          <a:xfrm>
            <a:off x="323496" y="1467630"/>
            <a:ext cx="2538412" cy="4778708"/>
          </a:xfrm>
          <a:prstGeom prst="rect">
            <a:avLst/>
          </a:prstGeom>
          <a:solidFill>
            <a:schemeClr val="bg1">
              <a:lumMod val="95000"/>
            </a:schemeClr>
          </a:solidFill>
          <a:ln>
            <a:noFill/>
          </a:ln>
        </p:spPr>
        <p:txBody>
          <a:bodyPr wrap="square" lIns="72000" tIns="72000" rIns="72000" bIns="72000">
            <a:noAutofit/>
          </a:bodyPr>
          <a:lstStyle>
            <a:lvl1pPr marL="0" indent="0" algn="l" defTabSz="914376" rtl="0" eaLnBrk="1" latinLnBrk="0" hangingPunct="1">
              <a:lnSpc>
                <a:spcPct val="100000"/>
              </a:lnSpc>
              <a:spcBef>
                <a:spcPts val="0"/>
              </a:spcBef>
              <a:spcAft>
                <a:spcPts val="501"/>
              </a:spcAft>
              <a:buFontTx/>
              <a:buNone/>
              <a:defRPr sz="1200" b="1" kern="1200">
                <a:solidFill>
                  <a:schemeClr val="accent3"/>
                </a:solidFill>
                <a:latin typeface="+mn-lt"/>
                <a:ea typeface="+mn-ea"/>
                <a:cs typeface="+mn-cs"/>
              </a:defRPr>
            </a:lvl1pPr>
            <a:lvl2pPr marL="0" indent="0" algn="l" defTabSz="914376" rtl="0" eaLnBrk="1" latinLnBrk="0" hangingPunct="1">
              <a:lnSpc>
                <a:spcPct val="100000"/>
              </a:lnSpc>
              <a:spcBef>
                <a:spcPts val="0"/>
              </a:spcBef>
              <a:spcAft>
                <a:spcPts val="501"/>
              </a:spcAft>
              <a:buFontTx/>
              <a:buNone/>
              <a:defRPr sz="1000" kern="1200">
                <a:solidFill>
                  <a:schemeClr val="tx1"/>
                </a:solidFill>
                <a:latin typeface="+mn-lt"/>
                <a:ea typeface="+mn-ea"/>
                <a:cs typeface="+mn-cs"/>
              </a:defRPr>
            </a:lvl2pPr>
            <a:lvl3pPr marL="0" indent="0" algn="l" defTabSz="914376" rtl="0" eaLnBrk="1" latinLnBrk="0" hangingPunct="1">
              <a:lnSpc>
                <a:spcPct val="100000"/>
              </a:lnSpc>
              <a:spcBef>
                <a:spcPts val="0"/>
              </a:spcBef>
              <a:spcAft>
                <a:spcPts val="501"/>
              </a:spcAft>
              <a:buClr>
                <a:schemeClr val="tx2"/>
              </a:buClr>
              <a:buFont typeface="Arial" panose="020B0604020202020204" pitchFamily="34" charset="0"/>
              <a:buNone/>
              <a:defRPr sz="1000" b="1" kern="1200">
                <a:solidFill>
                  <a:schemeClr val="accent3"/>
                </a:solidFill>
                <a:latin typeface="+mn-lt"/>
                <a:ea typeface="+mn-ea"/>
                <a:cs typeface="+mn-cs"/>
              </a:defRPr>
            </a:lvl3pPr>
            <a:lvl4pPr marL="150372" indent="-150372" algn="l" defTabSz="914376" rtl="0" eaLnBrk="1" latinLnBrk="0" hangingPunct="1">
              <a:lnSpc>
                <a:spcPct val="100000"/>
              </a:lnSpc>
              <a:spcBef>
                <a:spcPts val="0"/>
              </a:spcBef>
              <a:spcAft>
                <a:spcPts val="501"/>
              </a:spcAft>
              <a:buClr>
                <a:schemeClr val="tx1"/>
              </a:buClr>
              <a:buFont typeface="Symbol" panose="05050102010706020507" pitchFamily="18" charset="2"/>
              <a:buChar char=""/>
              <a:defRPr sz="1000" kern="1200">
                <a:solidFill>
                  <a:schemeClr val="tx1"/>
                </a:solidFill>
                <a:latin typeface="+mn-lt"/>
                <a:ea typeface="+mn-ea"/>
                <a:cs typeface="+mn-cs"/>
              </a:defRPr>
            </a:lvl4pPr>
            <a:lvl5pPr marL="300744" indent="-150372" algn="l" defTabSz="914376" rtl="0" eaLnBrk="1" latinLnBrk="0" hangingPunct="1">
              <a:lnSpc>
                <a:spcPct val="100000"/>
              </a:lnSpc>
              <a:spcBef>
                <a:spcPts val="0"/>
              </a:spcBef>
              <a:spcAft>
                <a:spcPts val="501"/>
              </a:spcAft>
              <a:buClr>
                <a:schemeClr val="tx1"/>
              </a:buClr>
              <a:buFont typeface="Univers LT Std 45 Light" panose="020B0403020202020204" pitchFamily="34" charset="0"/>
              <a:buChar char="–"/>
              <a:defRPr sz="1000" kern="1200" baseline="0">
                <a:solidFill>
                  <a:schemeClr val="tx1"/>
                </a:solidFill>
                <a:latin typeface="+mn-lt"/>
                <a:ea typeface="+mn-ea"/>
                <a:cs typeface="+mn-cs"/>
              </a:defRPr>
            </a:lvl5pPr>
            <a:lvl6pPr marL="1097971" indent="-230394"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6pPr>
            <a:lvl7pPr marL="1371564" indent="-284393"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7pPr>
            <a:lvl8pPr marL="1645157" indent="-228594"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8pPr>
            <a:lvl9pPr marL="3886098" indent="-228594" algn="l" defTabSz="9143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spcAft>
                <a:spcPts val="600"/>
              </a:spcAft>
            </a:pPr>
            <a:r>
              <a:rPr lang="en-GB" dirty="0"/>
              <a:t>All Settlement Impacting Non-compliances will be reported.</a:t>
            </a:r>
          </a:p>
          <a:p>
            <a:pPr lvl="1">
              <a:spcAft>
                <a:spcPts val="600"/>
              </a:spcAft>
            </a:pPr>
            <a:r>
              <a:rPr lang="en-GB" dirty="0"/>
              <a:t>Where non-compliances have resulted in an impact to Settlement the potential impact will be assessed across all affected MPANs and aggregated over the BSC Audit period. For the Process Assessment, the consolidated findings will be reported by Elexon in a report to PAB.</a:t>
            </a:r>
          </a:p>
          <a:p>
            <a:pPr lvl="1">
              <a:spcAft>
                <a:spcPts val="600"/>
              </a:spcAft>
            </a:pPr>
            <a:r>
              <a:rPr lang="en-GB" dirty="0"/>
              <a:t>Parties in scope for the Process Assessment will be requested to sign and return Senior Stakeholder Sign-off Letters. These will endeavour to frame the issues and insights highlighted by the testing performed and indicate the potential financial impact of the issues. The purpose of the Senior Stakeholder Sign-off Letters is to drive further engagement in the improvement of BSC compliance within the parties.</a:t>
            </a:r>
          </a:p>
          <a:p>
            <a:pPr lvl="1">
              <a:spcAft>
                <a:spcPts val="600"/>
              </a:spcAft>
            </a:pPr>
            <a:endParaRPr lang="en-GB" b="1" dirty="0">
              <a:solidFill>
                <a:srgbClr val="E8308A"/>
              </a:solidFill>
            </a:endParaRPr>
          </a:p>
          <a:p>
            <a:pPr lvl="1">
              <a:spcAft>
                <a:spcPts val="600"/>
              </a:spcAft>
            </a:pPr>
            <a:r>
              <a:rPr lang="en-GB" b="1" dirty="0">
                <a:solidFill>
                  <a:srgbClr val="E8308A"/>
                </a:solidFill>
              </a:rPr>
              <a:t>An indicative time-line for delivery of the annual BSC Audit is illustrated on the right.</a:t>
            </a:r>
          </a:p>
          <a:p>
            <a:pPr lvl="1">
              <a:spcAft>
                <a:spcPts val="600"/>
              </a:spcAft>
            </a:pPr>
            <a:endParaRPr lang="en-US" dirty="0"/>
          </a:p>
        </p:txBody>
      </p:sp>
      <p:cxnSp>
        <p:nvCxnSpPr>
          <p:cNvPr id="5" name="Straight Connector 4">
            <a:extLst>
              <a:ext uri="{FF2B5EF4-FFF2-40B4-BE49-F238E27FC236}">
                <a16:creationId xmlns:a16="http://schemas.microsoft.com/office/drawing/2014/main" id="{CC41B9AB-DA70-42D0-8F00-F2BAFFDA70C9}"/>
              </a:ext>
            </a:extLst>
          </p:cNvPr>
          <p:cNvCxnSpPr>
            <a:cxnSpLocks/>
          </p:cNvCxnSpPr>
          <p:nvPr/>
        </p:nvCxnSpPr>
        <p:spPr>
          <a:xfrm>
            <a:off x="3303507" y="4856816"/>
            <a:ext cx="8172450" cy="0"/>
          </a:xfrm>
          <a:prstGeom prst="line">
            <a:avLst/>
          </a:prstGeom>
          <a:ln w="19050" cap="rnd">
            <a:solidFill>
              <a:schemeClr val="tx1"/>
            </a:solidFill>
            <a:round/>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E25ECF98-30A9-4E1C-9B3C-145ED5FF76F8}"/>
              </a:ext>
            </a:extLst>
          </p:cNvPr>
          <p:cNvCxnSpPr/>
          <p:nvPr/>
        </p:nvCxnSpPr>
        <p:spPr>
          <a:xfrm>
            <a:off x="4213588" y="4856816"/>
            <a:ext cx="0" cy="17572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9AC42D48-870B-4B39-92BF-6825DFD5EEE3}"/>
              </a:ext>
            </a:extLst>
          </p:cNvPr>
          <p:cNvCxnSpPr/>
          <p:nvPr/>
        </p:nvCxnSpPr>
        <p:spPr>
          <a:xfrm>
            <a:off x="5123670" y="4856816"/>
            <a:ext cx="0" cy="17572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1FC095F3-7036-49FE-9EF9-7D145D572F12}"/>
              </a:ext>
            </a:extLst>
          </p:cNvPr>
          <p:cNvCxnSpPr/>
          <p:nvPr/>
        </p:nvCxnSpPr>
        <p:spPr>
          <a:xfrm>
            <a:off x="6033752" y="4856816"/>
            <a:ext cx="0" cy="17572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FB971081-F531-49A3-916C-CD8F3A52686E}"/>
              </a:ext>
            </a:extLst>
          </p:cNvPr>
          <p:cNvCxnSpPr/>
          <p:nvPr/>
        </p:nvCxnSpPr>
        <p:spPr>
          <a:xfrm>
            <a:off x="6943833" y="4856816"/>
            <a:ext cx="0" cy="17572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0E627055-8C25-4110-BED8-855C54144CA4}"/>
              </a:ext>
            </a:extLst>
          </p:cNvPr>
          <p:cNvCxnSpPr/>
          <p:nvPr/>
        </p:nvCxnSpPr>
        <p:spPr>
          <a:xfrm>
            <a:off x="7853915" y="4856816"/>
            <a:ext cx="0" cy="17572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B4D3279F-8BB0-4636-8232-47463F796308}"/>
              </a:ext>
            </a:extLst>
          </p:cNvPr>
          <p:cNvCxnSpPr/>
          <p:nvPr/>
        </p:nvCxnSpPr>
        <p:spPr>
          <a:xfrm>
            <a:off x="8763997" y="4856816"/>
            <a:ext cx="0" cy="17572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D0F48E1D-AE10-4EA7-805F-47491CD0671A}"/>
              </a:ext>
            </a:extLst>
          </p:cNvPr>
          <p:cNvCxnSpPr/>
          <p:nvPr/>
        </p:nvCxnSpPr>
        <p:spPr>
          <a:xfrm>
            <a:off x="9674078" y="4856816"/>
            <a:ext cx="0" cy="17572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6E22AE5B-0403-4429-AC88-97ED2BB5F63F}"/>
              </a:ext>
            </a:extLst>
          </p:cNvPr>
          <p:cNvCxnSpPr/>
          <p:nvPr/>
        </p:nvCxnSpPr>
        <p:spPr>
          <a:xfrm>
            <a:off x="10584160" y="4856816"/>
            <a:ext cx="0" cy="17572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Text Placeholder 3">
            <a:extLst>
              <a:ext uri="{FF2B5EF4-FFF2-40B4-BE49-F238E27FC236}">
                <a16:creationId xmlns:a16="http://schemas.microsoft.com/office/drawing/2014/main" id="{6BB8058F-F1C9-4778-85D5-24310177119C}"/>
              </a:ext>
            </a:extLst>
          </p:cNvPr>
          <p:cNvSpPr txBox="1">
            <a:spLocks/>
          </p:cNvSpPr>
          <p:nvPr/>
        </p:nvSpPr>
        <p:spPr>
          <a:xfrm>
            <a:off x="3614389" y="4987648"/>
            <a:ext cx="198773" cy="153888"/>
          </a:xfrm>
          <a:prstGeom prst="rect">
            <a:avLst/>
          </a:prstGeom>
        </p:spPr>
        <p:txBody>
          <a:bodyPr vert="horz" wrap="none" lIns="0" tIns="0" rIns="0" bIns="0" rtlCol="0" anchor="t" anchorCtr="0">
            <a:spAutoFit/>
          </a:bodyPr>
          <a:lstStyle>
            <a:lvl1pPr marL="0" indent="0" algn="l" defTabSz="914376" rtl="0" eaLnBrk="1" latinLnBrk="0" hangingPunct="1">
              <a:lnSpc>
                <a:spcPct val="100000"/>
              </a:lnSpc>
              <a:spcBef>
                <a:spcPts val="0"/>
              </a:spcBef>
              <a:spcAft>
                <a:spcPts val="501"/>
              </a:spcAft>
              <a:buFontTx/>
              <a:buNone/>
              <a:defRPr sz="1200" b="1" kern="1200">
                <a:solidFill>
                  <a:schemeClr val="accent4"/>
                </a:solidFill>
                <a:latin typeface="+mn-lt"/>
                <a:ea typeface="+mn-ea"/>
                <a:cs typeface="+mn-cs"/>
              </a:defRPr>
            </a:lvl1pPr>
            <a:lvl2pPr marL="0" indent="0" algn="l" defTabSz="914376" rtl="0" eaLnBrk="1" latinLnBrk="0" hangingPunct="1">
              <a:lnSpc>
                <a:spcPct val="100000"/>
              </a:lnSpc>
              <a:spcBef>
                <a:spcPts val="0"/>
              </a:spcBef>
              <a:spcAft>
                <a:spcPts val="501"/>
              </a:spcAft>
              <a:buFontTx/>
              <a:buNone/>
              <a:defRPr sz="1000" kern="1200">
                <a:solidFill>
                  <a:schemeClr val="tx1"/>
                </a:solidFill>
                <a:latin typeface="+mn-lt"/>
                <a:ea typeface="+mn-ea"/>
                <a:cs typeface="+mn-cs"/>
              </a:defRPr>
            </a:lvl2pPr>
            <a:lvl3pPr marL="0" indent="0" algn="l" defTabSz="914376" rtl="0" eaLnBrk="1" latinLnBrk="0" hangingPunct="1">
              <a:lnSpc>
                <a:spcPct val="100000"/>
              </a:lnSpc>
              <a:spcBef>
                <a:spcPts val="0"/>
              </a:spcBef>
              <a:spcAft>
                <a:spcPts val="501"/>
              </a:spcAft>
              <a:buClr>
                <a:schemeClr val="tx2"/>
              </a:buClr>
              <a:buFont typeface="Arial" panose="020B0604020202020204" pitchFamily="34" charset="0"/>
              <a:buNone/>
              <a:defRPr sz="1000" b="1" kern="1200">
                <a:solidFill>
                  <a:schemeClr val="accent4"/>
                </a:solidFill>
                <a:latin typeface="+mn-lt"/>
                <a:ea typeface="+mn-ea"/>
                <a:cs typeface="+mn-cs"/>
              </a:defRPr>
            </a:lvl3pPr>
            <a:lvl4pPr marL="150372" indent="-150372" algn="l" defTabSz="914376" rtl="0" eaLnBrk="1" latinLnBrk="0" hangingPunct="1">
              <a:lnSpc>
                <a:spcPct val="100000"/>
              </a:lnSpc>
              <a:spcBef>
                <a:spcPts val="0"/>
              </a:spcBef>
              <a:spcAft>
                <a:spcPts val="501"/>
              </a:spcAft>
              <a:buClr>
                <a:schemeClr val="tx1"/>
              </a:buClr>
              <a:buFont typeface="Symbol" panose="05050102010706020507" pitchFamily="18" charset="2"/>
              <a:buChar char=""/>
              <a:defRPr sz="1000" kern="1200">
                <a:solidFill>
                  <a:schemeClr val="tx1"/>
                </a:solidFill>
                <a:latin typeface="+mn-lt"/>
                <a:ea typeface="+mn-ea"/>
                <a:cs typeface="+mn-cs"/>
              </a:defRPr>
            </a:lvl4pPr>
            <a:lvl5pPr marL="300744" indent="-150372" algn="l" defTabSz="914376" rtl="0" eaLnBrk="1" latinLnBrk="0" hangingPunct="1">
              <a:lnSpc>
                <a:spcPct val="100000"/>
              </a:lnSpc>
              <a:spcBef>
                <a:spcPts val="0"/>
              </a:spcBef>
              <a:spcAft>
                <a:spcPts val="501"/>
              </a:spcAft>
              <a:buClr>
                <a:schemeClr val="tx1"/>
              </a:buClr>
              <a:buFont typeface="Univers LT Std 45 Light" panose="020B0403020202020204" pitchFamily="34" charset="0"/>
              <a:buChar char="–"/>
              <a:defRPr sz="1000" kern="1200" baseline="0">
                <a:solidFill>
                  <a:schemeClr val="tx1"/>
                </a:solidFill>
                <a:latin typeface="+mn-lt"/>
                <a:ea typeface="+mn-ea"/>
                <a:cs typeface="+mn-cs"/>
              </a:defRPr>
            </a:lvl5pPr>
            <a:lvl6pPr marL="1097971" indent="-230394"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6pPr>
            <a:lvl7pPr marL="1371564" indent="-284393"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7pPr>
            <a:lvl8pPr marL="1645157" indent="-228594"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8pPr>
            <a:lvl9pPr marL="3886098" indent="-228594" algn="l" defTabSz="9143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3" indent="0" algn="ctr">
              <a:buNone/>
            </a:pPr>
            <a:r>
              <a:rPr lang="en-US" dirty="0"/>
              <a:t>Apr</a:t>
            </a:r>
          </a:p>
        </p:txBody>
      </p:sp>
      <p:sp>
        <p:nvSpPr>
          <p:cNvPr id="17" name="Text Placeholder 3">
            <a:extLst>
              <a:ext uri="{FF2B5EF4-FFF2-40B4-BE49-F238E27FC236}">
                <a16:creationId xmlns:a16="http://schemas.microsoft.com/office/drawing/2014/main" id="{14CEB054-892B-4A31-9F32-107F7C69943C}"/>
              </a:ext>
            </a:extLst>
          </p:cNvPr>
          <p:cNvSpPr txBox="1">
            <a:spLocks/>
          </p:cNvSpPr>
          <p:nvPr/>
        </p:nvSpPr>
        <p:spPr>
          <a:xfrm>
            <a:off x="4541029" y="4987648"/>
            <a:ext cx="242054" cy="153888"/>
          </a:xfrm>
          <a:prstGeom prst="rect">
            <a:avLst/>
          </a:prstGeom>
        </p:spPr>
        <p:txBody>
          <a:bodyPr vert="horz" wrap="none" lIns="0" tIns="0" rIns="0" bIns="0" rtlCol="0" anchor="t" anchorCtr="0">
            <a:spAutoFit/>
          </a:bodyPr>
          <a:lstStyle>
            <a:lvl1pPr marL="0" indent="0" algn="l" defTabSz="914376" rtl="0" eaLnBrk="1" latinLnBrk="0" hangingPunct="1">
              <a:lnSpc>
                <a:spcPct val="100000"/>
              </a:lnSpc>
              <a:spcBef>
                <a:spcPts val="0"/>
              </a:spcBef>
              <a:spcAft>
                <a:spcPts val="501"/>
              </a:spcAft>
              <a:buFontTx/>
              <a:buNone/>
              <a:defRPr sz="1200" b="1" kern="1200">
                <a:solidFill>
                  <a:schemeClr val="accent4"/>
                </a:solidFill>
                <a:latin typeface="+mn-lt"/>
                <a:ea typeface="+mn-ea"/>
                <a:cs typeface="+mn-cs"/>
              </a:defRPr>
            </a:lvl1pPr>
            <a:lvl2pPr marL="0" indent="0" algn="l" defTabSz="914376" rtl="0" eaLnBrk="1" latinLnBrk="0" hangingPunct="1">
              <a:lnSpc>
                <a:spcPct val="100000"/>
              </a:lnSpc>
              <a:spcBef>
                <a:spcPts val="0"/>
              </a:spcBef>
              <a:spcAft>
                <a:spcPts val="501"/>
              </a:spcAft>
              <a:buFontTx/>
              <a:buNone/>
              <a:defRPr sz="1000" kern="1200">
                <a:solidFill>
                  <a:schemeClr val="tx1"/>
                </a:solidFill>
                <a:latin typeface="+mn-lt"/>
                <a:ea typeface="+mn-ea"/>
                <a:cs typeface="+mn-cs"/>
              </a:defRPr>
            </a:lvl2pPr>
            <a:lvl3pPr marL="0" indent="0" algn="l" defTabSz="914376" rtl="0" eaLnBrk="1" latinLnBrk="0" hangingPunct="1">
              <a:lnSpc>
                <a:spcPct val="100000"/>
              </a:lnSpc>
              <a:spcBef>
                <a:spcPts val="0"/>
              </a:spcBef>
              <a:spcAft>
                <a:spcPts val="501"/>
              </a:spcAft>
              <a:buClr>
                <a:schemeClr val="tx2"/>
              </a:buClr>
              <a:buFont typeface="Arial" panose="020B0604020202020204" pitchFamily="34" charset="0"/>
              <a:buNone/>
              <a:defRPr sz="1000" b="1" kern="1200">
                <a:solidFill>
                  <a:schemeClr val="accent4"/>
                </a:solidFill>
                <a:latin typeface="+mn-lt"/>
                <a:ea typeface="+mn-ea"/>
                <a:cs typeface="+mn-cs"/>
              </a:defRPr>
            </a:lvl3pPr>
            <a:lvl4pPr marL="150372" indent="-150372" algn="l" defTabSz="914376" rtl="0" eaLnBrk="1" latinLnBrk="0" hangingPunct="1">
              <a:lnSpc>
                <a:spcPct val="100000"/>
              </a:lnSpc>
              <a:spcBef>
                <a:spcPts val="0"/>
              </a:spcBef>
              <a:spcAft>
                <a:spcPts val="501"/>
              </a:spcAft>
              <a:buClr>
                <a:schemeClr val="tx1"/>
              </a:buClr>
              <a:buFont typeface="Symbol" panose="05050102010706020507" pitchFamily="18" charset="2"/>
              <a:buChar char=""/>
              <a:defRPr sz="1000" kern="1200">
                <a:solidFill>
                  <a:schemeClr val="tx1"/>
                </a:solidFill>
                <a:latin typeface="+mn-lt"/>
                <a:ea typeface="+mn-ea"/>
                <a:cs typeface="+mn-cs"/>
              </a:defRPr>
            </a:lvl4pPr>
            <a:lvl5pPr marL="300744" indent="-150372" algn="l" defTabSz="914376" rtl="0" eaLnBrk="1" latinLnBrk="0" hangingPunct="1">
              <a:lnSpc>
                <a:spcPct val="100000"/>
              </a:lnSpc>
              <a:spcBef>
                <a:spcPts val="0"/>
              </a:spcBef>
              <a:spcAft>
                <a:spcPts val="501"/>
              </a:spcAft>
              <a:buClr>
                <a:schemeClr val="tx1"/>
              </a:buClr>
              <a:buFont typeface="Univers LT Std 45 Light" panose="020B0403020202020204" pitchFamily="34" charset="0"/>
              <a:buChar char="–"/>
              <a:defRPr sz="1000" kern="1200" baseline="0">
                <a:solidFill>
                  <a:schemeClr val="tx1"/>
                </a:solidFill>
                <a:latin typeface="+mn-lt"/>
                <a:ea typeface="+mn-ea"/>
                <a:cs typeface="+mn-cs"/>
              </a:defRPr>
            </a:lvl5pPr>
            <a:lvl6pPr marL="1097971" indent="-230394"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6pPr>
            <a:lvl7pPr marL="1371564" indent="-284393"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7pPr>
            <a:lvl8pPr marL="1645157" indent="-228594"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8pPr>
            <a:lvl9pPr marL="3886098" indent="-228594" algn="l" defTabSz="9143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3" indent="0" algn="ctr">
              <a:buNone/>
            </a:pPr>
            <a:r>
              <a:rPr lang="en-US" dirty="0"/>
              <a:t>May</a:t>
            </a:r>
          </a:p>
        </p:txBody>
      </p:sp>
      <p:sp>
        <p:nvSpPr>
          <p:cNvPr id="18" name="Text Placeholder 3">
            <a:extLst>
              <a:ext uri="{FF2B5EF4-FFF2-40B4-BE49-F238E27FC236}">
                <a16:creationId xmlns:a16="http://schemas.microsoft.com/office/drawing/2014/main" id="{73390267-6C82-4452-BF36-9BA6AA50F13E}"/>
              </a:ext>
            </a:extLst>
          </p:cNvPr>
          <p:cNvSpPr txBox="1">
            <a:spLocks/>
          </p:cNvSpPr>
          <p:nvPr/>
        </p:nvSpPr>
        <p:spPr>
          <a:xfrm>
            <a:off x="5476119" y="4987648"/>
            <a:ext cx="205184" cy="153888"/>
          </a:xfrm>
          <a:prstGeom prst="rect">
            <a:avLst/>
          </a:prstGeom>
        </p:spPr>
        <p:txBody>
          <a:bodyPr vert="horz" wrap="none" lIns="0" tIns="0" rIns="0" bIns="0" rtlCol="0" anchor="t" anchorCtr="0">
            <a:spAutoFit/>
          </a:bodyPr>
          <a:lstStyle>
            <a:lvl1pPr marL="0" indent="0" algn="l" defTabSz="914376" rtl="0" eaLnBrk="1" latinLnBrk="0" hangingPunct="1">
              <a:lnSpc>
                <a:spcPct val="100000"/>
              </a:lnSpc>
              <a:spcBef>
                <a:spcPts val="0"/>
              </a:spcBef>
              <a:spcAft>
                <a:spcPts val="501"/>
              </a:spcAft>
              <a:buFontTx/>
              <a:buNone/>
              <a:defRPr sz="1200" b="1" kern="1200">
                <a:solidFill>
                  <a:schemeClr val="accent4"/>
                </a:solidFill>
                <a:latin typeface="+mn-lt"/>
                <a:ea typeface="+mn-ea"/>
                <a:cs typeface="+mn-cs"/>
              </a:defRPr>
            </a:lvl1pPr>
            <a:lvl2pPr marL="0" indent="0" algn="l" defTabSz="914376" rtl="0" eaLnBrk="1" latinLnBrk="0" hangingPunct="1">
              <a:lnSpc>
                <a:spcPct val="100000"/>
              </a:lnSpc>
              <a:spcBef>
                <a:spcPts val="0"/>
              </a:spcBef>
              <a:spcAft>
                <a:spcPts val="501"/>
              </a:spcAft>
              <a:buFontTx/>
              <a:buNone/>
              <a:defRPr sz="1000" kern="1200">
                <a:solidFill>
                  <a:schemeClr val="tx1"/>
                </a:solidFill>
                <a:latin typeface="+mn-lt"/>
                <a:ea typeface="+mn-ea"/>
                <a:cs typeface="+mn-cs"/>
              </a:defRPr>
            </a:lvl2pPr>
            <a:lvl3pPr marL="0" indent="0" algn="l" defTabSz="914376" rtl="0" eaLnBrk="1" latinLnBrk="0" hangingPunct="1">
              <a:lnSpc>
                <a:spcPct val="100000"/>
              </a:lnSpc>
              <a:spcBef>
                <a:spcPts val="0"/>
              </a:spcBef>
              <a:spcAft>
                <a:spcPts val="501"/>
              </a:spcAft>
              <a:buClr>
                <a:schemeClr val="tx2"/>
              </a:buClr>
              <a:buFont typeface="Arial" panose="020B0604020202020204" pitchFamily="34" charset="0"/>
              <a:buNone/>
              <a:defRPr sz="1000" b="1" kern="1200">
                <a:solidFill>
                  <a:schemeClr val="accent4"/>
                </a:solidFill>
                <a:latin typeface="+mn-lt"/>
                <a:ea typeface="+mn-ea"/>
                <a:cs typeface="+mn-cs"/>
              </a:defRPr>
            </a:lvl3pPr>
            <a:lvl4pPr marL="150372" indent="-150372" algn="l" defTabSz="914376" rtl="0" eaLnBrk="1" latinLnBrk="0" hangingPunct="1">
              <a:lnSpc>
                <a:spcPct val="100000"/>
              </a:lnSpc>
              <a:spcBef>
                <a:spcPts val="0"/>
              </a:spcBef>
              <a:spcAft>
                <a:spcPts val="501"/>
              </a:spcAft>
              <a:buClr>
                <a:schemeClr val="tx1"/>
              </a:buClr>
              <a:buFont typeface="Symbol" panose="05050102010706020507" pitchFamily="18" charset="2"/>
              <a:buChar char=""/>
              <a:defRPr sz="1000" kern="1200">
                <a:solidFill>
                  <a:schemeClr val="tx1"/>
                </a:solidFill>
                <a:latin typeface="+mn-lt"/>
                <a:ea typeface="+mn-ea"/>
                <a:cs typeface="+mn-cs"/>
              </a:defRPr>
            </a:lvl4pPr>
            <a:lvl5pPr marL="300744" indent="-150372" algn="l" defTabSz="914376" rtl="0" eaLnBrk="1" latinLnBrk="0" hangingPunct="1">
              <a:lnSpc>
                <a:spcPct val="100000"/>
              </a:lnSpc>
              <a:spcBef>
                <a:spcPts val="0"/>
              </a:spcBef>
              <a:spcAft>
                <a:spcPts val="501"/>
              </a:spcAft>
              <a:buClr>
                <a:schemeClr val="tx1"/>
              </a:buClr>
              <a:buFont typeface="Univers LT Std 45 Light" panose="020B0403020202020204" pitchFamily="34" charset="0"/>
              <a:buChar char="–"/>
              <a:defRPr sz="1000" kern="1200" baseline="0">
                <a:solidFill>
                  <a:schemeClr val="tx1"/>
                </a:solidFill>
                <a:latin typeface="+mn-lt"/>
                <a:ea typeface="+mn-ea"/>
                <a:cs typeface="+mn-cs"/>
              </a:defRPr>
            </a:lvl5pPr>
            <a:lvl6pPr marL="1097971" indent="-230394"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6pPr>
            <a:lvl7pPr marL="1371564" indent="-284393"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7pPr>
            <a:lvl8pPr marL="1645157" indent="-228594"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8pPr>
            <a:lvl9pPr marL="3886098" indent="-228594" algn="l" defTabSz="9143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3" indent="0" algn="ctr">
              <a:buNone/>
            </a:pPr>
            <a:r>
              <a:rPr lang="en-US" dirty="0"/>
              <a:t>Jun</a:t>
            </a:r>
          </a:p>
        </p:txBody>
      </p:sp>
      <p:sp>
        <p:nvSpPr>
          <p:cNvPr id="19" name="Text Placeholder 3">
            <a:extLst>
              <a:ext uri="{FF2B5EF4-FFF2-40B4-BE49-F238E27FC236}">
                <a16:creationId xmlns:a16="http://schemas.microsoft.com/office/drawing/2014/main" id="{D60BBE79-771D-4105-B537-3F37FC62F47B}"/>
              </a:ext>
            </a:extLst>
          </p:cNvPr>
          <p:cNvSpPr txBox="1">
            <a:spLocks/>
          </p:cNvSpPr>
          <p:nvPr/>
        </p:nvSpPr>
        <p:spPr>
          <a:xfrm>
            <a:off x="6375780" y="4987648"/>
            <a:ext cx="226023" cy="153888"/>
          </a:xfrm>
          <a:prstGeom prst="rect">
            <a:avLst/>
          </a:prstGeom>
        </p:spPr>
        <p:txBody>
          <a:bodyPr vert="horz" wrap="none" lIns="0" tIns="0" rIns="0" bIns="0" rtlCol="0" anchor="t" anchorCtr="0">
            <a:spAutoFit/>
          </a:bodyPr>
          <a:lstStyle>
            <a:lvl1pPr marL="0" indent="0" algn="l" defTabSz="914376" rtl="0" eaLnBrk="1" latinLnBrk="0" hangingPunct="1">
              <a:lnSpc>
                <a:spcPct val="100000"/>
              </a:lnSpc>
              <a:spcBef>
                <a:spcPts val="0"/>
              </a:spcBef>
              <a:spcAft>
                <a:spcPts val="501"/>
              </a:spcAft>
              <a:buFontTx/>
              <a:buNone/>
              <a:defRPr sz="1200" b="1" kern="1200">
                <a:solidFill>
                  <a:schemeClr val="accent4"/>
                </a:solidFill>
                <a:latin typeface="+mn-lt"/>
                <a:ea typeface="+mn-ea"/>
                <a:cs typeface="+mn-cs"/>
              </a:defRPr>
            </a:lvl1pPr>
            <a:lvl2pPr marL="0" indent="0" algn="l" defTabSz="914376" rtl="0" eaLnBrk="1" latinLnBrk="0" hangingPunct="1">
              <a:lnSpc>
                <a:spcPct val="100000"/>
              </a:lnSpc>
              <a:spcBef>
                <a:spcPts val="0"/>
              </a:spcBef>
              <a:spcAft>
                <a:spcPts val="501"/>
              </a:spcAft>
              <a:buFontTx/>
              <a:buNone/>
              <a:defRPr sz="1000" kern="1200">
                <a:solidFill>
                  <a:schemeClr val="tx1"/>
                </a:solidFill>
                <a:latin typeface="+mn-lt"/>
                <a:ea typeface="+mn-ea"/>
                <a:cs typeface="+mn-cs"/>
              </a:defRPr>
            </a:lvl2pPr>
            <a:lvl3pPr marL="0" indent="0" algn="l" defTabSz="914376" rtl="0" eaLnBrk="1" latinLnBrk="0" hangingPunct="1">
              <a:lnSpc>
                <a:spcPct val="100000"/>
              </a:lnSpc>
              <a:spcBef>
                <a:spcPts val="0"/>
              </a:spcBef>
              <a:spcAft>
                <a:spcPts val="501"/>
              </a:spcAft>
              <a:buClr>
                <a:schemeClr val="tx2"/>
              </a:buClr>
              <a:buFont typeface="Arial" panose="020B0604020202020204" pitchFamily="34" charset="0"/>
              <a:buNone/>
              <a:defRPr sz="1000" b="1" kern="1200">
                <a:solidFill>
                  <a:schemeClr val="accent4"/>
                </a:solidFill>
                <a:latin typeface="+mn-lt"/>
                <a:ea typeface="+mn-ea"/>
                <a:cs typeface="+mn-cs"/>
              </a:defRPr>
            </a:lvl3pPr>
            <a:lvl4pPr marL="150372" indent="-150372" algn="l" defTabSz="914376" rtl="0" eaLnBrk="1" latinLnBrk="0" hangingPunct="1">
              <a:lnSpc>
                <a:spcPct val="100000"/>
              </a:lnSpc>
              <a:spcBef>
                <a:spcPts val="0"/>
              </a:spcBef>
              <a:spcAft>
                <a:spcPts val="501"/>
              </a:spcAft>
              <a:buClr>
                <a:schemeClr val="tx1"/>
              </a:buClr>
              <a:buFont typeface="Symbol" panose="05050102010706020507" pitchFamily="18" charset="2"/>
              <a:buChar char=""/>
              <a:defRPr sz="1000" kern="1200">
                <a:solidFill>
                  <a:schemeClr val="tx1"/>
                </a:solidFill>
                <a:latin typeface="+mn-lt"/>
                <a:ea typeface="+mn-ea"/>
                <a:cs typeface="+mn-cs"/>
              </a:defRPr>
            </a:lvl4pPr>
            <a:lvl5pPr marL="300744" indent="-150372" algn="l" defTabSz="914376" rtl="0" eaLnBrk="1" latinLnBrk="0" hangingPunct="1">
              <a:lnSpc>
                <a:spcPct val="100000"/>
              </a:lnSpc>
              <a:spcBef>
                <a:spcPts val="0"/>
              </a:spcBef>
              <a:spcAft>
                <a:spcPts val="501"/>
              </a:spcAft>
              <a:buClr>
                <a:schemeClr val="tx1"/>
              </a:buClr>
              <a:buFont typeface="Univers LT Std 45 Light" panose="020B0403020202020204" pitchFamily="34" charset="0"/>
              <a:buChar char="–"/>
              <a:defRPr sz="1000" kern="1200" baseline="0">
                <a:solidFill>
                  <a:schemeClr val="tx1"/>
                </a:solidFill>
                <a:latin typeface="+mn-lt"/>
                <a:ea typeface="+mn-ea"/>
                <a:cs typeface="+mn-cs"/>
              </a:defRPr>
            </a:lvl5pPr>
            <a:lvl6pPr marL="1097971" indent="-230394"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6pPr>
            <a:lvl7pPr marL="1371564" indent="-284393"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7pPr>
            <a:lvl8pPr marL="1645157" indent="-228594"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8pPr>
            <a:lvl9pPr marL="3886098" indent="-228594" algn="l" defTabSz="9143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3" indent="0" algn="ctr">
              <a:buNone/>
            </a:pPr>
            <a:r>
              <a:rPr lang="en-US" dirty="0"/>
              <a:t>Aug</a:t>
            </a:r>
          </a:p>
        </p:txBody>
      </p:sp>
      <p:sp>
        <p:nvSpPr>
          <p:cNvPr id="20" name="Text Placeholder 3">
            <a:extLst>
              <a:ext uri="{FF2B5EF4-FFF2-40B4-BE49-F238E27FC236}">
                <a16:creationId xmlns:a16="http://schemas.microsoft.com/office/drawing/2014/main" id="{39467BFC-B961-4BB0-8D40-1EC1EEDE5C7A}"/>
              </a:ext>
            </a:extLst>
          </p:cNvPr>
          <p:cNvSpPr txBox="1">
            <a:spLocks/>
          </p:cNvSpPr>
          <p:nvPr/>
        </p:nvSpPr>
        <p:spPr>
          <a:xfrm>
            <a:off x="7285861" y="4987648"/>
            <a:ext cx="226024" cy="153888"/>
          </a:xfrm>
          <a:prstGeom prst="rect">
            <a:avLst/>
          </a:prstGeom>
        </p:spPr>
        <p:txBody>
          <a:bodyPr vert="horz" wrap="none" lIns="0" tIns="0" rIns="0" bIns="0" rtlCol="0" anchor="t" anchorCtr="0">
            <a:spAutoFit/>
          </a:bodyPr>
          <a:lstStyle>
            <a:lvl1pPr marL="0" indent="0" algn="l" defTabSz="914376" rtl="0" eaLnBrk="1" latinLnBrk="0" hangingPunct="1">
              <a:lnSpc>
                <a:spcPct val="100000"/>
              </a:lnSpc>
              <a:spcBef>
                <a:spcPts val="0"/>
              </a:spcBef>
              <a:spcAft>
                <a:spcPts val="501"/>
              </a:spcAft>
              <a:buFontTx/>
              <a:buNone/>
              <a:defRPr sz="1200" b="1" kern="1200">
                <a:solidFill>
                  <a:schemeClr val="accent4"/>
                </a:solidFill>
                <a:latin typeface="+mn-lt"/>
                <a:ea typeface="+mn-ea"/>
                <a:cs typeface="+mn-cs"/>
              </a:defRPr>
            </a:lvl1pPr>
            <a:lvl2pPr marL="0" indent="0" algn="l" defTabSz="914376" rtl="0" eaLnBrk="1" latinLnBrk="0" hangingPunct="1">
              <a:lnSpc>
                <a:spcPct val="100000"/>
              </a:lnSpc>
              <a:spcBef>
                <a:spcPts val="0"/>
              </a:spcBef>
              <a:spcAft>
                <a:spcPts val="501"/>
              </a:spcAft>
              <a:buFontTx/>
              <a:buNone/>
              <a:defRPr sz="1000" kern="1200">
                <a:solidFill>
                  <a:schemeClr val="tx1"/>
                </a:solidFill>
                <a:latin typeface="+mn-lt"/>
                <a:ea typeface="+mn-ea"/>
                <a:cs typeface="+mn-cs"/>
              </a:defRPr>
            </a:lvl2pPr>
            <a:lvl3pPr marL="0" indent="0" algn="l" defTabSz="914376" rtl="0" eaLnBrk="1" latinLnBrk="0" hangingPunct="1">
              <a:lnSpc>
                <a:spcPct val="100000"/>
              </a:lnSpc>
              <a:spcBef>
                <a:spcPts val="0"/>
              </a:spcBef>
              <a:spcAft>
                <a:spcPts val="501"/>
              </a:spcAft>
              <a:buClr>
                <a:schemeClr val="tx2"/>
              </a:buClr>
              <a:buFont typeface="Arial" panose="020B0604020202020204" pitchFamily="34" charset="0"/>
              <a:buNone/>
              <a:defRPr sz="1000" b="1" kern="1200">
                <a:solidFill>
                  <a:schemeClr val="accent4"/>
                </a:solidFill>
                <a:latin typeface="+mn-lt"/>
                <a:ea typeface="+mn-ea"/>
                <a:cs typeface="+mn-cs"/>
              </a:defRPr>
            </a:lvl3pPr>
            <a:lvl4pPr marL="150372" indent="-150372" algn="l" defTabSz="914376" rtl="0" eaLnBrk="1" latinLnBrk="0" hangingPunct="1">
              <a:lnSpc>
                <a:spcPct val="100000"/>
              </a:lnSpc>
              <a:spcBef>
                <a:spcPts val="0"/>
              </a:spcBef>
              <a:spcAft>
                <a:spcPts val="501"/>
              </a:spcAft>
              <a:buClr>
                <a:schemeClr val="tx1"/>
              </a:buClr>
              <a:buFont typeface="Symbol" panose="05050102010706020507" pitchFamily="18" charset="2"/>
              <a:buChar char=""/>
              <a:defRPr sz="1000" kern="1200">
                <a:solidFill>
                  <a:schemeClr val="tx1"/>
                </a:solidFill>
                <a:latin typeface="+mn-lt"/>
                <a:ea typeface="+mn-ea"/>
                <a:cs typeface="+mn-cs"/>
              </a:defRPr>
            </a:lvl4pPr>
            <a:lvl5pPr marL="300744" indent="-150372" algn="l" defTabSz="914376" rtl="0" eaLnBrk="1" latinLnBrk="0" hangingPunct="1">
              <a:lnSpc>
                <a:spcPct val="100000"/>
              </a:lnSpc>
              <a:spcBef>
                <a:spcPts val="0"/>
              </a:spcBef>
              <a:spcAft>
                <a:spcPts val="501"/>
              </a:spcAft>
              <a:buClr>
                <a:schemeClr val="tx1"/>
              </a:buClr>
              <a:buFont typeface="Univers LT Std 45 Light" panose="020B0403020202020204" pitchFamily="34" charset="0"/>
              <a:buChar char="–"/>
              <a:defRPr sz="1000" kern="1200" baseline="0">
                <a:solidFill>
                  <a:schemeClr val="tx1"/>
                </a:solidFill>
                <a:latin typeface="+mn-lt"/>
                <a:ea typeface="+mn-ea"/>
                <a:cs typeface="+mn-cs"/>
              </a:defRPr>
            </a:lvl5pPr>
            <a:lvl6pPr marL="1097971" indent="-230394"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6pPr>
            <a:lvl7pPr marL="1371564" indent="-284393"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7pPr>
            <a:lvl8pPr marL="1645157" indent="-228594"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8pPr>
            <a:lvl9pPr marL="3886098" indent="-228594" algn="l" defTabSz="9143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3" indent="0" algn="ctr">
              <a:buNone/>
            </a:pPr>
            <a:r>
              <a:rPr lang="en-US" dirty="0"/>
              <a:t>Sep</a:t>
            </a:r>
          </a:p>
        </p:txBody>
      </p:sp>
      <p:sp>
        <p:nvSpPr>
          <p:cNvPr id="21" name="Text Placeholder 3">
            <a:extLst>
              <a:ext uri="{FF2B5EF4-FFF2-40B4-BE49-F238E27FC236}">
                <a16:creationId xmlns:a16="http://schemas.microsoft.com/office/drawing/2014/main" id="{042A015B-9365-4EA9-B646-725E563964FE}"/>
              </a:ext>
            </a:extLst>
          </p:cNvPr>
          <p:cNvSpPr txBox="1">
            <a:spLocks/>
          </p:cNvSpPr>
          <p:nvPr/>
        </p:nvSpPr>
        <p:spPr>
          <a:xfrm>
            <a:off x="8209570" y="4987648"/>
            <a:ext cx="198773" cy="153888"/>
          </a:xfrm>
          <a:prstGeom prst="rect">
            <a:avLst/>
          </a:prstGeom>
        </p:spPr>
        <p:txBody>
          <a:bodyPr vert="horz" wrap="none" lIns="0" tIns="0" rIns="0" bIns="0" rtlCol="0" anchor="t" anchorCtr="0">
            <a:spAutoFit/>
          </a:bodyPr>
          <a:lstStyle>
            <a:lvl1pPr marL="0" indent="0" algn="l" defTabSz="914376" rtl="0" eaLnBrk="1" latinLnBrk="0" hangingPunct="1">
              <a:lnSpc>
                <a:spcPct val="100000"/>
              </a:lnSpc>
              <a:spcBef>
                <a:spcPts val="0"/>
              </a:spcBef>
              <a:spcAft>
                <a:spcPts val="501"/>
              </a:spcAft>
              <a:buFontTx/>
              <a:buNone/>
              <a:defRPr sz="1200" b="1" kern="1200">
                <a:solidFill>
                  <a:schemeClr val="accent4"/>
                </a:solidFill>
                <a:latin typeface="+mn-lt"/>
                <a:ea typeface="+mn-ea"/>
                <a:cs typeface="+mn-cs"/>
              </a:defRPr>
            </a:lvl1pPr>
            <a:lvl2pPr marL="0" indent="0" algn="l" defTabSz="914376" rtl="0" eaLnBrk="1" latinLnBrk="0" hangingPunct="1">
              <a:lnSpc>
                <a:spcPct val="100000"/>
              </a:lnSpc>
              <a:spcBef>
                <a:spcPts val="0"/>
              </a:spcBef>
              <a:spcAft>
                <a:spcPts val="501"/>
              </a:spcAft>
              <a:buFontTx/>
              <a:buNone/>
              <a:defRPr sz="1000" kern="1200">
                <a:solidFill>
                  <a:schemeClr val="tx1"/>
                </a:solidFill>
                <a:latin typeface="+mn-lt"/>
                <a:ea typeface="+mn-ea"/>
                <a:cs typeface="+mn-cs"/>
              </a:defRPr>
            </a:lvl2pPr>
            <a:lvl3pPr marL="0" indent="0" algn="l" defTabSz="914376" rtl="0" eaLnBrk="1" latinLnBrk="0" hangingPunct="1">
              <a:lnSpc>
                <a:spcPct val="100000"/>
              </a:lnSpc>
              <a:spcBef>
                <a:spcPts val="0"/>
              </a:spcBef>
              <a:spcAft>
                <a:spcPts val="501"/>
              </a:spcAft>
              <a:buClr>
                <a:schemeClr val="tx2"/>
              </a:buClr>
              <a:buFont typeface="Arial" panose="020B0604020202020204" pitchFamily="34" charset="0"/>
              <a:buNone/>
              <a:defRPr sz="1000" b="1" kern="1200">
                <a:solidFill>
                  <a:schemeClr val="accent4"/>
                </a:solidFill>
                <a:latin typeface="+mn-lt"/>
                <a:ea typeface="+mn-ea"/>
                <a:cs typeface="+mn-cs"/>
              </a:defRPr>
            </a:lvl3pPr>
            <a:lvl4pPr marL="150372" indent="-150372" algn="l" defTabSz="914376" rtl="0" eaLnBrk="1" latinLnBrk="0" hangingPunct="1">
              <a:lnSpc>
                <a:spcPct val="100000"/>
              </a:lnSpc>
              <a:spcBef>
                <a:spcPts val="0"/>
              </a:spcBef>
              <a:spcAft>
                <a:spcPts val="501"/>
              </a:spcAft>
              <a:buClr>
                <a:schemeClr val="tx1"/>
              </a:buClr>
              <a:buFont typeface="Symbol" panose="05050102010706020507" pitchFamily="18" charset="2"/>
              <a:buChar char=""/>
              <a:defRPr sz="1000" kern="1200">
                <a:solidFill>
                  <a:schemeClr val="tx1"/>
                </a:solidFill>
                <a:latin typeface="+mn-lt"/>
                <a:ea typeface="+mn-ea"/>
                <a:cs typeface="+mn-cs"/>
              </a:defRPr>
            </a:lvl4pPr>
            <a:lvl5pPr marL="300744" indent="-150372" algn="l" defTabSz="914376" rtl="0" eaLnBrk="1" latinLnBrk="0" hangingPunct="1">
              <a:lnSpc>
                <a:spcPct val="100000"/>
              </a:lnSpc>
              <a:spcBef>
                <a:spcPts val="0"/>
              </a:spcBef>
              <a:spcAft>
                <a:spcPts val="501"/>
              </a:spcAft>
              <a:buClr>
                <a:schemeClr val="tx1"/>
              </a:buClr>
              <a:buFont typeface="Univers LT Std 45 Light" panose="020B0403020202020204" pitchFamily="34" charset="0"/>
              <a:buChar char="–"/>
              <a:defRPr sz="1000" kern="1200" baseline="0">
                <a:solidFill>
                  <a:schemeClr val="tx1"/>
                </a:solidFill>
                <a:latin typeface="+mn-lt"/>
                <a:ea typeface="+mn-ea"/>
                <a:cs typeface="+mn-cs"/>
              </a:defRPr>
            </a:lvl5pPr>
            <a:lvl6pPr marL="1097971" indent="-230394"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6pPr>
            <a:lvl7pPr marL="1371564" indent="-284393"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7pPr>
            <a:lvl8pPr marL="1645157" indent="-228594"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8pPr>
            <a:lvl9pPr marL="3886098" indent="-228594" algn="l" defTabSz="9143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3" indent="0" algn="ctr">
              <a:buNone/>
            </a:pPr>
            <a:r>
              <a:rPr lang="en-US" dirty="0"/>
              <a:t>Oct</a:t>
            </a:r>
          </a:p>
        </p:txBody>
      </p:sp>
      <p:sp>
        <p:nvSpPr>
          <p:cNvPr id="22" name="Text Placeholder 3">
            <a:extLst>
              <a:ext uri="{FF2B5EF4-FFF2-40B4-BE49-F238E27FC236}">
                <a16:creationId xmlns:a16="http://schemas.microsoft.com/office/drawing/2014/main" id="{C3B6690F-D82B-4A05-B719-47DCC1201EC0}"/>
              </a:ext>
            </a:extLst>
          </p:cNvPr>
          <p:cNvSpPr txBox="1">
            <a:spLocks/>
          </p:cNvSpPr>
          <p:nvPr/>
        </p:nvSpPr>
        <p:spPr>
          <a:xfrm>
            <a:off x="9105226" y="4987648"/>
            <a:ext cx="227626" cy="153888"/>
          </a:xfrm>
          <a:prstGeom prst="rect">
            <a:avLst/>
          </a:prstGeom>
        </p:spPr>
        <p:txBody>
          <a:bodyPr vert="horz" wrap="none" lIns="0" tIns="0" rIns="0" bIns="0" rtlCol="0" anchor="t" anchorCtr="0">
            <a:spAutoFit/>
          </a:bodyPr>
          <a:lstStyle>
            <a:lvl1pPr marL="0" indent="0" algn="l" defTabSz="914376" rtl="0" eaLnBrk="1" latinLnBrk="0" hangingPunct="1">
              <a:lnSpc>
                <a:spcPct val="100000"/>
              </a:lnSpc>
              <a:spcBef>
                <a:spcPts val="0"/>
              </a:spcBef>
              <a:spcAft>
                <a:spcPts val="501"/>
              </a:spcAft>
              <a:buFontTx/>
              <a:buNone/>
              <a:defRPr sz="1200" b="1" kern="1200">
                <a:solidFill>
                  <a:schemeClr val="accent4"/>
                </a:solidFill>
                <a:latin typeface="+mn-lt"/>
                <a:ea typeface="+mn-ea"/>
                <a:cs typeface="+mn-cs"/>
              </a:defRPr>
            </a:lvl1pPr>
            <a:lvl2pPr marL="0" indent="0" algn="l" defTabSz="914376" rtl="0" eaLnBrk="1" latinLnBrk="0" hangingPunct="1">
              <a:lnSpc>
                <a:spcPct val="100000"/>
              </a:lnSpc>
              <a:spcBef>
                <a:spcPts val="0"/>
              </a:spcBef>
              <a:spcAft>
                <a:spcPts val="501"/>
              </a:spcAft>
              <a:buFontTx/>
              <a:buNone/>
              <a:defRPr sz="1000" kern="1200">
                <a:solidFill>
                  <a:schemeClr val="tx1"/>
                </a:solidFill>
                <a:latin typeface="+mn-lt"/>
                <a:ea typeface="+mn-ea"/>
                <a:cs typeface="+mn-cs"/>
              </a:defRPr>
            </a:lvl2pPr>
            <a:lvl3pPr marL="0" indent="0" algn="l" defTabSz="914376" rtl="0" eaLnBrk="1" latinLnBrk="0" hangingPunct="1">
              <a:lnSpc>
                <a:spcPct val="100000"/>
              </a:lnSpc>
              <a:spcBef>
                <a:spcPts val="0"/>
              </a:spcBef>
              <a:spcAft>
                <a:spcPts val="501"/>
              </a:spcAft>
              <a:buClr>
                <a:schemeClr val="tx2"/>
              </a:buClr>
              <a:buFont typeface="Arial" panose="020B0604020202020204" pitchFamily="34" charset="0"/>
              <a:buNone/>
              <a:defRPr sz="1000" b="1" kern="1200">
                <a:solidFill>
                  <a:schemeClr val="accent4"/>
                </a:solidFill>
                <a:latin typeface="+mn-lt"/>
                <a:ea typeface="+mn-ea"/>
                <a:cs typeface="+mn-cs"/>
              </a:defRPr>
            </a:lvl3pPr>
            <a:lvl4pPr marL="150372" indent="-150372" algn="l" defTabSz="914376" rtl="0" eaLnBrk="1" latinLnBrk="0" hangingPunct="1">
              <a:lnSpc>
                <a:spcPct val="100000"/>
              </a:lnSpc>
              <a:spcBef>
                <a:spcPts val="0"/>
              </a:spcBef>
              <a:spcAft>
                <a:spcPts val="501"/>
              </a:spcAft>
              <a:buClr>
                <a:schemeClr val="tx1"/>
              </a:buClr>
              <a:buFont typeface="Symbol" panose="05050102010706020507" pitchFamily="18" charset="2"/>
              <a:buChar char=""/>
              <a:defRPr sz="1000" kern="1200">
                <a:solidFill>
                  <a:schemeClr val="tx1"/>
                </a:solidFill>
                <a:latin typeface="+mn-lt"/>
                <a:ea typeface="+mn-ea"/>
                <a:cs typeface="+mn-cs"/>
              </a:defRPr>
            </a:lvl4pPr>
            <a:lvl5pPr marL="300744" indent="-150372" algn="l" defTabSz="914376" rtl="0" eaLnBrk="1" latinLnBrk="0" hangingPunct="1">
              <a:lnSpc>
                <a:spcPct val="100000"/>
              </a:lnSpc>
              <a:spcBef>
                <a:spcPts val="0"/>
              </a:spcBef>
              <a:spcAft>
                <a:spcPts val="501"/>
              </a:spcAft>
              <a:buClr>
                <a:schemeClr val="tx1"/>
              </a:buClr>
              <a:buFont typeface="Univers LT Std 45 Light" panose="020B0403020202020204" pitchFamily="34" charset="0"/>
              <a:buChar char="–"/>
              <a:defRPr sz="1000" kern="1200" baseline="0">
                <a:solidFill>
                  <a:schemeClr val="tx1"/>
                </a:solidFill>
                <a:latin typeface="+mn-lt"/>
                <a:ea typeface="+mn-ea"/>
                <a:cs typeface="+mn-cs"/>
              </a:defRPr>
            </a:lvl5pPr>
            <a:lvl6pPr marL="1097971" indent="-230394"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6pPr>
            <a:lvl7pPr marL="1371564" indent="-284393"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7pPr>
            <a:lvl8pPr marL="1645157" indent="-228594"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8pPr>
            <a:lvl9pPr marL="3886098" indent="-228594" algn="l" defTabSz="9143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3" indent="0" algn="ctr">
              <a:buNone/>
            </a:pPr>
            <a:r>
              <a:rPr lang="en-US" dirty="0"/>
              <a:t>Mar	</a:t>
            </a:r>
          </a:p>
        </p:txBody>
      </p:sp>
      <p:sp>
        <p:nvSpPr>
          <p:cNvPr id="23" name="Text Placeholder 3">
            <a:extLst>
              <a:ext uri="{FF2B5EF4-FFF2-40B4-BE49-F238E27FC236}">
                <a16:creationId xmlns:a16="http://schemas.microsoft.com/office/drawing/2014/main" id="{19BA83FE-370C-4794-9C68-ECC6AFD7FB8B}"/>
              </a:ext>
            </a:extLst>
          </p:cNvPr>
          <p:cNvSpPr txBox="1">
            <a:spLocks/>
          </p:cNvSpPr>
          <p:nvPr/>
        </p:nvSpPr>
        <p:spPr>
          <a:xfrm>
            <a:off x="10008093" y="4987648"/>
            <a:ext cx="242054" cy="153888"/>
          </a:xfrm>
          <a:prstGeom prst="rect">
            <a:avLst/>
          </a:prstGeom>
        </p:spPr>
        <p:txBody>
          <a:bodyPr vert="horz" wrap="none" lIns="0" tIns="0" rIns="0" bIns="0" rtlCol="0" anchor="t" anchorCtr="0">
            <a:spAutoFit/>
          </a:bodyPr>
          <a:lstStyle>
            <a:lvl1pPr marL="0" indent="0" algn="l" defTabSz="914376" rtl="0" eaLnBrk="1" latinLnBrk="0" hangingPunct="1">
              <a:lnSpc>
                <a:spcPct val="100000"/>
              </a:lnSpc>
              <a:spcBef>
                <a:spcPts val="0"/>
              </a:spcBef>
              <a:spcAft>
                <a:spcPts val="501"/>
              </a:spcAft>
              <a:buFontTx/>
              <a:buNone/>
              <a:defRPr sz="1200" b="1" kern="1200">
                <a:solidFill>
                  <a:schemeClr val="accent4"/>
                </a:solidFill>
                <a:latin typeface="+mn-lt"/>
                <a:ea typeface="+mn-ea"/>
                <a:cs typeface="+mn-cs"/>
              </a:defRPr>
            </a:lvl1pPr>
            <a:lvl2pPr marL="0" indent="0" algn="l" defTabSz="914376" rtl="0" eaLnBrk="1" latinLnBrk="0" hangingPunct="1">
              <a:lnSpc>
                <a:spcPct val="100000"/>
              </a:lnSpc>
              <a:spcBef>
                <a:spcPts val="0"/>
              </a:spcBef>
              <a:spcAft>
                <a:spcPts val="501"/>
              </a:spcAft>
              <a:buFontTx/>
              <a:buNone/>
              <a:defRPr sz="1000" kern="1200">
                <a:solidFill>
                  <a:schemeClr val="tx1"/>
                </a:solidFill>
                <a:latin typeface="+mn-lt"/>
                <a:ea typeface="+mn-ea"/>
                <a:cs typeface="+mn-cs"/>
              </a:defRPr>
            </a:lvl2pPr>
            <a:lvl3pPr marL="0" indent="0" algn="l" defTabSz="914376" rtl="0" eaLnBrk="1" latinLnBrk="0" hangingPunct="1">
              <a:lnSpc>
                <a:spcPct val="100000"/>
              </a:lnSpc>
              <a:spcBef>
                <a:spcPts val="0"/>
              </a:spcBef>
              <a:spcAft>
                <a:spcPts val="501"/>
              </a:spcAft>
              <a:buClr>
                <a:schemeClr val="tx2"/>
              </a:buClr>
              <a:buFont typeface="Arial" panose="020B0604020202020204" pitchFamily="34" charset="0"/>
              <a:buNone/>
              <a:defRPr sz="1000" b="1" kern="1200">
                <a:solidFill>
                  <a:schemeClr val="accent4"/>
                </a:solidFill>
                <a:latin typeface="+mn-lt"/>
                <a:ea typeface="+mn-ea"/>
                <a:cs typeface="+mn-cs"/>
              </a:defRPr>
            </a:lvl3pPr>
            <a:lvl4pPr marL="150372" indent="-150372" algn="l" defTabSz="914376" rtl="0" eaLnBrk="1" latinLnBrk="0" hangingPunct="1">
              <a:lnSpc>
                <a:spcPct val="100000"/>
              </a:lnSpc>
              <a:spcBef>
                <a:spcPts val="0"/>
              </a:spcBef>
              <a:spcAft>
                <a:spcPts val="501"/>
              </a:spcAft>
              <a:buClr>
                <a:schemeClr val="tx1"/>
              </a:buClr>
              <a:buFont typeface="Symbol" panose="05050102010706020507" pitchFamily="18" charset="2"/>
              <a:buChar char=""/>
              <a:defRPr sz="1000" kern="1200">
                <a:solidFill>
                  <a:schemeClr val="tx1"/>
                </a:solidFill>
                <a:latin typeface="+mn-lt"/>
                <a:ea typeface="+mn-ea"/>
                <a:cs typeface="+mn-cs"/>
              </a:defRPr>
            </a:lvl4pPr>
            <a:lvl5pPr marL="300744" indent="-150372" algn="l" defTabSz="914376" rtl="0" eaLnBrk="1" latinLnBrk="0" hangingPunct="1">
              <a:lnSpc>
                <a:spcPct val="100000"/>
              </a:lnSpc>
              <a:spcBef>
                <a:spcPts val="0"/>
              </a:spcBef>
              <a:spcAft>
                <a:spcPts val="501"/>
              </a:spcAft>
              <a:buClr>
                <a:schemeClr val="tx1"/>
              </a:buClr>
              <a:buFont typeface="Univers LT Std 45 Light" panose="020B0403020202020204" pitchFamily="34" charset="0"/>
              <a:buChar char="–"/>
              <a:defRPr sz="1000" kern="1200" baseline="0">
                <a:solidFill>
                  <a:schemeClr val="tx1"/>
                </a:solidFill>
                <a:latin typeface="+mn-lt"/>
                <a:ea typeface="+mn-ea"/>
                <a:cs typeface="+mn-cs"/>
              </a:defRPr>
            </a:lvl5pPr>
            <a:lvl6pPr marL="1097971" indent="-230394"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6pPr>
            <a:lvl7pPr marL="1371564" indent="-284393"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7pPr>
            <a:lvl8pPr marL="1645157" indent="-228594"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8pPr>
            <a:lvl9pPr marL="3886098" indent="-228594" algn="l" defTabSz="9143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3" indent="0" algn="ctr">
              <a:buNone/>
            </a:pPr>
            <a:r>
              <a:rPr lang="en-US" dirty="0"/>
              <a:t>May	</a:t>
            </a:r>
          </a:p>
        </p:txBody>
      </p:sp>
      <p:sp>
        <p:nvSpPr>
          <p:cNvPr id="24" name="Text Placeholder 3">
            <a:extLst>
              <a:ext uri="{FF2B5EF4-FFF2-40B4-BE49-F238E27FC236}">
                <a16:creationId xmlns:a16="http://schemas.microsoft.com/office/drawing/2014/main" id="{6E7478EF-305C-4D37-9C8F-855E8620D7C6}"/>
              </a:ext>
            </a:extLst>
          </p:cNvPr>
          <p:cNvSpPr txBox="1">
            <a:spLocks/>
          </p:cNvSpPr>
          <p:nvPr/>
        </p:nvSpPr>
        <p:spPr>
          <a:xfrm>
            <a:off x="10974894" y="4987648"/>
            <a:ext cx="163507" cy="153888"/>
          </a:xfrm>
          <a:prstGeom prst="rect">
            <a:avLst/>
          </a:prstGeom>
        </p:spPr>
        <p:txBody>
          <a:bodyPr vert="horz" wrap="none" lIns="0" tIns="0" rIns="0" bIns="0" rtlCol="0" anchor="t" anchorCtr="0">
            <a:spAutoFit/>
          </a:bodyPr>
          <a:lstStyle>
            <a:lvl1pPr marL="0" indent="0" algn="l" defTabSz="914376" rtl="0" eaLnBrk="1" latinLnBrk="0" hangingPunct="1">
              <a:lnSpc>
                <a:spcPct val="100000"/>
              </a:lnSpc>
              <a:spcBef>
                <a:spcPts val="0"/>
              </a:spcBef>
              <a:spcAft>
                <a:spcPts val="501"/>
              </a:spcAft>
              <a:buFontTx/>
              <a:buNone/>
              <a:defRPr sz="1200" b="1" kern="1200">
                <a:solidFill>
                  <a:schemeClr val="accent4"/>
                </a:solidFill>
                <a:latin typeface="+mn-lt"/>
                <a:ea typeface="+mn-ea"/>
                <a:cs typeface="+mn-cs"/>
              </a:defRPr>
            </a:lvl1pPr>
            <a:lvl2pPr marL="0" indent="0" algn="l" defTabSz="914376" rtl="0" eaLnBrk="1" latinLnBrk="0" hangingPunct="1">
              <a:lnSpc>
                <a:spcPct val="100000"/>
              </a:lnSpc>
              <a:spcBef>
                <a:spcPts val="0"/>
              </a:spcBef>
              <a:spcAft>
                <a:spcPts val="501"/>
              </a:spcAft>
              <a:buFontTx/>
              <a:buNone/>
              <a:defRPr sz="1000" kern="1200">
                <a:solidFill>
                  <a:schemeClr val="tx1"/>
                </a:solidFill>
                <a:latin typeface="+mn-lt"/>
                <a:ea typeface="+mn-ea"/>
                <a:cs typeface="+mn-cs"/>
              </a:defRPr>
            </a:lvl2pPr>
            <a:lvl3pPr marL="0" indent="0" algn="l" defTabSz="914376" rtl="0" eaLnBrk="1" latinLnBrk="0" hangingPunct="1">
              <a:lnSpc>
                <a:spcPct val="100000"/>
              </a:lnSpc>
              <a:spcBef>
                <a:spcPts val="0"/>
              </a:spcBef>
              <a:spcAft>
                <a:spcPts val="501"/>
              </a:spcAft>
              <a:buClr>
                <a:schemeClr val="tx2"/>
              </a:buClr>
              <a:buFont typeface="Arial" panose="020B0604020202020204" pitchFamily="34" charset="0"/>
              <a:buNone/>
              <a:defRPr sz="1000" b="1" kern="1200">
                <a:solidFill>
                  <a:schemeClr val="accent4"/>
                </a:solidFill>
                <a:latin typeface="+mn-lt"/>
                <a:ea typeface="+mn-ea"/>
                <a:cs typeface="+mn-cs"/>
              </a:defRPr>
            </a:lvl3pPr>
            <a:lvl4pPr marL="150372" indent="-150372" algn="l" defTabSz="914376" rtl="0" eaLnBrk="1" latinLnBrk="0" hangingPunct="1">
              <a:lnSpc>
                <a:spcPct val="100000"/>
              </a:lnSpc>
              <a:spcBef>
                <a:spcPts val="0"/>
              </a:spcBef>
              <a:spcAft>
                <a:spcPts val="501"/>
              </a:spcAft>
              <a:buClr>
                <a:schemeClr val="tx1"/>
              </a:buClr>
              <a:buFont typeface="Symbol" panose="05050102010706020507" pitchFamily="18" charset="2"/>
              <a:buChar char=""/>
              <a:defRPr sz="1000" kern="1200">
                <a:solidFill>
                  <a:schemeClr val="tx1"/>
                </a:solidFill>
                <a:latin typeface="+mn-lt"/>
                <a:ea typeface="+mn-ea"/>
                <a:cs typeface="+mn-cs"/>
              </a:defRPr>
            </a:lvl4pPr>
            <a:lvl5pPr marL="300744" indent="-150372" algn="l" defTabSz="914376" rtl="0" eaLnBrk="1" latinLnBrk="0" hangingPunct="1">
              <a:lnSpc>
                <a:spcPct val="100000"/>
              </a:lnSpc>
              <a:spcBef>
                <a:spcPts val="0"/>
              </a:spcBef>
              <a:spcAft>
                <a:spcPts val="501"/>
              </a:spcAft>
              <a:buClr>
                <a:schemeClr val="tx1"/>
              </a:buClr>
              <a:buFont typeface="Univers LT Std 45 Light" panose="020B0403020202020204" pitchFamily="34" charset="0"/>
              <a:buChar char="–"/>
              <a:defRPr sz="1000" kern="1200" baseline="0">
                <a:solidFill>
                  <a:schemeClr val="tx1"/>
                </a:solidFill>
                <a:latin typeface="+mn-lt"/>
                <a:ea typeface="+mn-ea"/>
                <a:cs typeface="+mn-cs"/>
              </a:defRPr>
            </a:lvl5pPr>
            <a:lvl6pPr marL="1097971" indent="-230394"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6pPr>
            <a:lvl7pPr marL="1371564" indent="-284393"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7pPr>
            <a:lvl8pPr marL="1645157" indent="-228594"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8pPr>
            <a:lvl9pPr marL="3886098" indent="-228594" algn="l" defTabSz="9143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3" indent="0" algn="ctr">
              <a:buNone/>
            </a:pPr>
            <a:r>
              <a:rPr lang="en-US" dirty="0"/>
              <a:t>Jul</a:t>
            </a:r>
          </a:p>
        </p:txBody>
      </p:sp>
      <p:grpSp>
        <p:nvGrpSpPr>
          <p:cNvPr id="28" name="Group 27">
            <a:extLst>
              <a:ext uri="{FF2B5EF4-FFF2-40B4-BE49-F238E27FC236}">
                <a16:creationId xmlns:a16="http://schemas.microsoft.com/office/drawing/2014/main" id="{0B944B88-48DC-45C9-A396-9A3DDD22BF67}"/>
              </a:ext>
            </a:extLst>
          </p:cNvPr>
          <p:cNvGrpSpPr/>
          <p:nvPr/>
        </p:nvGrpSpPr>
        <p:grpSpPr>
          <a:xfrm>
            <a:off x="5136698" y="4769460"/>
            <a:ext cx="167950" cy="167950"/>
            <a:chOff x="3051111" y="4012164"/>
            <a:chExt cx="167950" cy="167950"/>
          </a:xfrm>
        </p:grpSpPr>
        <p:sp>
          <p:nvSpPr>
            <p:cNvPr id="29" name="Oval 28">
              <a:extLst>
                <a:ext uri="{FF2B5EF4-FFF2-40B4-BE49-F238E27FC236}">
                  <a16:creationId xmlns:a16="http://schemas.microsoft.com/office/drawing/2014/main" id="{884EF0D0-CF8B-475C-BA79-7382E3E65059}"/>
                </a:ext>
              </a:extLst>
            </p:cNvPr>
            <p:cNvSpPr/>
            <p:nvPr/>
          </p:nvSpPr>
          <p:spPr>
            <a:xfrm>
              <a:off x="3051111" y="4012164"/>
              <a:ext cx="167950" cy="16795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sp>
          <p:nvSpPr>
            <p:cNvPr id="30" name="Oval 29">
              <a:extLst>
                <a:ext uri="{FF2B5EF4-FFF2-40B4-BE49-F238E27FC236}">
                  <a16:creationId xmlns:a16="http://schemas.microsoft.com/office/drawing/2014/main" id="{2CF52428-B5A2-4E41-86D7-9845557A0FFD}"/>
                </a:ext>
              </a:extLst>
            </p:cNvPr>
            <p:cNvSpPr/>
            <p:nvPr/>
          </p:nvSpPr>
          <p:spPr>
            <a:xfrm>
              <a:off x="3084059" y="4045112"/>
              <a:ext cx="102054" cy="102054"/>
            </a:xfrm>
            <a:prstGeom prst="ellipse">
              <a:avLst/>
            </a:prstGeom>
            <a:solidFill>
              <a:srgbClr val="A1C4E5"/>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grpSp>
      <p:grpSp>
        <p:nvGrpSpPr>
          <p:cNvPr id="31" name="Group 30">
            <a:extLst>
              <a:ext uri="{FF2B5EF4-FFF2-40B4-BE49-F238E27FC236}">
                <a16:creationId xmlns:a16="http://schemas.microsoft.com/office/drawing/2014/main" id="{8EDA5BFF-9FB5-41CF-9601-ABCA877A3E13}"/>
              </a:ext>
            </a:extLst>
          </p:cNvPr>
          <p:cNvGrpSpPr/>
          <p:nvPr/>
        </p:nvGrpSpPr>
        <p:grpSpPr>
          <a:xfrm>
            <a:off x="3647704" y="4770426"/>
            <a:ext cx="167950" cy="167950"/>
            <a:chOff x="3051111" y="4012164"/>
            <a:chExt cx="167950" cy="167950"/>
          </a:xfrm>
        </p:grpSpPr>
        <p:sp>
          <p:nvSpPr>
            <p:cNvPr id="32" name="Oval 31">
              <a:extLst>
                <a:ext uri="{FF2B5EF4-FFF2-40B4-BE49-F238E27FC236}">
                  <a16:creationId xmlns:a16="http://schemas.microsoft.com/office/drawing/2014/main" id="{5A20C23D-0BB0-4792-B2EA-9AA9B951F361}"/>
                </a:ext>
              </a:extLst>
            </p:cNvPr>
            <p:cNvSpPr/>
            <p:nvPr/>
          </p:nvSpPr>
          <p:spPr>
            <a:xfrm>
              <a:off x="3051111" y="4012164"/>
              <a:ext cx="167950" cy="16795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sp>
          <p:nvSpPr>
            <p:cNvPr id="33" name="Oval 32">
              <a:extLst>
                <a:ext uri="{FF2B5EF4-FFF2-40B4-BE49-F238E27FC236}">
                  <a16:creationId xmlns:a16="http://schemas.microsoft.com/office/drawing/2014/main" id="{24A7CF26-0F20-4CAD-8869-605063563707}"/>
                </a:ext>
              </a:extLst>
            </p:cNvPr>
            <p:cNvSpPr/>
            <p:nvPr/>
          </p:nvSpPr>
          <p:spPr>
            <a:xfrm>
              <a:off x="3084059" y="4045112"/>
              <a:ext cx="102054" cy="102054"/>
            </a:xfrm>
            <a:prstGeom prst="ellipse">
              <a:avLst/>
            </a:prstGeom>
            <a:solidFill>
              <a:srgbClr val="A1C4E5"/>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grpSp>
      <p:grpSp>
        <p:nvGrpSpPr>
          <p:cNvPr id="37" name="Group 36">
            <a:extLst>
              <a:ext uri="{FF2B5EF4-FFF2-40B4-BE49-F238E27FC236}">
                <a16:creationId xmlns:a16="http://schemas.microsoft.com/office/drawing/2014/main" id="{D2BC1692-6E0E-4368-90FB-77928488FECB}"/>
              </a:ext>
            </a:extLst>
          </p:cNvPr>
          <p:cNvGrpSpPr/>
          <p:nvPr/>
        </p:nvGrpSpPr>
        <p:grpSpPr>
          <a:xfrm>
            <a:off x="6397706" y="4770426"/>
            <a:ext cx="167950" cy="167950"/>
            <a:chOff x="3051111" y="4012164"/>
            <a:chExt cx="167950" cy="167950"/>
          </a:xfrm>
        </p:grpSpPr>
        <p:sp>
          <p:nvSpPr>
            <p:cNvPr id="38" name="Oval 37">
              <a:extLst>
                <a:ext uri="{FF2B5EF4-FFF2-40B4-BE49-F238E27FC236}">
                  <a16:creationId xmlns:a16="http://schemas.microsoft.com/office/drawing/2014/main" id="{83E7BBAA-494F-490E-A1EF-269866DFAACE}"/>
                </a:ext>
              </a:extLst>
            </p:cNvPr>
            <p:cNvSpPr/>
            <p:nvPr/>
          </p:nvSpPr>
          <p:spPr>
            <a:xfrm>
              <a:off x="3051111" y="4012164"/>
              <a:ext cx="167950" cy="16795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sp>
          <p:nvSpPr>
            <p:cNvPr id="39" name="Oval 38">
              <a:extLst>
                <a:ext uri="{FF2B5EF4-FFF2-40B4-BE49-F238E27FC236}">
                  <a16:creationId xmlns:a16="http://schemas.microsoft.com/office/drawing/2014/main" id="{C0BD297E-E1BA-4BD6-BB56-6041A307FC1B}"/>
                </a:ext>
              </a:extLst>
            </p:cNvPr>
            <p:cNvSpPr/>
            <p:nvPr/>
          </p:nvSpPr>
          <p:spPr>
            <a:xfrm>
              <a:off x="3084059" y="4045112"/>
              <a:ext cx="102054" cy="102054"/>
            </a:xfrm>
            <a:prstGeom prst="ellipse">
              <a:avLst/>
            </a:prstGeom>
            <a:solidFill>
              <a:srgbClr val="A1C4E5"/>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grpSp>
      <p:grpSp>
        <p:nvGrpSpPr>
          <p:cNvPr id="40" name="Group 39">
            <a:extLst>
              <a:ext uri="{FF2B5EF4-FFF2-40B4-BE49-F238E27FC236}">
                <a16:creationId xmlns:a16="http://schemas.microsoft.com/office/drawing/2014/main" id="{08C1DDE2-96F9-4925-AE21-2EBB886D55BC}"/>
              </a:ext>
            </a:extLst>
          </p:cNvPr>
          <p:cNvGrpSpPr/>
          <p:nvPr/>
        </p:nvGrpSpPr>
        <p:grpSpPr>
          <a:xfrm>
            <a:off x="7904039" y="4770426"/>
            <a:ext cx="167950" cy="167950"/>
            <a:chOff x="3051111" y="4012164"/>
            <a:chExt cx="167950" cy="167950"/>
          </a:xfrm>
        </p:grpSpPr>
        <p:sp>
          <p:nvSpPr>
            <p:cNvPr id="41" name="Oval 40">
              <a:extLst>
                <a:ext uri="{FF2B5EF4-FFF2-40B4-BE49-F238E27FC236}">
                  <a16:creationId xmlns:a16="http://schemas.microsoft.com/office/drawing/2014/main" id="{1CA7F4FF-AA31-4F58-A5F7-3751F7F30F9C}"/>
                </a:ext>
              </a:extLst>
            </p:cNvPr>
            <p:cNvSpPr/>
            <p:nvPr/>
          </p:nvSpPr>
          <p:spPr>
            <a:xfrm>
              <a:off x="3051111" y="4012164"/>
              <a:ext cx="167950" cy="16795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sp>
          <p:nvSpPr>
            <p:cNvPr id="42" name="Oval 41">
              <a:extLst>
                <a:ext uri="{FF2B5EF4-FFF2-40B4-BE49-F238E27FC236}">
                  <a16:creationId xmlns:a16="http://schemas.microsoft.com/office/drawing/2014/main" id="{664DDDC1-8ED8-4285-B2AC-58BC489637AB}"/>
                </a:ext>
              </a:extLst>
            </p:cNvPr>
            <p:cNvSpPr/>
            <p:nvPr/>
          </p:nvSpPr>
          <p:spPr>
            <a:xfrm>
              <a:off x="3084059" y="4045112"/>
              <a:ext cx="102054" cy="102054"/>
            </a:xfrm>
            <a:prstGeom prst="ellipse">
              <a:avLst/>
            </a:prstGeom>
            <a:solidFill>
              <a:srgbClr val="A1C4E5"/>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grpSp>
      <p:cxnSp>
        <p:nvCxnSpPr>
          <p:cNvPr id="43" name="Straight Connector 42">
            <a:extLst>
              <a:ext uri="{FF2B5EF4-FFF2-40B4-BE49-F238E27FC236}">
                <a16:creationId xmlns:a16="http://schemas.microsoft.com/office/drawing/2014/main" id="{EAFDFB1C-E8DA-4CA5-8267-D99457A7AE49}"/>
              </a:ext>
            </a:extLst>
          </p:cNvPr>
          <p:cNvCxnSpPr>
            <a:cxnSpLocks/>
          </p:cNvCxnSpPr>
          <p:nvPr/>
        </p:nvCxnSpPr>
        <p:spPr>
          <a:xfrm flipV="1">
            <a:off x="10150111" y="4024356"/>
            <a:ext cx="0" cy="738986"/>
          </a:xfrm>
          <a:prstGeom prst="line">
            <a:avLst/>
          </a:prstGeom>
          <a:ln>
            <a:solidFill>
              <a:srgbClr val="ACCBE8"/>
            </a:solidFill>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3822D348-C1CC-428D-8C65-6A000E664C3A}"/>
              </a:ext>
            </a:extLst>
          </p:cNvPr>
          <p:cNvSpPr txBox="1"/>
          <p:nvPr/>
        </p:nvSpPr>
        <p:spPr>
          <a:xfrm>
            <a:off x="10433138" y="3717800"/>
            <a:ext cx="779587" cy="461665"/>
          </a:xfrm>
          <a:prstGeom prst="rect">
            <a:avLst/>
          </a:prstGeom>
          <a:noFill/>
        </p:spPr>
        <p:txBody>
          <a:bodyPr wrap="square" lIns="0" tIns="0" rIns="0" bIns="0" rtlCol="0" anchor="t">
            <a:spAutoFit/>
          </a:bodyPr>
          <a:lstStyle/>
          <a:p>
            <a:pPr>
              <a:spcAft>
                <a:spcPts val="251"/>
              </a:spcAft>
            </a:pPr>
            <a:r>
              <a:rPr lang="en-GB" sz="1000" dirty="0"/>
              <a:t>2024/2025 BSC Audit Report</a:t>
            </a:r>
          </a:p>
        </p:txBody>
      </p:sp>
      <p:grpSp>
        <p:nvGrpSpPr>
          <p:cNvPr id="45" name="Group 44">
            <a:extLst>
              <a:ext uri="{FF2B5EF4-FFF2-40B4-BE49-F238E27FC236}">
                <a16:creationId xmlns:a16="http://schemas.microsoft.com/office/drawing/2014/main" id="{720474AB-19FA-499E-A805-EB9BF9AC0B2C}"/>
              </a:ext>
            </a:extLst>
          </p:cNvPr>
          <p:cNvGrpSpPr/>
          <p:nvPr/>
        </p:nvGrpSpPr>
        <p:grpSpPr>
          <a:xfrm>
            <a:off x="9958591" y="3680169"/>
            <a:ext cx="383040" cy="383040"/>
            <a:chOff x="2943566" y="2447747"/>
            <a:chExt cx="383040" cy="383040"/>
          </a:xfrm>
          <a:solidFill>
            <a:srgbClr val="A1C4E5"/>
          </a:solidFill>
        </p:grpSpPr>
        <p:sp>
          <p:nvSpPr>
            <p:cNvPr id="46" name="Oval 45">
              <a:extLst>
                <a:ext uri="{FF2B5EF4-FFF2-40B4-BE49-F238E27FC236}">
                  <a16:creationId xmlns:a16="http://schemas.microsoft.com/office/drawing/2014/main" id="{758C79A3-E9DE-4772-BB09-88B5ED412B7B}"/>
                </a:ext>
              </a:extLst>
            </p:cNvPr>
            <p:cNvSpPr/>
            <p:nvPr/>
          </p:nvSpPr>
          <p:spPr>
            <a:xfrm>
              <a:off x="2943566" y="2447747"/>
              <a:ext cx="383040" cy="3830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grpSp>
          <p:nvGrpSpPr>
            <p:cNvPr id="47" name="Group 4">
              <a:extLst>
                <a:ext uri="{FF2B5EF4-FFF2-40B4-BE49-F238E27FC236}">
                  <a16:creationId xmlns:a16="http://schemas.microsoft.com/office/drawing/2014/main" id="{F9868705-77B3-43B0-8FCF-22D89AACA466}"/>
                </a:ext>
              </a:extLst>
            </p:cNvPr>
            <p:cNvGrpSpPr>
              <a:grpSpLocks noChangeAspect="1"/>
            </p:cNvGrpSpPr>
            <p:nvPr/>
          </p:nvGrpSpPr>
          <p:grpSpPr bwMode="auto">
            <a:xfrm>
              <a:off x="3053103" y="2536128"/>
              <a:ext cx="163966" cy="211040"/>
              <a:chOff x="3584" y="1830"/>
              <a:chExt cx="512" cy="659"/>
            </a:xfrm>
            <a:grpFill/>
          </p:grpSpPr>
          <p:sp>
            <p:nvSpPr>
              <p:cNvPr id="48" name="Freeform 5">
                <a:extLst>
                  <a:ext uri="{FF2B5EF4-FFF2-40B4-BE49-F238E27FC236}">
                    <a16:creationId xmlns:a16="http://schemas.microsoft.com/office/drawing/2014/main" id="{2AF66016-F57D-4089-83BB-78A655E5D0F5}"/>
                  </a:ext>
                </a:extLst>
              </p:cNvPr>
              <p:cNvSpPr>
                <a:spLocks/>
              </p:cNvSpPr>
              <p:nvPr/>
            </p:nvSpPr>
            <p:spPr bwMode="auto">
              <a:xfrm>
                <a:off x="3584" y="1830"/>
                <a:ext cx="512" cy="659"/>
              </a:xfrm>
              <a:custGeom>
                <a:avLst/>
                <a:gdLst>
                  <a:gd name="T0" fmla="*/ 356 w 512"/>
                  <a:gd name="T1" fmla="*/ 659 h 659"/>
                  <a:gd name="T2" fmla="*/ 0 w 512"/>
                  <a:gd name="T3" fmla="*/ 659 h 659"/>
                  <a:gd name="T4" fmla="*/ 0 w 512"/>
                  <a:gd name="T5" fmla="*/ 0 h 659"/>
                  <a:gd name="T6" fmla="*/ 512 w 512"/>
                  <a:gd name="T7" fmla="*/ 0 h 659"/>
                  <a:gd name="T8" fmla="*/ 512 w 512"/>
                  <a:gd name="T9" fmla="*/ 504 h 659"/>
                </a:gdLst>
                <a:ahLst/>
                <a:cxnLst>
                  <a:cxn ang="0">
                    <a:pos x="T0" y="T1"/>
                  </a:cxn>
                  <a:cxn ang="0">
                    <a:pos x="T2" y="T3"/>
                  </a:cxn>
                  <a:cxn ang="0">
                    <a:pos x="T4" y="T5"/>
                  </a:cxn>
                  <a:cxn ang="0">
                    <a:pos x="T6" y="T7"/>
                  </a:cxn>
                  <a:cxn ang="0">
                    <a:pos x="T8" y="T9"/>
                  </a:cxn>
                </a:cxnLst>
                <a:rect l="0" t="0" r="r" b="b"/>
                <a:pathLst>
                  <a:path w="512" h="659">
                    <a:moveTo>
                      <a:pt x="356" y="659"/>
                    </a:moveTo>
                    <a:lnTo>
                      <a:pt x="0" y="659"/>
                    </a:lnTo>
                    <a:lnTo>
                      <a:pt x="0" y="0"/>
                    </a:lnTo>
                    <a:lnTo>
                      <a:pt x="512" y="0"/>
                    </a:lnTo>
                    <a:lnTo>
                      <a:pt x="512" y="504"/>
                    </a:lnTo>
                  </a:path>
                </a:pathLst>
              </a:custGeom>
              <a:grpFill/>
              <a:ln w="12700"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9" name="Freeform 6">
                <a:extLst>
                  <a:ext uri="{FF2B5EF4-FFF2-40B4-BE49-F238E27FC236}">
                    <a16:creationId xmlns:a16="http://schemas.microsoft.com/office/drawing/2014/main" id="{78D8046D-8E9A-49B8-A7B0-BFD9124A5982}"/>
                  </a:ext>
                </a:extLst>
              </p:cNvPr>
              <p:cNvSpPr>
                <a:spLocks/>
              </p:cNvSpPr>
              <p:nvPr/>
            </p:nvSpPr>
            <p:spPr bwMode="auto">
              <a:xfrm>
                <a:off x="3940" y="2334"/>
                <a:ext cx="156" cy="155"/>
              </a:xfrm>
              <a:custGeom>
                <a:avLst/>
                <a:gdLst>
                  <a:gd name="T0" fmla="*/ 156 w 156"/>
                  <a:gd name="T1" fmla="*/ 0 h 155"/>
                  <a:gd name="T2" fmla="*/ 0 w 156"/>
                  <a:gd name="T3" fmla="*/ 0 h 155"/>
                  <a:gd name="T4" fmla="*/ 0 w 156"/>
                  <a:gd name="T5" fmla="*/ 155 h 155"/>
                  <a:gd name="T6" fmla="*/ 156 w 156"/>
                  <a:gd name="T7" fmla="*/ 0 h 155"/>
                </a:gdLst>
                <a:ahLst/>
                <a:cxnLst>
                  <a:cxn ang="0">
                    <a:pos x="T0" y="T1"/>
                  </a:cxn>
                  <a:cxn ang="0">
                    <a:pos x="T2" y="T3"/>
                  </a:cxn>
                  <a:cxn ang="0">
                    <a:pos x="T4" y="T5"/>
                  </a:cxn>
                  <a:cxn ang="0">
                    <a:pos x="T6" y="T7"/>
                  </a:cxn>
                </a:cxnLst>
                <a:rect l="0" t="0" r="r" b="b"/>
                <a:pathLst>
                  <a:path w="156" h="155">
                    <a:moveTo>
                      <a:pt x="156" y="0"/>
                    </a:moveTo>
                    <a:lnTo>
                      <a:pt x="0" y="0"/>
                    </a:lnTo>
                    <a:lnTo>
                      <a:pt x="0" y="155"/>
                    </a:lnTo>
                    <a:lnTo>
                      <a:pt x="156" y="0"/>
                    </a:lnTo>
                    <a:close/>
                  </a:path>
                </a:pathLst>
              </a:custGeom>
              <a:grpFill/>
              <a:ln w="12700"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50" name="Line 7">
                <a:extLst>
                  <a:ext uri="{FF2B5EF4-FFF2-40B4-BE49-F238E27FC236}">
                    <a16:creationId xmlns:a16="http://schemas.microsoft.com/office/drawing/2014/main" id="{73B0357E-903F-4D7E-A9E3-9286BAA40B56}"/>
                  </a:ext>
                </a:extLst>
              </p:cNvPr>
              <p:cNvSpPr>
                <a:spLocks noChangeShapeType="1"/>
              </p:cNvSpPr>
              <p:nvPr/>
            </p:nvSpPr>
            <p:spPr bwMode="auto">
              <a:xfrm>
                <a:off x="3714" y="2026"/>
                <a:ext cx="254" cy="0"/>
              </a:xfrm>
              <a:prstGeom prst="line">
                <a:avLst/>
              </a:prstGeom>
              <a:grpFill/>
              <a:ln w="12700"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51" name="Line 8">
                <a:extLst>
                  <a:ext uri="{FF2B5EF4-FFF2-40B4-BE49-F238E27FC236}">
                    <a16:creationId xmlns:a16="http://schemas.microsoft.com/office/drawing/2014/main" id="{9A24919E-7728-4FD5-BD97-5FCDDECD3FE0}"/>
                  </a:ext>
                </a:extLst>
              </p:cNvPr>
              <p:cNvSpPr>
                <a:spLocks noChangeShapeType="1"/>
              </p:cNvSpPr>
              <p:nvPr/>
            </p:nvSpPr>
            <p:spPr bwMode="auto">
              <a:xfrm>
                <a:off x="3714" y="2141"/>
                <a:ext cx="254" cy="0"/>
              </a:xfrm>
              <a:prstGeom prst="line">
                <a:avLst/>
              </a:prstGeom>
              <a:grpFill/>
              <a:ln w="12700"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52" name="Line 9">
                <a:extLst>
                  <a:ext uri="{FF2B5EF4-FFF2-40B4-BE49-F238E27FC236}">
                    <a16:creationId xmlns:a16="http://schemas.microsoft.com/office/drawing/2014/main" id="{8636FCD9-577D-4036-BFDC-DBFBC3974E12}"/>
                  </a:ext>
                </a:extLst>
              </p:cNvPr>
              <p:cNvSpPr>
                <a:spLocks noChangeShapeType="1"/>
              </p:cNvSpPr>
              <p:nvPr/>
            </p:nvSpPr>
            <p:spPr bwMode="auto">
              <a:xfrm>
                <a:off x="3714" y="2249"/>
                <a:ext cx="138" cy="0"/>
              </a:xfrm>
              <a:prstGeom prst="line">
                <a:avLst/>
              </a:prstGeom>
              <a:grpFill/>
              <a:ln w="12700"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cxnSp>
        <p:nvCxnSpPr>
          <p:cNvPr id="53" name="Straight Connector 52">
            <a:extLst>
              <a:ext uri="{FF2B5EF4-FFF2-40B4-BE49-F238E27FC236}">
                <a16:creationId xmlns:a16="http://schemas.microsoft.com/office/drawing/2014/main" id="{03322F6C-94DA-4BA4-ABB4-1EA7AC1B8397}"/>
              </a:ext>
            </a:extLst>
          </p:cNvPr>
          <p:cNvCxnSpPr>
            <a:cxnSpLocks/>
          </p:cNvCxnSpPr>
          <p:nvPr/>
        </p:nvCxnSpPr>
        <p:spPr>
          <a:xfrm flipV="1">
            <a:off x="5217503" y="3268781"/>
            <a:ext cx="3170" cy="1482336"/>
          </a:xfrm>
          <a:prstGeom prst="line">
            <a:avLst/>
          </a:prstGeom>
          <a:ln>
            <a:solidFill>
              <a:srgbClr val="A1C4E5"/>
            </a:solidFill>
          </a:ln>
        </p:spPr>
        <p:style>
          <a:lnRef idx="1">
            <a:schemeClr val="accent1"/>
          </a:lnRef>
          <a:fillRef idx="0">
            <a:schemeClr val="accent1"/>
          </a:fillRef>
          <a:effectRef idx="0">
            <a:schemeClr val="accent1"/>
          </a:effectRef>
          <a:fontRef idx="minor">
            <a:schemeClr val="tx1"/>
          </a:fontRef>
        </p:style>
      </p:cxnSp>
      <p:sp>
        <p:nvSpPr>
          <p:cNvPr id="54" name="TextBox 53">
            <a:extLst>
              <a:ext uri="{FF2B5EF4-FFF2-40B4-BE49-F238E27FC236}">
                <a16:creationId xmlns:a16="http://schemas.microsoft.com/office/drawing/2014/main" id="{B3DA39C9-FB1D-4158-8736-0E10FC5A390D}"/>
              </a:ext>
            </a:extLst>
          </p:cNvPr>
          <p:cNvSpPr txBox="1"/>
          <p:nvPr/>
        </p:nvSpPr>
        <p:spPr>
          <a:xfrm>
            <a:off x="5502931" y="2912222"/>
            <a:ext cx="613433" cy="615553"/>
          </a:xfrm>
          <a:prstGeom prst="rect">
            <a:avLst/>
          </a:prstGeom>
          <a:noFill/>
        </p:spPr>
        <p:txBody>
          <a:bodyPr wrap="square" lIns="0" tIns="0" rIns="0" bIns="0" rtlCol="0" anchor="t">
            <a:spAutoFit/>
          </a:bodyPr>
          <a:lstStyle/>
          <a:p>
            <a:pPr>
              <a:spcAft>
                <a:spcPts val="251"/>
              </a:spcAft>
            </a:pPr>
            <a:r>
              <a:rPr lang="en-GB" sz="1000" dirty="0"/>
              <a:t>2024/2025 </a:t>
            </a:r>
            <a:r>
              <a:rPr lang="en-GB" sz="1000" spc="-4" dirty="0"/>
              <a:t>BSC Audit</a:t>
            </a:r>
            <a:r>
              <a:rPr lang="en-GB" sz="1000" dirty="0"/>
              <a:t> Entity Selection </a:t>
            </a:r>
          </a:p>
        </p:txBody>
      </p:sp>
      <p:cxnSp>
        <p:nvCxnSpPr>
          <p:cNvPr id="55" name="Straight Connector 54">
            <a:extLst>
              <a:ext uri="{FF2B5EF4-FFF2-40B4-BE49-F238E27FC236}">
                <a16:creationId xmlns:a16="http://schemas.microsoft.com/office/drawing/2014/main" id="{9738E987-6260-46FC-9BD9-96A3A6B50E96}"/>
              </a:ext>
            </a:extLst>
          </p:cNvPr>
          <p:cNvCxnSpPr>
            <a:cxnSpLocks/>
          </p:cNvCxnSpPr>
          <p:nvPr/>
        </p:nvCxnSpPr>
        <p:spPr>
          <a:xfrm flipV="1">
            <a:off x="3720552" y="3785195"/>
            <a:ext cx="0" cy="985233"/>
          </a:xfrm>
          <a:prstGeom prst="line">
            <a:avLst/>
          </a:prstGeom>
          <a:ln>
            <a:solidFill>
              <a:srgbClr val="A1C4E5"/>
            </a:solidFill>
          </a:ln>
        </p:spPr>
        <p:style>
          <a:lnRef idx="1">
            <a:schemeClr val="accent1"/>
          </a:lnRef>
          <a:fillRef idx="0">
            <a:schemeClr val="accent1"/>
          </a:fillRef>
          <a:effectRef idx="0">
            <a:schemeClr val="accent1"/>
          </a:effectRef>
          <a:fontRef idx="minor">
            <a:schemeClr val="tx1"/>
          </a:fontRef>
        </p:style>
      </p:cxnSp>
      <p:sp>
        <p:nvSpPr>
          <p:cNvPr id="57" name="TextBox 56">
            <a:extLst>
              <a:ext uri="{FF2B5EF4-FFF2-40B4-BE49-F238E27FC236}">
                <a16:creationId xmlns:a16="http://schemas.microsoft.com/office/drawing/2014/main" id="{621F31F0-CD13-4C27-85EF-F3EB5505BF44}"/>
              </a:ext>
            </a:extLst>
          </p:cNvPr>
          <p:cNvSpPr txBox="1"/>
          <p:nvPr/>
        </p:nvSpPr>
        <p:spPr>
          <a:xfrm>
            <a:off x="3945186" y="3517696"/>
            <a:ext cx="762514" cy="615553"/>
          </a:xfrm>
          <a:prstGeom prst="rect">
            <a:avLst/>
          </a:prstGeom>
          <a:noFill/>
        </p:spPr>
        <p:txBody>
          <a:bodyPr wrap="square" lIns="0" tIns="0" rIns="0" bIns="0" rtlCol="0" anchor="t">
            <a:spAutoFit/>
          </a:bodyPr>
          <a:lstStyle/>
          <a:p>
            <a:pPr>
              <a:spcAft>
                <a:spcPts val="251"/>
              </a:spcAft>
            </a:pPr>
            <a:r>
              <a:rPr lang="en-GB" sz="1000" dirty="0"/>
              <a:t>2024/2025 BSC Audit Approach Document</a:t>
            </a:r>
          </a:p>
        </p:txBody>
      </p:sp>
      <p:cxnSp>
        <p:nvCxnSpPr>
          <p:cNvPr id="59" name="Straight Connector 58">
            <a:extLst>
              <a:ext uri="{FF2B5EF4-FFF2-40B4-BE49-F238E27FC236}">
                <a16:creationId xmlns:a16="http://schemas.microsoft.com/office/drawing/2014/main" id="{C1CDF00B-7A37-440B-B0C0-055537EB595E}"/>
              </a:ext>
            </a:extLst>
          </p:cNvPr>
          <p:cNvCxnSpPr>
            <a:cxnSpLocks/>
          </p:cNvCxnSpPr>
          <p:nvPr/>
        </p:nvCxnSpPr>
        <p:spPr>
          <a:xfrm flipV="1">
            <a:off x="6484629" y="3785195"/>
            <a:ext cx="0" cy="985233"/>
          </a:xfrm>
          <a:prstGeom prst="line">
            <a:avLst/>
          </a:prstGeom>
          <a:ln>
            <a:solidFill>
              <a:srgbClr val="A1C4E5"/>
            </a:solidFill>
          </a:ln>
        </p:spPr>
        <p:style>
          <a:lnRef idx="1">
            <a:schemeClr val="accent1"/>
          </a:lnRef>
          <a:fillRef idx="0">
            <a:schemeClr val="accent1"/>
          </a:fillRef>
          <a:effectRef idx="0">
            <a:schemeClr val="accent1"/>
          </a:effectRef>
          <a:fontRef idx="minor">
            <a:schemeClr val="tx1"/>
          </a:fontRef>
        </p:style>
      </p:cxnSp>
      <p:sp>
        <p:nvSpPr>
          <p:cNvPr id="60" name="TextBox 59">
            <a:extLst>
              <a:ext uri="{FF2B5EF4-FFF2-40B4-BE49-F238E27FC236}">
                <a16:creationId xmlns:a16="http://schemas.microsoft.com/office/drawing/2014/main" id="{BAE57905-19BD-4121-A932-E66BE56EDA79}"/>
              </a:ext>
            </a:extLst>
          </p:cNvPr>
          <p:cNvSpPr txBox="1"/>
          <p:nvPr/>
        </p:nvSpPr>
        <p:spPr>
          <a:xfrm>
            <a:off x="6752457" y="3576096"/>
            <a:ext cx="709330" cy="769441"/>
          </a:xfrm>
          <a:prstGeom prst="rect">
            <a:avLst/>
          </a:prstGeom>
          <a:noFill/>
        </p:spPr>
        <p:txBody>
          <a:bodyPr wrap="square" lIns="0" tIns="0" rIns="0" bIns="0" rtlCol="0">
            <a:spAutoFit/>
          </a:bodyPr>
          <a:lstStyle/>
          <a:p>
            <a:pPr>
              <a:spcAft>
                <a:spcPts val="251"/>
              </a:spcAft>
            </a:pPr>
            <a:r>
              <a:rPr lang="en-GB" sz="1000" dirty="0"/>
              <a:t>2024/2025 Planning Information on BSC Audit Portal</a:t>
            </a:r>
          </a:p>
        </p:txBody>
      </p:sp>
      <p:cxnSp>
        <p:nvCxnSpPr>
          <p:cNvPr id="61" name="Straight Connector 60">
            <a:extLst>
              <a:ext uri="{FF2B5EF4-FFF2-40B4-BE49-F238E27FC236}">
                <a16:creationId xmlns:a16="http://schemas.microsoft.com/office/drawing/2014/main" id="{F803E421-4A6A-41D2-9231-A8D2C936403E}"/>
              </a:ext>
            </a:extLst>
          </p:cNvPr>
          <p:cNvCxnSpPr>
            <a:cxnSpLocks/>
          </p:cNvCxnSpPr>
          <p:nvPr/>
        </p:nvCxnSpPr>
        <p:spPr>
          <a:xfrm flipH="1" flipV="1">
            <a:off x="7982230" y="3257630"/>
            <a:ext cx="2957" cy="1512798"/>
          </a:xfrm>
          <a:prstGeom prst="line">
            <a:avLst/>
          </a:prstGeom>
          <a:ln>
            <a:solidFill>
              <a:srgbClr val="A1C4E5"/>
            </a:solidFill>
          </a:ln>
        </p:spPr>
        <p:style>
          <a:lnRef idx="1">
            <a:schemeClr val="accent1"/>
          </a:lnRef>
          <a:fillRef idx="0">
            <a:schemeClr val="accent1"/>
          </a:fillRef>
          <a:effectRef idx="0">
            <a:schemeClr val="accent1"/>
          </a:effectRef>
          <a:fontRef idx="minor">
            <a:schemeClr val="tx1"/>
          </a:fontRef>
        </p:style>
      </p:cxnSp>
      <p:sp>
        <p:nvSpPr>
          <p:cNvPr id="62" name="TextBox 61">
            <a:extLst>
              <a:ext uri="{FF2B5EF4-FFF2-40B4-BE49-F238E27FC236}">
                <a16:creationId xmlns:a16="http://schemas.microsoft.com/office/drawing/2014/main" id="{E3166E7F-04B1-4F60-AAA4-FA4AA3765FD0}"/>
              </a:ext>
            </a:extLst>
          </p:cNvPr>
          <p:cNvSpPr txBox="1"/>
          <p:nvPr/>
        </p:nvSpPr>
        <p:spPr>
          <a:xfrm>
            <a:off x="8262539" y="2973932"/>
            <a:ext cx="1072970" cy="461665"/>
          </a:xfrm>
          <a:prstGeom prst="rect">
            <a:avLst/>
          </a:prstGeom>
          <a:noFill/>
        </p:spPr>
        <p:txBody>
          <a:bodyPr wrap="square" lIns="0" tIns="0" rIns="0" bIns="0" rtlCol="0" anchor="t">
            <a:spAutoFit/>
          </a:bodyPr>
          <a:lstStyle/>
          <a:p>
            <a:pPr>
              <a:spcAft>
                <a:spcPts val="251"/>
              </a:spcAft>
            </a:pPr>
            <a:r>
              <a:rPr lang="en-GB" sz="1000" dirty="0"/>
              <a:t>2024/2025 Fieldwork Commences</a:t>
            </a:r>
          </a:p>
        </p:txBody>
      </p:sp>
      <p:sp>
        <p:nvSpPr>
          <p:cNvPr id="64" name="Pentagon 14">
            <a:extLst>
              <a:ext uri="{FF2B5EF4-FFF2-40B4-BE49-F238E27FC236}">
                <a16:creationId xmlns:a16="http://schemas.microsoft.com/office/drawing/2014/main" id="{43B471F8-A8E8-4745-BFBF-93F894A49785}"/>
              </a:ext>
            </a:extLst>
          </p:cNvPr>
          <p:cNvSpPr/>
          <p:nvPr/>
        </p:nvSpPr>
        <p:spPr>
          <a:xfrm>
            <a:off x="3084802" y="5439205"/>
            <a:ext cx="9107198" cy="391896"/>
          </a:xfrm>
          <a:prstGeom prst="homePlate">
            <a:avLst>
              <a:gd name="adj" fmla="val 34200"/>
            </a:avLst>
          </a:prstGeom>
          <a:solidFill>
            <a:srgbClr val="A1C4E5"/>
          </a:solidFill>
          <a:ln>
            <a:noFill/>
          </a:ln>
        </p:spPr>
        <p:style>
          <a:lnRef idx="2">
            <a:schemeClr val="accent1">
              <a:shade val="50000"/>
            </a:schemeClr>
          </a:lnRef>
          <a:fillRef idx="1">
            <a:schemeClr val="accent1"/>
          </a:fillRef>
          <a:effectRef idx="0">
            <a:schemeClr val="accent1"/>
          </a:effectRef>
          <a:fontRef idx="minor">
            <a:schemeClr val="lt1"/>
          </a:fontRef>
        </p:style>
        <p:txBody>
          <a:bodyPr lIns="45623" tIns="45623" rIns="45623" bIns="45623" rtlCol="0" anchor="ctr"/>
          <a:lstStyle/>
          <a:p>
            <a:pPr algn="ctr"/>
            <a:endParaRPr lang="en-US" sz="1200" dirty="0"/>
          </a:p>
          <a:p>
            <a:pPr algn="ctr"/>
            <a:r>
              <a:rPr lang="en-US" sz="1200" dirty="0"/>
              <a:t> 2024 - 2025</a:t>
            </a:r>
          </a:p>
          <a:p>
            <a:pPr algn="ctr"/>
            <a:endParaRPr lang="en-US" sz="1200" dirty="0"/>
          </a:p>
        </p:txBody>
      </p:sp>
      <p:grpSp>
        <p:nvGrpSpPr>
          <p:cNvPr id="66" name="Group 65">
            <a:extLst>
              <a:ext uri="{FF2B5EF4-FFF2-40B4-BE49-F238E27FC236}">
                <a16:creationId xmlns:a16="http://schemas.microsoft.com/office/drawing/2014/main" id="{6475642F-5971-4B28-A069-E3A045E989FC}"/>
              </a:ext>
            </a:extLst>
          </p:cNvPr>
          <p:cNvGrpSpPr/>
          <p:nvPr/>
        </p:nvGrpSpPr>
        <p:grpSpPr>
          <a:xfrm>
            <a:off x="5029153" y="2885741"/>
            <a:ext cx="383040" cy="383040"/>
            <a:chOff x="3396040" y="2935875"/>
            <a:chExt cx="383040" cy="383040"/>
          </a:xfrm>
          <a:solidFill>
            <a:srgbClr val="A1C4E5"/>
          </a:solidFill>
        </p:grpSpPr>
        <p:sp>
          <p:nvSpPr>
            <p:cNvPr id="67" name="Oval 66">
              <a:extLst>
                <a:ext uri="{FF2B5EF4-FFF2-40B4-BE49-F238E27FC236}">
                  <a16:creationId xmlns:a16="http://schemas.microsoft.com/office/drawing/2014/main" id="{6D49D90C-5FD5-4C5E-9A66-3904F8D652B2}"/>
                </a:ext>
              </a:extLst>
            </p:cNvPr>
            <p:cNvSpPr/>
            <p:nvPr/>
          </p:nvSpPr>
          <p:spPr>
            <a:xfrm>
              <a:off x="3396040" y="2935875"/>
              <a:ext cx="383040" cy="3830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grpSp>
          <p:nvGrpSpPr>
            <p:cNvPr id="68" name="Group 12">
              <a:extLst>
                <a:ext uri="{FF2B5EF4-FFF2-40B4-BE49-F238E27FC236}">
                  <a16:creationId xmlns:a16="http://schemas.microsoft.com/office/drawing/2014/main" id="{0C17296D-70B0-462F-8BDB-6744B5334170}"/>
                </a:ext>
              </a:extLst>
            </p:cNvPr>
            <p:cNvGrpSpPr>
              <a:grpSpLocks noChangeAspect="1"/>
            </p:cNvGrpSpPr>
            <p:nvPr/>
          </p:nvGrpSpPr>
          <p:grpSpPr bwMode="auto">
            <a:xfrm>
              <a:off x="3493604" y="3049323"/>
              <a:ext cx="197334" cy="156144"/>
              <a:chOff x="3949" y="1495"/>
              <a:chExt cx="642" cy="508"/>
            </a:xfrm>
            <a:grpFill/>
          </p:grpSpPr>
          <p:sp>
            <p:nvSpPr>
              <p:cNvPr id="69" name="Freeform 13">
                <a:extLst>
                  <a:ext uri="{FF2B5EF4-FFF2-40B4-BE49-F238E27FC236}">
                    <a16:creationId xmlns:a16="http://schemas.microsoft.com/office/drawing/2014/main" id="{44F1F776-9A97-4D29-9432-E74EEAC8C869}"/>
                  </a:ext>
                </a:extLst>
              </p:cNvPr>
              <p:cNvSpPr>
                <a:spLocks/>
              </p:cNvSpPr>
              <p:nvPr/>
            </p:nvSpPr>
            <p:spPr bwMode="auto">
              <a:xfrm>
                <a:off x="3949" y="1510"/>
                <a:ext cx="491" cy="493"/>
              </a:xfrm>
              <a:custGeom>
                <a:avLst/>
                <a:gdLst>
                  <a:gd name="T0" fmla="*/ 491 w 491"/>
                  <a:gd name="T1" fmla="*/ 216 h 493"/>
                  <a:gd name="T2" fmla="*/ 491 w 491"/>
                  <a:gd name="T3" fmla="*/ 493 h 493"/>
                  <a:gd name="T4" fmla="*/ 0 w 491"/>
                  <a:gd name="T5" fmla="*/ 493 h 493"/>
                  <a:gd name="T6" fmla="*/ 0 w 491"/>
                  <a:gd name="T7" fmla="*/ 0 h 493"/>
                  <a:gd name="T8" fmla="*/ 491 w 491"/>
                  <a:gd name="T9" fmla="*/ 0 h 493"/>
                  <a:gd name="T10" fmla="*/ 491 w 491"/>
                  <a:gd name="T11" fmla="*/ 50 h 493"/>
                </a:gdLst>
                <a:ahLst/>
                <a:cxnLst>
                  <a:cxn ang="0">
                    <a:pos x="T0" y="T1"/>
                  </a:cxn>
                  <a:cxn ang="0">
                    <a:pos x="T2" y="T3"/>
                  </a:cxn>
                  <a:cxn ang="0">
                    <a:pos x="T4" y="T5"/>
                  </a:cxn>
                  <a:cxn ang="0">
                    <a:pos x="T6" y="T7"/>
                  </a:cxn>
                  <a:cxn ang="0">
                    <a:pos x="T8" y="T9"/>
                  </a:cxn>
                  <a:cxn ang="0">
                    <a:pos x="T10" y="T11"/>
                  </a:cxn>
                </a:cxnLst>
                <a:rect l="0" t="0" r="r" b="b"/>
                <a:pathLst>
                  <a:path w="491" h="493">
                    <a:moveTo>
                      <a:pt x="491" y="216"/>
                    </a:moveTo>
                    <a:lnTo>
                      <a:pt x="491" y="493"/>
                    </a:lnTo>
                    <a:lnTo>
                      <a:pt x="0" y="493"/>
                    </a:lnTo>
                    <a:lnTo>
                      <a:pt x="0" y="0"/>
                    </a:lnTo>
                    <a:lnTo>
                      <a:pt x="491" y="0"/>
                    </a:lnTo>
                    <a:lnTo>
                      <a:pt x="491" y="50"/>
                    </a:lnTo>
                  </a:path>
                </a:pathLst>
              </a:custGeom>
              <a:grpFill/>
              <a:ln w="12700"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0" name="Freeform 14">
                <a:extLst>
                  <a:ext uri="{FF2B5EF4-FFF2-40B4-BE49-F238E27FC236}">
                    <a16:creationId xmlns:a16="http://schemas.microsoft.com/office/drawing/2014/main" id="{37BED802-819A-4BBE-9D0A-8FA057DB260E}"/>
                  </a:ext>
                </a:extLst>
              </p:cNvPr>
              <p:cNvSpPr>
                <a:spLocks/>
              </p:cNvSpPr>
              <p:nvPr/>
            </p:nvSpPr>
            <p:spPr bwMode="auto">
              <a:xfrm>
                <a:off x="4028" y="1495"/>
                <a:ext cx="563" cy="392"/>
              </a:xfrm>
              <a:custGeom>
                <a:avLst/>
                <a:gdLst>
                  <a:gd name="T0" fmla="*/ 0 w 563"/>
                  <a:gd name="T1" fmla="*/ 217 h 392"/>
                  <a:gd name="T2" fmla="*/ 173 w 563"/>
                  <a:gd name="T3" fmla="*/ 392 h 392"/>
                  <a:gd name="T4" fmla="*/ 563 w 563"/>
                  <a:gd name="T5" fmla="*/ 0 h 392"/>
                </a:gdLst>
                <a:ahLst/>
                <a:cxnLst>
                  <a:cxn ang="0">
                    <a:pos x="T0" y="T1"/>
                  </a:cxn>
                  <a:cxn ang="0">
                    <a:pos x="T2" y="T3"/>
                  </a:cxn>
                  <a:cxn ang="0">
                    <a:pos x="T4" y="T5"/>
                  </a:cxn>
                </a:cxnLst>
                <a:rect l="0" t="0" r="r" b="b"/>
                <a:pathLst>
                  <a:path w="563" h="392">
                    <a:moveTo>
                      <a:pt x="0" y="217"/>
                    </a:moveTo>
                    <a:lnTo>
                      <a:pt x="173" y="392"/>
                    </a:lnTo>
                    <a:lnTo>
                      <a:pt x="563" y="0"/>
                    </a:lnTo>
                  </a:path>
                </a:pathLst>
              </a:custGeom>
              <a:grpFill/>
              <a:ln w="12700"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nvGrpSpPr>
          <p:cNvPr id="71" name="Group 70">
            <a:extLst>
              <a:ext uri="{FF2B5EF4-FFF2-40B4-BE49-F238E27FC236}">
                <a16:creationId xmlns:a16="http://schemas.microsoft.com/office/drawing/2014/main" id="{B4CC9BDA-CDE5-49AA-8A00-D81F1A63E92A}"/>
              </a:ext>
            </a:extLst>
          </p:cNvPr>
          <p:cNvGrpSpPr/>
          <p:nvPr/>
        </p:nvGrpSpPr>
        <p:grpSpPr>
          <a:xfrm>
            <a:off x="3523318" y="3538464"/>
            <a:ext cx="383040" cy="383040"/>
            <a:chOff x="3806308" y="3569287"/>
            <a:chExt cx="383040" cy="383040"/>
          </a:xfrm>
          <a:solidFill>
            <a:srgbClr val="A1C4E5"/>
          </a:solidFill>
        </p:grpSpPr>
        <p:sp>
          <p:nvSpPr>
            <p:cNvPr id="72" name="Oval 71">
              <a:extLst>
                <a:ext uri="{FF2B5EF4-FFF2-40B4-BE49-F238E27FC236}">
                  <a16:creationId xmlns:a16="http://schemas.microsoft.com/office/drawing/2014/main" id="{6147E485-DBB3-4A78-93A9-331419BE6F4E}"/>
                </a:ext>
              </a:extLst>
            </p:cNvPr>
            <p:cNvSpPr/>
            <p:nvPr/>
          </p:nvSpPr>
          <p:spPr>
            <a:xfrm>
              <a:off x="3806308" y="3569287"/>
              <a:ext cx="383040" cy="3830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sp>
          <p:nvSpPr>
            <p:cNvPr id="73" name="Freeform 18">
              <a:extLst>
                <a:ext uri="{FF2B5EF4-FFF2-40B4-BE49-F238E27FC236}">
                  <a16:creationId xmlns:a16="http://schemas.microsoft.com/office/drawing/2014/main" id="{4BAC0144-193B-4E23-B176-7CBA1EEB4CA0}"/>
                </a:ext>
              </a:extLst>
            </p:cNvPr>
            <p:cNvSpPr>
              <a:spLocks/>
            </p:cNvSpPr>
            <p:nvPr/>
          </p:nvSpPr>
          <p:spPr bwMode="auto">
            <a:xfrm>
              <a:off x="3894974" y="3688426"/>
              <a:ext cx="210380" cy="164386"/>
            </a:xfrm>
            <a:custGeom>
              <a:avLst/>
              <a:gdLst>
                <a:gd name="T0" fmla="*/ 617 w 3360"/>
                <a:gd name="T1" fmla="*/ 0 h 2608"/>
                <a:gd name="T2" fmla="*/ 309 w 3360"/>
                <a:gd name="T3" fmla="*/ 0 h 2608"/>
                <a:gd name="T4" fmla="*/ 129 w 3360"/>
                <a:gd name="T5" fmla="*/ 180 h 2608"/>
                <a:gd name="T6" fmla="*/ 129 w 3360"/>
                <a:gd name="T7" fmla="*/ 401 h 2608"/>
                <a:gd name="T8" fmla="*/ 106 w 3360"/>
                <a:gd name="T9" fmla="*/ 401 h 2608"/>
                <a:gd name="T10" fmla="*/ 0 w 3360"/>
                <a:gd name="T11" fmla="*/ 507 h 2608"/>
                <a:gd name="T12" fmla="*/ 0 w 3360"/>
                <a:gd name="T13" fmla="*/ 2608 h 2608"/>
                <a:gd name="T14" fmla="*/ 310 w 3360"/>
                <a:gd name="T15" fmla="*/ 864 h 2608"/>
                <a:gd name="T16" fmla="*/ 484 w 3360"/>
                <a:gd name="T17" fmla="*/ 719 h 2608"/>
                <a:gd name="T18" fmla="*/ 3166 w 3360"/>
                <a:gd name="T19" fmla="*/ 719 h 2608"/>
                <a:gd name="T20" fmla="*/ 3340 w 3360"/>
                <a:gd name="T21" fmla="*/ 927 h 2608"/>
                <a:gd name="T22" fmla="*/ 3037 w 3360"/>
                <a:gd name="T23" fmla="*/ 2608 h 2608"/>
                <a:gd name="T24" fmla="*/ 0 w 3360"/>
                <a:gd name="T25" fmla="*/ 2608 h 2608"/>
                <a:gd name="connsiteX0" fmla="*/ 1836 w 9948"/>
                <a:gd name="connsiteY0" fmla="*/ 0 h 10000"/>
                <a:gd name="connsiteX1" fmla="*/ 920 w 9948"/>
                <a:gd name="connsiteY1" fmla="*/ 0 h 10000"/>
                <a:gd name="connsiteX2" fmla="*/ 384 w 9948"/>
                <a:gd name="connsiteY2" fmla="*/ 690 h 10000"/>
                <a:gd name="connsiteX3" fmla="*/ 384 w 9948"/>
                <a:gd name="connsiteY3" fmla="*/ 1538 h 10000"/>
                <a:gd name="connsiteX4" fmla="*/ 315 w 9948"/>
                <a:gd name="connsiteY4" fmla="*/ 1538 h 10000"/>
                <a:gd name="connsiteX5" fmla="*/ 0 w 9948"/>
                <a:gd name="connsiteY5" fmla="*/ 1944 h 10000"/>
                <a:gd name="connsiteX6" fmla="*/ 0 w 9948"/>
                <a:gd name="connsiteY6" fmla="*/ 10000 h 10000"/>
                <a:gd name="connsiteX7" fmla="*/ 923 w 9948"/>
                <a:gd name="connsiteY7" fmla="*/ 3313 h 10000"/>
                <a:gd name="connsiteX8" fmla="*/ 1440 w 9948"/>
                <a:gd name="connsiteY8" fmla="*/ 2757 h 10000"/>
                <a:gd name="connsiteX9" fmla="*/ 9423 w 9948"/>
                <a:gd name="connsiteY9" fmla="*/ 2757 h 10000"/>
                <a:gd name="connsiteX10" fmla="*/ 9940 w 9948"/>
                <a:gd name="connsiteY10" fmla="*/ 3554 h 10000"/>
                <a:gd name="connsiteX11" fmla="*/ 9039 w 9948"/>
                <a:gd name="connsiteY11" fmla="*/ 10000 h 10000"/>
                <a:gd name="connsiteX12" fmla="*/ 0 w 9948"/>
                <a:gd name="connsiteY12" fmla="*/ 10000 h 10000"/>
                <a:gd name="connsiteX0" fmla="*/ 1846 w 10000"/>
                <a:gd name="connsiteY0" fmla="*/ 0 h 10000"/>
                <a:gd name="connsiteX1" fmla="*/ 925 w 10000"/>
                <a:gd name="connsiteY1" fmla="*/ 0 h 10000"/>
                <a:gd name="connsiteX2" fmla="*/ 386 w 10000"/>
                <a:gd name="connsiteY2" fmla="*/ 690 h 10000"/>
                <a:gd name="connsiteX3" fmla="*/ 386 w 10000"/>
                <a:gd name="connsiteY3" fmla="*/ 1538 h 10000"/>
                <a:gd name="connsiteX4" fmla="*/ 317 w 10000"/>
                <a:gd name="connsiteY4" fmla="*/ 1538 h 10000"/>
                <a:gd name="connsiteX5" fmla="*/ 0 w 10000"/>
                <a:gd name="connsiteY5" fmla="*/ 1944 h 10000"/>
                <a:gd name="connsiteX6" fmla="*/ 0 w 10000"/>
                <a:gd name="connsiteY6" fmla="*/ 10000 h 10000"/>
                <a:gd name="connsiteX7" fmla="*/ 928 w 10000"/>
                <a:gd name="connsiteY7" fmla="*/ 3313 h 10000"/>
                <a:gd name="connsiteX8" fmla="*/ 1448 w 10000"/>
                <a:gd name="connsiteY8" fmla="*/ 2757 h 10000"/>
                <a:gd name="connsiteX9" fmla="*/ 9472 w 10000"/>
                <a:gd name="connsiteY9" fmla="*/ 2757 h 10000"/>
                <a:gd name="connsiteX10" fmla="*/ 9992 w 10000"/>
                <a:gd name="connsiteY10" fmla="*/ 3554 h 10000"/>
                <a:gd name="connsiteX11" fmla="*/ 9086 w 10000"/>
                <a:gd name="connsiteY11" fmla="*/ 10000 h 10000"/>
                <a:gd name="connsiteX12" fmla="*/ 0 w 10000"/>
                <a:gd name="connsiteY12" fmla="*/ 1000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000" h="10000">
                  <a:moveTo>
                    <a:pt x="1846" y="0"/>
                  </a:moveTo>
                  <a:lnTo>
                    <a:pt x="925" y="0"/>
                  </a:lnTo>
                  <a:cubicBezTo>
                    <a:pt x="625" y="0"/>
                    <a:pt x="386" y="307"/>
                    <a:pt x="386" y="690"/>
                  </a:cubicBezTo>
                  <a:lnTo>
                    <a:pt x="386" y="1538"/>
                  </a:lnTo>
                  <a:lnTo>
                    <a:pt x="317" y="1538"/>
                  </a:lnTo>
                  <a:cubicBezTo>
                    <a:pt x="141" y="1538"/>
                    <a:pt x="0" y="1718"/>
                    <a:pt x="0" y="1944"/>
                  </a:cubicBezTo>
                  <a:lnTo>
                    <a:pt x="0" y="10000"/>
                  </a:lnTo>
                  <a:lnTo>
                    <a:pt x="928" y="3313"/>
                  </a:lnTo>
                  <a:cubicBezTo>
                    <a:pt x="972" y="2991"/>
                    <a:pt x="1194" y="2757"/>
                    <a:pt x="1448" y="2757"/>
                  </a:cubicBezTo>
                  <a:lnTo>
                    <a:pt x="9472" y="2757"/>
                  </a:lnTo>
                  <a:cubicBezTo>
                    <a:pt x="9801" y="2757"/>
                    <a:pt x="10052" y="3137"/>
                    <a:pt x="9992" y="3554"/>
                  </a:cubicBezTo>
                  <a:lnTo>
                    <a:pt x="9086" y="10000"/>
                  </a:lnTo>
                  <a:lnTo>
                    <a:pt x="0" y="10000"/>
                  </a:lnTo>
                </a:path>
              </a:pathLst>
            </a:custGeom>
            <a:grpFill/>
            <a:ln w="12700"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4" name="Freeform 19">
              <a:extLst>
                <a:ext uri="{FF2B5EF4-FFF2-40B4-BE49-F238E27FC236}">
                  <a16:creationId xmlns:a16="http://schemas.microsoft.com/office/drawing/2014/main" id="{5AC1D3B4-24F9-4D3E-A0BC-EFDA6470069F}"/>
                </a:ext>
              </a:extLst>
            </p:cNvPr>
            <p:cNvSpPr>
              <a:spLocks/>
            </p:cNvSpPr>
            <p:nvPr/>
          </p:nvSpPr>
          <p:spPr bwMode="auto">
            <a:xfrm>
              <a:off x="3933817" y="3641305"/>
              <a:ext cx="128187" cy="92430"/>
            </a:xfrm>
            <a:custGeom>
              <a:avLst/>
              <a:gdLst>
                <a:gd name="T0" fmla="*/ 0 w 2037"/>
                <a:gd name="T1" fmla="*/ 1466 h 1466"/>
                <a:gd name="T2" fmla="*/ 0 w 2037"/>
                <a:gd name="T3" fmla="*/ 256 h 1466"/>
                <a:gd name="T4" fmla="*/ 256 w 2037"/>
                <a:gd name="T5" fmla="*/ 0 h 1466"/>
                <a:gd name="T6" fmla="*/ 1781 w 2037"/>
                <a:gd name="T7" fmla="*/ 0 h 1466"/>
                <a:gd name="T8" fmla="*/ 2037 w 2037"/>
                <a:gd name="T9" fmla="*/ 256 h 1466"/>
                <a:gd name="T10" fmla="*/ 2037 w 2037"/>
                <a:gd name="T11" fmla="*/ 1466 h 1466"/>
              </a:gdLst>
              <a:ahLst/>
              <a:cxnLst>
                <a:cxn ang="0">
                  <a:pos x="T0" y="T1"/>
                </a:cxn>
                <a:cxn ang="0">
                  <a:pos x="T2" y="T3"/>
                </a:cxn>
                <a:cxn ang="0">
                  <a:pos x="T4" y="T5"/>
                </a:cxn>
                <a:cxn ang="0">
                  <a:pos x="T6" y="T7"/>
                </a:cxn>
                <a:cxn ang="0">
                  <a:pos x="T8" y="T9"/>
                </a:cxn>
                <a:cxn ang="0">
                  <a:pos x="T10" y="T11"/>
                </a:cxn>
              </a:cxnLst>
              <a:rect l="0" t="0" r="r" b="b"/>
              <a:pathLst>
                <a:path w="2037" h="1466">
                  <a:moveTo>
                    <a:pt x="0" y="1466"/>
                  </a:moveTo>
                  <a:cubicBezTo>
                    <a:pt x="0" y="256"/>
                    <a:pt x="0" y="256"/>
                    <a:pt x="0" y="256"/>
                  </a:cubicBezTo>
                  <a:cubicBezTo>
                    <a:pt x="0" y="115"/>
                    <a:pt x="115" y="0"/>
                    <a:pt x="256" y="0"/>
                  </a:cubicBezTo>
                  <a:cubicBezTo>
                    <a:pt x="1781" y="0"/>
                    <a:pt x="1781" y="0"/>
                    <a:pt x="1781" y="0"/>
                  </a:cubicBezTo>
                  <a:cubicBezTo>
                    <a:pt x="1923" y="0"/>
                    <a:pt x="2037" y="115"/>
                    <a:pt x="2037" y="256"/>
                  </a:cubicBezTo>
                  <a:cubicBezTo>
                    <a:pt x="2037" y="1466"/>
                    <a:pt x="2037" y="1466"/>
                    <a:pt x="2037" y="1466"/>
                  </a:cubicBezTo>
                </a:path>
              </a:pathLst>
            </a:custGeom>
            <a:grpFill/>
            <a:ln w="12700"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 name="Freeform 20">
              <a:extLst>
                <a:ext uri="{FF2B5EF4-FFF2-40B4-BE49-F238E27FC236}">
                  <a16:creationId xmlns:a16="http://schemas.microsoft.com/office/drawing/2014/main" id="{1F9A0731-52AA-4A48-B57E-BD750F860B74}"/>
                </a:ext>
              </a:extLst>
            </p:cNvPr>
            <p:cNvSpPr>
              <a:spLocks/>
            </p:cNvSpPr>
            <p:nvPr/>
          </p:nvSpPr>
          <p:spPr bwMode="auto">
            <a:xfrm>
              <a:off x="4062004" y="3712918"/>
              <a:ext cx="23659" cy="20818"/>
            </a:xfrm>
            <a:custGeom>
              <a:avLst/>
              <a:gdLst>
                <a:gd name="T0" fmla="*/ 0 w 376"/>
                <a:gd name="T1" fmla="*/ 0 h 330"/>
                <a:gd name="T2" fmla="*/ 241 w 376"/>
                <a:gd name="T3" fmla="*/ 0 h 330"/>
                <a:gd name="T4" fmla="*/ 376 w 376"/>
                <a:gd name="T5" fmla="*/ 135 h 330"/>
                <a:gd name="T6" fmla="*/ 376 w 376"/>
                <a:gd name="T7" fmla="*/ 330 h 330"/>
              </a:gdLst>
              <a:ahLst/>
              <a:cxnLst>
                <a:cxn ang="0">
                  <a:pos x="T0" y="T1"/>
                </a:cxn>
                <a:cxn ang="0">
                  <a:pos x="T2" y="T3"/>
                </a:cxn>
                <a:cxn ang="0">
                  <a:pos x="T4" y="T5"/>
                </a:cxn>
                <a:cxn ang="0">
                  <a:pos x="T6" y="T7"/>
                </a:cxn>
              </a:cxnLst>
              <a:rect l="0" t="0" r="r" b="b"/>
              <a:pathLst>
                <a:path w="376" h="330">
                  <a:moveTo>
                    <a:pt x="0" y="0"/>
                  </a:moveTo>
                  <a:cubicBezTo>
                    <a:pt x="241" y="0"/>
                    <a:pt x="241" y="0"/>
                    <a:pt x="241" y="0"/>
                  </a:cubicBezTo>
                  <a:cubicBezTo>
                    <a:pt x="315" y="0"/>
                    <a:pt x="376" y="61"/>
                    <a:pt x="376" y="135"/>
                  </a:cubicBezTo>
                  <a:cubicBezTo>
                    <a:pt x="376" y="330"/>
                    <a:pt x="376" y="330"/>
                    <a:pt x="376" y="330"/>
                  </a:cubicBezTo>
                </a:path>
              </a:pathLst>
            </a:custGeom>
            <a:grpFill/>
            <a:ln w="12700"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 name="Line 21">
              <a:extLst>
                <a:ext uri="{FF2B5EF4-FFF2-40B4-BE49-F238E27FC236}">
                  <a16:creationId xmlns:a16="http://schemas.microsoft.com/office/drawing/2014/main" id="{6C3CCA7C-D0C5-44BF-B32A-5729007E3A4D}"/>
                </a:ext>
              </a:extLst>
            </p:cNvPr>
            <p:cNvSpPr>
              <a:spLocks noChangeShapeType="1"/>
            </p:cNvSpPr>
            <p:nvPr/>
          </p:nvSpPr>
          <p:spPr bwMode="auto">
            <a:xfrm>
              <a:off x="4016745" y="3641305"/>
              <a:ext cx="45260" cy="44182"/>
            </a:xfrm>
            <a:prstGeom prst="line">
              <a:avLst/>
            </a:prstGeom>
            <a:grpFill/>
            <a:ln w="12700"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7" name="Line 22">
              <a:extLst>
                <a:ext uri="{FF2B5EF4-FFF2-40B4-BE49-F238E27FC236}">
                  <a16:creationId xmlns:a16="http://schemas.microsoft.com/office/drawing/2014/main" id="{574A36BA-45C1-4BA5-B289-A9CDC98456F3}"/>
                </a:ext>
              </a:extLst>
            </p:cNvPr>
            <p:cNvSpPr>
              <a:spLocks noChangeShapeType="1"/>
            </p:cNvSpPr>
            <p:nvPr/>
          </p:nvSpPr>
          <p:spPr bwMode="auto">
            <a:xfrm>
              <a:off x="3949051" y="3661388"/>
              <a:ext cx="67694" cy="0"/>
            </a:xfrm>
            <a:prstGeom prst="line">
              <a:avLst/>
            </a:prstGeom>
            <a:grpFill/>
            <a:ln w="12700"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8" name="Line 23">
              <a:extLst>
                <a:ext uri="{FF2B5EF4-FFF2-40B4-BE49-F238E27FC236}">
                  <a16:creationId xmlns:a16="http://schemas.microsoft.com/office/drawing/2014/main" id="{2B903505-1B1C-46BE-942B-F3AAF4D16334}"/>
                </a:ext>
              </a:extLst>
            </p:cNvPr>
            <p:cNvSpPr>
              <a:spLocks noChangeShapeType="1"/>
            </p:cNvSpPr>
            <p:nvPr/>
          </p:nvSpPr>
          <p:spPr bwMode="auto">
            <a:xfrm>
              <a:off x="3949051" y="3687545"/>
              <a:ext cx="67694" cy="0"/>
            </a:xfrm>
            <a:prstGeom prst="line">
              <a:avLst/>
            </a:prstGeom>
            <a:grpFill/>
            <a:ln w="12700"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9" name="Line 24">
              <a:extLst>
                <a:ext uri="{FF2B5EF4-FFF2-40B4-BE49-F238E27FC236}">
                  <a16:creationId xmlns:a16="http://schemas.microsoft.com/office/drawing/2014/main" id="{529FDFF2-E305-4DFC-AA60-AB8509956483}"/>
                </a:ext>
              </a:extLst>
            </p:cNvPr>
            <p:cNvSpPr>
              <a:spLocks noChangeShapeType="1"/>
            </p:cNvSpPr>
            <p:nvPr/>
          </p:nvSpPr>
          <p:spPr bwMode="auto">
            <a:xfrm>
              <a:off x="3949051" y="3713701"/>
              <a:ext cx="67694" cy="0"/>
            </a:xfrm>
            <a:prstGeom prst="line">
              <a:avLst/>
            </a:prstGeom>
            <a:grpFill/>
            <a:ln w="12700"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89" name="Group 88">
            <a:extLst>
              <a:ext uri="{FF2B5EF4-FFF2-40B4-BE49-F238E27FC236}">
                <a16:creationId xmlns:a16="http://schemas.microsoft.com/office/drawing/2014/main" id="{626B2178-7B9D-427C-9C97-7271C24B3B89}"/>
              </a:ext>
            </a:extLst>
          </p:cNvPr>
          <p:cNvGrpSpPr/>
          <p:nvPr/>
        </p:nvGrpSpPr>
        <p:grpSpPr>
          <a:xfrm>
            <a:off x="6290049" y="3538464"/>
            <a:ext cx="383040" cy="383040"/>
            <a:chOff x="5676343" y="3569287"/>
            <a:chExt cx="383040" cy="383040"/>
          </a:xfrm>
          <a:solidFill>
            <a:srgbClr val="A1C4E5"/>
          </a:solidFill>
        </p:grpSpPr>
        <p:sp>
          <p:nvSpPr>
            <p:cNvPr id="90" name="Oval 89">
              <a:extLst>
                <a:ext uri="{FF2B5EF4-FFF2-40B4-BE49-F238E27FC236}">
                  <a16:creationId xmlns:a16="http://schemas.microsoft.com/office/drawing/2014/main" id="{F13019C5-EA08-4537-AC51-18497CECDB37}"/>
                </a:ext>
              </a:extLst>
            </p:cNvPr>
            <p:cNvSpPr/>
            <p:nvPr/>
          </p:nvSpPr>
          <p:spPr>
            <a:xfrm>
              <a:off x="5676343" y="3569287"/>
              <a:ext cx="383040" cy="3830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grpSp>
          <p:nvGrpSpPr>
            <p:cNvPr id="91" name="Group 36">
              <a:extLst>
                <a:ext uri="{FF2B5EF4-FFF2-40B4-BE49-F238E27FC236}">
                  <a16:creationId xmlns:a16="http://schemas.microsoft.com/office/drawing/2014/main" id="{17005FE2-F8E8-4884-B22A-AD23EC044BF1}"/>
                </a:ext>
              </a:extLst>
            </p:cNvPr>
            <p:cNvGrpSpPr>
              <a:grpSpLocks noChangeAspect="1"/>
            </p:cNvGrpSpPr>
            <p:nvPr/>
          </p:nvGrpSpPr>
          <p:grpSpPr bwMode="auto">
            <a:xfrm>
              <a:off x="5767873" y="3661388"/>
              <a:ext cx="199979" cy="204659"/>
              <a:chOff x="4028" y="1372"/>
              <a:chExt cx="769" cy="787"/>
            </a:xfrm>
            <a:grpFill/>
          </p:grpSpPr>
          <p:sp>
            <p:nvSpPr>
              <p:cNvPr id="92" name="Freeform 37">
                <a:extLst>
                  <a:ext uri="{FF2B5EF4-FFF2-40B4-BE49-F238E27FC236}">
                    <a16:creationId xmlns:a16="http://schemas.microsoft.com/office/drawing/2014/main" id="{2025FAD9-E39E-42BD-B456-2A7DF827B538}"/>
                  </a:ext>
                </a:extLst>
              </p:cNvPr>
              <p:cNvSpPr>
                <a:spLocks/>
              </p:cNvSpPr>
              <p:nvPr/>
            </p:nvSpPr>
            <p:spPr bwMode="auto">
              <a:xfrm>
                <a:off x="4115" y="1372"/>
                <a:ext cx="682" cy="669"/>
              </a:xfrm>
              <a:custGeom>
                <a:avLst/>
                <a:gdLst>
                  <a:gd name="T0" fmla="*/ 0 w 2581"/>
                  <a:gd name="T1" fmla="*/ 2526 h 2526"/>
                  <a:gd name="T2" fmla="*/ 0 w 2581"/>
                  <a:gd name="T3" fmla="*/ 0 h 2526"/>
                  <a:gd name="T4" fmla="*/ 2410 w 2581"/>
                  <a:gd name="T5" fmla="*/ 0 h 2526"/>
                  <a:gd name="T6" fmla="*/ 2581 w 2581"/>
                  <a:gd name="T7" fmla="*/ 171 h 2526"/>
                  <a:gd name="T8" fmla="*/ 2581 w 2581"/>
                  <a:gd name="T9" fmla="*/ 724 h 2526"/>
                  <a:gd name="T10" fmla="*/ 2175 w 2581"/>
                  <a:gd name="T11" fmla="*/ 724 h 2526"/>
                </a:gdLst>
                <a:ahLst/>
                <a:cxnLst>
                  <a:cxn ang="0">
                    <a:pos x="T0" y="T1"/>
                  </a:cxn>
                  <a:cxn ang="0">
                    <a:pos x="T2" y="T3"/>
                  </a:cxn>
                  <a:cxn ang="0">
                    <a:pos x="T4" y="T5"/>
                  </a:cxn>
                  <a:cxn ang="0">
                    <a:pos x="T6" y="T7"/>
                  </a:cxn>
                  <a:cxn ang="0">
                    <a:pos x="T8" y="T9"/>
                  </a:cxn>
                  <a:cxn ang="0">
                    <a:pos x="T10" y="T11"/>
                  </a:cxn>
                </a:cxnLst>
                <a:rect l="0" t="0" r="r" b="b"/>
                <a:pathLst>
                  <a:path w="2581" h="2526">
                    <a:moveTo>
                      <a:pt x="0" y="2526"/>
                    </a:moveTo>
                    <a:cubicBezTo>
                      <a:pt x="0" y="0"/>
                      <a:pt x="0" y="0"/>
                      <a:pt x="0" y="0"/>
                    </a:cubicBezTo>
                    <a:cubicBezTo>
                      <a:pt x="2410" y="0"/>
                      <a:pt x="2410" y="0"/>
                      <a:pt x="2410" y="0"/>
                    </a:cubicBezTo>
                    <a:cubicBezTo>
                      <a:pt x="2504" y="0"/>
                      <a:pt x="2581" y="76"/>
                      <a:pt x="2581" y="171"/>
                    </a:cubicBezTo>
                    <a:cubicBezTo>
                      <a:pt x="2581" y="724"/>
                      <a:pt x="2581" y="724"/>
                      <a:pt x="2581" y="724"/>
                    </a:cubicBezTo>
                    <a:cubicBezTo>
                      <a:pt x="2175" y="724"/>
                      <a:pt x="2175" y="724"/>
                      <a:pt x="2175" y="724"/>
                    </a:cubicBezTo>
                  </a:path>
                </a:pathLst>
              </a:custGeom>
              <a:grpFill/>
              <a:ln w="127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93" name="Freeform 38">
                <a:extLst>
                  <a:ext uri="{FF2B5EF4-FFF2-40B4-BE49-F238E27FC236}">
                    <a16:creationId xmlns:a16="http://schemas.microsoft.com/office/drawing/2014/main" id="{5E1719D5-2705-4057-8F1C-3255D4C995A1}"/>
                  </a:ext>
                </a:extLst>
              </p:cNvPr>
              <p:cNvSpPr>
                <a:spLocks/>
              </p:cNvSpPr>
              <p:nvPr/>
            </p:nvSpPr>
            <p:spPr bwMode="auto">
              <a:xfrm>
                <a:off x="4028" y="1372"/>
                <a:ext cx="724" cy="787"/>
              </a:xfrm>
              <a:custGeom>
                <a:avLst/>
                <a:gdLst>
                  <a:gd name="T0" fmla="*/ 2738 w 2738"/>
                  <a:gd name="T1" fmla="*/ 0 h 2972"/>
                  <a:gd name="T2" fmla="*/ 2686 w 2738"/>
                  <a:gd name="T3" fmla="*/ 0 h 2972"/>
                  <a:gd name="T4" fmla="*/ 2503 w 2738"/>
                  <a:gd name="T5" fmla="*/ 182 h 2972"/>
                  <a:gd name="T6" fmla="*/ 2503 w 2738"/>
                  <a:gd name="T7" fmla="*/ 2788 h 2972"/>
                  <a:gd name="T8" fmla="*/ 2319 w 2738"/>
                  <a:gd name="T9" fmla="*/ 2972 h 2972"/>
                  <a:gd name="T10" fmla="*/ 2319 w 2738"/>
                  <a:gd name="T11" fmla="*/ 2972 h 2972"/>
                  <a:gd name="T12" fmla="*/ 2135 w 2738"/>
                  <a:gd name="T13" fmla="*/ 2788 h 2972"/>
                  <a:gd name="T14" fmla="*/ 2135 w 2738"/>
                  <a:gd name="T15" fmla="*/ 2526 h 2972"/>
                  <a:gd name="T16" fmla="*/ 0 w 2738"/>
                  <a:gd name="T17" fmla="*/ 2526 h 2972"/>
                  <a:gd name="T18" fmla="*/ 0 w 2738"/>
                  <a:gd name="T19" fmla="*/ 2526 h 2972"/>
                  <a:gd name="T20" fmla="*/ 446 w 2738"/>
                  <a:gd name="T21" fmla="*/ 2972 h 2972"/>
                  <a:gd name="T22" fmla="*/ 2319 w 2738"/>
                  <a:gd name="T23" fmla="*/ 2972 h 29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38" h="2972">
                    <a:moveTo>
                      <a:pt x="2738" y="0"/>
                    </a:moveTo>
                    <a:cubicBezTo>
                      <a:pt x="2686" y="0"/>
                      <a:pt x="2686" y="0"/>
                      <a:pt x="2686" y="0"/>
                    </a:cubicBezTo>
                    <a:cubicBezTo>
                      <a:pt x="2585" y="0"/>
                      <a:pt x="2503" y="82"/>
                      <a:pt x="2503" y="182"/>
                    </a:cubicBezTo>
                    <a:cubicBezTo>
                      <a:pt x="2503" y="2788"/>
                      <a:pt x="2503" y="2788"/>
                      <a:pt x="2503" y="2788"/>
                    </a:cubicBezTo>
                    <a:cubicBezTo>
                      <a:pt x="2503" y="2890"/>
                      <a:pt x="2421" y="2972"/>
                      <a:pt x="2319" y="2972"/>
                    </a:cubicBezTo>
                    <a:cubicBezTo>
                      <a:pt x="2319" y="2972"/>
                      <a:pt x="2319" y="2972"/>
                      <a:pt x="2319" y="2972"/>
                    </a:cubicBezTo>
                    <a:cubicBezTo>
                      <a:pt x="2217" y="2972"/>
                      <a:pt x="2135" y="2890"/>
                      <a:pt x="2135" y="2788"/>
                    </a:cubicBezTo>
                    <a:cubicBezTo>
                      <a:pt x="2135" y="2526"/>
                      <a:pt x="2135" y="2526"/>
                      <a:pt x="2135" y="2526"/>
                    </a:cubicBezTo>
                    <a:cubicBezTo>
                      <a:pt x="0" y="2526"/>
                      <a:pt x="0" y="2526"/>
                      <a:pt x="0" y="2526"/>
                    </a:cubicBezTo>
                    <a:cubicBezTo>
                      <a:pt x="0" y="2526"/>
                      <a:pt x="0" y="2526"/>
                      <a:pt x="0" y="2526"/>
                    </a:cubicBezTo>
                    <a:cubicBezTo>
                      <a:pt x="0" y="2772"/>
                      <a:pt x="200" y="2972"/>
                      <a:pt x="446" y="2972"/>
                    </a:cubicBezTo>
                    <a:cubicBezTo>
                      <a:pt x="2319" y="2972"/>
                      <a:pt x="2319" y="2972"/>
                      <a:pt x="2319" y="2972"/>
                    </a:cubicBezTo>
                  </a:path>
                </a:pathLst>
              </a:custGeom>
              <a:grpFill/>
              <a:ln w="127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94" name="Line 39">
                <a:extLst>
                  <a:ext uri="{FF2B5EF4-FFF2-40B4-BE49-F238E27FC236}">
                    <a16:creationId xmlns:a16="http://schemas.microsoft.com/office/drawing/2014/main" id="{B68320ED-FF21-4A4F-B5B8-188895A3FA07}"/>
                  </a:ext>
                </a:extLst>
              </p:cNvPr>
              <p:cNvSpPr>
                <a:spLocks noChangeShapeType="1"/>
              </p:cNvSpPr>
              <p:nvPr/>
            </p:nvSpPr>
            <p:spPr bwMode="auto">
              <a:xfrm>
                <a:off x="4185" y="1566"/>
                <a:ext cx="439" cy="0"/>
              </a:xfrm>
              <a:prstGeom prst="line">
                <a:avLst/>
              </a:prstGeom>
              <a:grpFill/>
              <a:ln w="127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95" name="Line 40">
                <a:extLst>
                  <a:ext uri="{FF2B5EF4-FFF2-40B4-BE49-F238E27FC236}">
                    <a16:creationId xmlns:a16="http://schemas.microsoft.com/office/drawing/2014/main" id="{3464EDE3-B13D-42C4-82B3-A9541656B302}"/>
                  </a:ext>
                </a:extLst>
              </p:cNvPr>
              <p:cNvSpPr>
                <a:spLocks noChangeShapeType="1"/>
              </p:cNvSpPr>
              <p:nvPr/>
            </p:nvSpPr>
            <p:spPr bwMode="auto">
              <a:xfrm>
                <a:off x="4185" y="1672"/>
                <a:ext cx="439" cy="0"/>
              </a:xfrm>
              <a:prstGeom prst="line">
                <a:avLst/>
              </a:prstGeom>
              <a:grpFill/>
              <a:ln w="127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96" name="Line 41">
                <a:extLst>
                  <a:ext uri="{FF2B5EF4-FFF2-40B4-BE49-F238E27FC236}">
                    <a16:creationId xmlns:a16="http://schemas.microsoft.com/office/drawing/2014/main" id="{0CF5B4BA-CF67-417E-8CD8-7A4EA4C44712}"/>
                  </a:ext>
                </a:extLst>
              </p:cNvPr>
              <p:cNvSpPr>
                <a:spLocks noChangeShapeType="1"/>
              </p:cNvSpPr>
              <p:nvPr/>
            </p:nvSpPr>
            <p:spPr bwMode="auto">
              <a:xfrm>
                <a:off x="4185" y="1778"/>
                <a:ext cx="439" cy="0"/>
              </a:xfrm>
              <a:prstGeom prst="line">
                <a:avLst/>
              </a:prstGeom>
              <a:grpFill/>
              <a:ln w="127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97" name="Line 42">
                <a:extLst>
                  <a:ext uri="{FF2B5EF4-FFF2-40B4-BE49-F238E27FC236}">
                    <a16:creationId xmlns:a16="http://schemas.microsoft.com/office/drawing/2014/main" id="{DE61D93B-D97E-4C69-BB16-D4466ED551AE}"/>
                  </a:ext>
                </a:extLst>
              </p:cNvPr>
              <p:cNvSpPr>
                <a:spLocks noChangeShapeType="1"/>
              </p:cNvSpPr>
              <p:nvPr/>
            </p:nvSpPr>
            <p:spPr bwMode="auto">
              <a:xfrm>
                <a:off x="4185" y="1884"/>
                <a:ext cx="439" cy="0"/>
              </a:xfrm>
              <a:prstGeom prst="line">
                <a:avLst/>
              </a:prstGeom>
              <a:grpFill/>
              <a:ln w="127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grpSp>
      </p:grpSp>
      <p:grpSp>
        <p:nvGrpSpPr>
          <p:cNvPr id="98" name="Group 97">
            <a:extLst>
              <a:ext uri="{FF2B5EF4-FFF2-40B4-BE49-F238E27FC236}">
                <a16:creationId xmlns:a16="http://schemas.microsoft.com/office/drawing/2014/main" id="{9CCB7D10-A2B9-455E-823B-30190DF0BB73}"/>
              </a:ext>
            </a:extLst>
          </p:cNvPr>
          <p:cNvGrpSpPr/>
          <p:nvPr/>
        </p:nvGrpSpPr>
        <p:grpSpPr>
          <a:xfrm>
            <a:off x="7790607" y="2936300"/>
            <a:ext cx="383040" cy="383040"/>
            <a:chOff x="7775661" y="3569287"/>
            <a:chExt cx="383040" cy="383040"/>
          </a:xfrm>
          <a:solidFill>
            <a:srgbClr val="A1C4E5"/>
          </a:solidFill>
        </p:grpSpPr>
        <p:sp>
          <p:nvSpPr>
            <p:cNvPr id="99" name="Oval 98">
              <a:extLst>
                <a:ext uri="{FF2B5EF4-FFF2-40B4-BE49-F238E27FC236}">
                  <a16:creationId xmlns:a16="http://schemas.microsoft.com/office/drawing/2014/main" id="{6CD47316-C97B-4437-BAAF-9AE541C51AC8}"/>
                </a:ext>
              </a:extLst>
            </p:cNvPr>
            <p:cNvSpPr/>
            <p:nvPr/>
          </p:nvSpPr>
          <p:spPr>
            <a:xfrm>
              <a:off x="7775661" y="3569287"/>
              <a:ext cx="383040" cy="3830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grpSp>
          <p:nvGrpSpPr>
            <p:cNvPr id="100" name="Group 45">
              <a:extLst>
                <a:ext uri="{FF2B5EF4-FFF2-40B4-BE49-F238E27FC236}">
                  <a16:creationId xmlns:a16="http://schemas.microsoft.com/office/drawing/2014/main" id="{836B9C07-9E04-4025-A128-B447BDCD9AFE}"/>
                </a:ext>
              </a:extLst>
            </p:cNvPr>
            <p:cNvGrpSpPr>
              <a:grpSpLocks noChangeAspect="1"/>
            </p:cNvGrpSpPr>
            <p:nvPr/>
          </p:nvGrpSpPr>
          <p:grpSpPr bwMode="auto">
            <a:xfrm>
              <a:off x="7840873" y="3634776"/>
              <a:ext cx="252615" cy="253031"/>
              <a:chOff x="4180" y="981"/>
              <a:chExt cx="1215" cy="1217"/>
            </a:xfrm>
            <a:grpFill/>
          </p:grpSpPr>
          <p:sp>
            <p:nvSpPr>
              <p:cNvPr id="101" name="Oval 46">
                <a:extLst>
                  <a:ext uri="{FF2B5EF4-FFF2-40B4-BE49-F238E27FC236}">
                    <a16:creationId xmlns:a16="http://schemas.microsoft.com/office/drawing/2014/main" id="{7C80481A-987B-4B27-8E2E-7348C7293A39}"/>
                  </a:ext>
                </a:extLst>
              </p:cNvPr>
              <p:cNvSpPr>
                <a:spLocks noChangeArrowheads="1"/>
              </p:cNvSpPr>
              <p:nvPr/>
            </p:nvSpPr>
            <p:spPr bwMode="auto">
              <a:xfrm>
                <a:off x="4297" y="1099"/>
                <a:ext cx="981" cy="984"/>
              </a:xfrm>
              <a:prstGeom prst="ellipse">
                <a:avLst/>
              </a:prstGeom>
              <a:grpFill/>
              <a:ln w="12700"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2" name="Line 47">
                <a:extLst>
                  <a:ext uri="{FF2B5EF4-FFF2-40B4-BE49-F238E27FC236}">
                    <a16:creationId xmlns:a16="http://schemas.microsoft.com/office/drawing/2014/main" id="{4DAD3444-6B87-4E21-A1CD-14606457230E}"/>
                  </a:ext>
                </a:extLst>
              </p:cNvPr>
              <p:cNvSpPr>
                <a:spLocks noChangeShapeType="1"/>
              </p:cNvSpPr>
              <p:nvPr/>
            </p:nvSpPr>
            <p:spPr bwMode="auto">
              <a:xfrm>
                <a:off x="4788" y="981"/>
                <a:ext cx="0" cy="216"/>
              </a:xfrm>
              <a:prstGeom prst="line">
                <a:avLst/>
              </a:prstGeom>
              <a:grpFill/>
              <a:ln w="12700"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3" name="Line 48">
                <a:extLst>
                  <a:ext uri="{FF2B5EF4-FFF2-40B4-BE49-F238E27FC236}">
                    <a16:creationId xmlns:a16="http://schemas.microsoft.com/office/drawing/2014/main" id="{053F305C-C26A-49D4-BD12-950FF2C46B05}"/>
                  </a:ext>
                </a:extLst>
              </p:cNvPr>
              <p:cNvSpPr>
                <a:spLocks noChangeShapeType="1"/>
              </p:cNvSpPr>
              <p:nvPr/>
            </p:nvSpPr>
            <p:spPr bwMode="auto">
              <a:xfrm>
                <a:off x="4180" y="1590"/>
                <a:ext cx="214" cy="0"/>
              </a:xfrm>
              <a:prstGeom prst="line">
                <a:avLst/>
              </a:prstGeom>
              <a:grpFill/>
              <a:ln w="12700"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4" name="Line 49">
                <a:extLst>
                  <a:ext uri="{FF2B5EF4-FFF2-40B4-BE49-F238E27FC236}">
                    <a16:creationId xmlns:a16="http://schemas.microsoft.com/office/drawing/2014/main" id="{9716C2BC-4CD7-44F4-BEDF-26CAFC2FEC7D}"/>
                  </a:ext>
                </a:extLst>
              </p:cNvPr>
              <p:cNvSpPr>
                <a:spLocks noChangeShapeType="1"/>
              </p:cNvSpPr>
              <p:nvPr/>
            </p:nvSpPr>
            <p:spPr bwMode="auto">
              <a:xfrm flipV="1">
                <a:off x="4788" y="1984"/>
                <a:ext cx="0" cy="214"/>
              </a:xfrm>
              <a:prstGeom prst="line">
                <a:avLst/>
              </a:prstGeom>
              <a:grpFill/>
              <a:ln w="12700"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5" name="Line 50">
                <a:extLst>
                  <a:ext uri="{FF2B5EF4-FFF2-40B4-BE49-F238E27FC236}">
                    <a16:creationId xmlns:a16="http://schemas.microsoft.com/office/drawing/2014/main" id="{BE9068C5-031C-4246-9B16-2045B721B8C6}"/>
                  </a:ext>
                </a:extLst>
              </p:cNvPr>
              <p:cNvSpPr>
                <a:spLocks noChangeShapeType="1"/>
              </p:cNvSpPr>
              <p:nvPr/>
            </p:nvSpPr>
            <p:spPr bwMode="auto">
              <a:xfrm flipH="1">
                <a:off x="5180" y="1590"/>
                <a:ext cx="215" cy="0"/>
              </a:xfrm>
              <a:prstGeom prst="line">
                <a:avLst/>
              </a:prstGeom>
              <a:grpFill/>
              <a:ln w="12700"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nvGrpSpPr>
          <p:cNvPr id="106" name="Group 105">
            <a:extLst>
              <a:ext uri="{FF2B5EF4-FFF2-40B4-BE49-F238E27FC236}">
                <a16:creationId xmlns:a16="http://schemas.microsoft.com/office/drawing/2014/main" id="{AF05F4FE-8A04-476F-9E9D-770F53C3F68F}"/>
              </a:ext>
            </a:extLst>
          </p:cNvPr>
          <p:cNvGrpSpPr/>
          <p:nvPr/>
        </p:nvGrpSpPr>
        <p:grpSpPr>
          <a:xfrm>
            <a:off x="10075677" y="4770426"/>
            <a:ext cx="167950" cy="167950"/>
            <a:chOff x="3051111" y="4012164"/>
            <a:chExt cx="167950" cy="167950"/>
          </a:xfrm>
        </p:grpSpPr>
        <p:sp>
          <p:nvSpPr>
            <p:cNvPr id="107" name="Oval 106">
              <a:extLst>
                <a:ext uri="{FF2B5EF4-FFF2-40B4-BE49-F238E27FC236}">
                  <a16:creationId xmlns:a16="http://schemas.microsoft.com/office/drawing/2014/main" id="{86959021-61E3-460E-A5F6-1A5FD1B0B317}"/>
                </a:ext>
              </a:extLst>
            </p:cNvPr>
            <p:cNvSpPr/>
            <p:nvPr/>
          </p:nvSpPr>
          <p:spPr>
            <a:xfrm>
              <a:off x="3051111" y="4012164"/>
              <a:ext cx="167950" cy="16795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sp>
          <p:nvSpPr>
            <p:cNvPr id="108" name="Oval 107">
              <a:extLst>
                <a:ext uri="{FF2B5EF4-FFF2-40B4-BE49-F238E27FC236}">
                  <a16:creationId xmlns:a16="http://schemas.microsoft.com/office/drawing/2014/main" id="{78CA2D4B-6584-478D-9323-136E7BEE5259}"/>
                </a:ext>
              </a:extLst>
            </p:cNvPr>
            <p:cNvSpPr/>
            <p:nvPr/>
          </p:nvSpPr>
          <p:spPr>
            <a:xfrm>
              <a:off x="3084059" y="4045112"/>
              <a:ext cx="102054" cy="102054"/>
            </a:xfrm>
            <a:prstGeom prst="ellipse">
              <a:avLst/>
            </a:prstGeom>
            <a:solidFill>
              <a:srgbClr val="A1C4E5"/>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grpSp>
      <p:grpSp>
        <p:nvGrpSpPr>
          <p:cNvPr id="109" name="Group 108">
            <a:extLst>
              <a:ext uri="{FF2B5EF4-FFF2-40B4-BE49-F238E27FC236}">
                <a16:creationId xmlns:a16="http://schemas.microsoft.com/office/drawing/2014/main" id="{DD39B53D-E80D-4956-AC89-A333AFE8BF34}"/>
              </a:ext>
            </a:extLst>
          </p:cNvPr>
          <p:cNvGrpSpPr/>
          <p:nvPr/>
        </p:nvGrpSpPr>
        <p:grpSpPr>
          <a:xfrm>
            <a:off x="9232406" y="4763829"/>
            <a:ext cx="167950" cy="167950"/>
            <a:chOff x="3051111" y="4012164"/>
            <a:chExt cx="167950" cy="167950"/>
          </a:xfrm>
        </p:grpSpPr>
        <p:sp>
          <p:nvSpPr>
            <p:cNvPr id="110" name="Oval 109">
              <a:extLst>
                <a:ext uri="{FF2B5EF4-FFF2-40B4-BE49-F238E27FC236}">
                  <a16:creationId xmlns:a16="http://schemas.microsoft.com/office/drawing/2014/main" id="{030C9F05-2E52-4594-A4D0-403B008F1450}"/>
                </a:ext>
              </a:extLst>
            </p:cNvPr>
            <p:cNvSpPr/>
            <p:nvPr/>
          </p:nvSpPr>
          <p:spPr>
            <a:xfrm>
              <a:off x="3051111" y="4012164"/>
              <a:ext cx="167950" cy="16795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sp>
          <p:nvSpPr>
            <p:cNvPr id="111" name="Oval 110">
              <a:extLst>
                <a:ext uri="{FF2B5EF4-FFF2-40B4-BE49-F238E27FC236}">
                  <a16:creationId xmlns:a16="http://schemas.microsoft.com/office/drawing/2014/main" id="{3A688921-7E29-41E8-BBFB-6365F83A39C3}"/>
                </a:ext>
              </a:extLst>
            </p:cNvPr>
            <p:cNvSpPr/>
            <p:nvPr/>
          </p:nvSpPr>
          <p:spPr>
            <a:xfrm>
              <a:off x="3084059" y="4045112"/>
              <a:ext cx="102054" cy="102054"/>
            </a:xfrm>
            <a:prstGeom prst="ellipse">
              <a:avLst/>
            </a:prstGeom>
            <a:solidFill>
              <a:srgbClr val="A1C4E5"/>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grpSp>
      <p:cxnSp>
        <p:nvCxnSpPr>
          <p:cNvPr id="112" name="Straight Connector 111">
            <a:extLst>
              <a:ext uri="{FF2B5EF4-FFF2-40B4-BE49-F238E27FC236}">
                <a16:creationId xmlns:a16="http://schemas.microsoft.com/office/drawing/2014/main" id="{0D93D5FE-EB32-4C69-922E-7DD01928CA66}"/>
              </a:ext>
            </a:extLst>
          </p:cNvPr>
          <p:cNvCxnSpPr>
            <a:cxnSpLocks/>
          </p:cNvCxnSpPr>
          <p:nvPr/>
        </p:nvCxnSpPr>
        <p:spPr>
          <a:xfrm flipH="1" flipV="1">
            <a:off x="9310597" y="3251033"/>
            <a:ext cx="2957" cy="1512798"/>
          </a:xfrm>
          <a:prstGeom prst="line">
            <a:avLst/>
          </a:prstGeom>
          <a:ln>
            <a:solidFill>
              <a:srgbClr val="A1C4E5"/>
            </a:solidFill>
          </a:ln>
        </p:spPr>
        <p:style>
          <a:lnRef idx="1">
            <a:schemeClr val="accent1"/>
          </a:lnRef>
          <a:fillRef idx="0">
            <a:schemeClr val="accent1"/>
          </a:fillRef>
          <a:effectRef idx="0">
            <a:schemeClr val="accent1"/>
          </a:effectRef>
          <a:fontRef idx="minor">
            <a:schemeClr val="tx1"/>
          </a:fontRef>
        </p:style>
      </p:cxnSp>
      <p:sp>
        <p:nvSpPr>
          <p:cNvPr id="113" name="TextBox 112">
            <a:extLst>
              <a:ext uri="{FF2B5EF4-FFF2-40B4-BE49-F238E27FC236}">
                <a16:creationId xmlns:a16="http://schemas.microsoft.com/office/drawing/2014/main" id="{D4A61B48-BC7E-4384-B24B-9A98CDE8B316}"/>
              </a:ext>
            </a:extLst>
          </p:cNvPr>
          <p:cNvSpPr txBox="1"/>
          <p:nvPr/>
        </p:nvSpPr>
        <p:spPr>
          <a:xfrm>
            <a:off x="9590906" y="2967335"/>
            <a:ext cx="1072970" cy="307777"/>
          </a:xfrm>
          <a:prstGeom prst="rect">
            <a:avLst/>
          </a:prstGeom>
          <a:noFill/>
        </p:spPr>
        <p:txBody>
          <a:bodyPr wrap="square" lIns="0" tIns="0" rIns="0" bIns="0" rtlCol="0" anchor="t">
            <a:spAutoFit/>
          </a:bodyPr>
          <a:lstStyle/>
          <a:p>
            <a:pPr>
              <a:spcAft>
                <a:spcPts val="251"/>
              </a:spcAft>
            </a:pPr>
            <a:r>
              <a:rPr lang="en-GB" sz="1000" dirty="0"/>
              <a:t>2024/2025 Fieldwork Ends</a:t>
            </a:r>
          </a:p>
        </p:txBody>
      </p:sp>
      <p:grpSp>
        <p:nvGrpSpPr>
          <p:cNvPr id="114" name="Group 113">
            <a:extLst>
              <a:ext uri="{FF2B5EF4-FFF2-40B4-BE49-F238E27FC236}">
                <a16:creationId xmlns:a16="http://schemas.microsoft.com/office/drawing/2014/main" id="{0DCF0EF9-9B59-41FA-BACC-52DEDC0EF758}"/>
              </a:ext>
            </a:extLst>
          </p:cNvPr>
          <p:cNvGrpSpPr/>
          <p:nvPr/>
        </p:nvGrpSpPr>
        <p:grpSpPr>
          <a:xfrm>
            <a:off x="9118974" y="2929703"/>
            <a:ext cx="383040" cy="383040"/>
            <a:chOff x="7775661" y="3569287"/>
            <a:chExt cx="383040" cy="383040"/>
          </a:xfrm>
          <a:solidFill>
            <a:srgbClr val="A1C4E5"/>
          </a:solidFill>
        </p:grpSpPr>
        <p:sp>
          <p:nvSpPr>
            <p:cNvPr id="115" name="Oval 114">
              <a:extLst>
                <a:ext uri="{FF2B5EF4-FFF2-40B4-BE49-F238E27FC236}">
                  <a16:creationId xmlns:a16="http://schemas.microsoft.com/office/drawing/2014/main" id="{5D545674-E710-43B1-B882-051857F59492}"/>
                </a:ext>
              </a:extLst>
            </p:cNvPr>
            <p:cNvSpPr/>
            <p:nvPr/>
          </p:nvSpPr>
          <p:spPr>
            <a:xfrm>
              <a:off x="7775661" y="3569287"/>
              <a:ext cx="383040" cy="3830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grpSp>
          <p:nvGrpSpPr>
            <p:cNvPr id="116" name="Group 45">
              <a:extLst>
                <a:ext uri="{FF2B5EF4-FFF2-40B4-BE49-F238E27FC236}">
                  <a16:creationId xmlns:a16="http://schemas.microsoft.com/office/drawing/2014/main" id="{D171F8B7-8227-4AA6-8443-A909EF036B97}"/>
                </a:ext>
              </a:extLst>
            </p:cNvPr>
            <p:cNvGrpSpPr>
              <a:grpSpLocks noChangeAspect="1"/>
            </p:cNvGrpSpPr>
            <p:nvPr/>
          </p:nvGrpSpPr>
          <p:grpSpPr bwMode="auto">
            <a:xfrm>
              <a:off x="7840873" y="3634776"/>
              <a:ext cx="252615" cy="253031"/>
              <a:chOff x="4180" y="981"/>
              <a:chExt cx="1215" cy="1217"/>
            </a:xfrm>
            <a:grpFill/>
          </p:grpSpPr>
          <p:sp>
            <p:nvSpPr>
              <p:cNvPr id="117" name="Oval 46">
                <a:extLst>
                  <a:ext uri="{FF2B5EF4-FFF2-40B4-BE49-F238E27FC236}">
                    <a16:creationId xmlns:a16="http://schemas.microsoft.com/office/drawing/2014/main" id="{A00B0316-CD8E-45AD-AC1D-75202931C44D}"/>
                  </a:ext>
                </a:extLst>
              </p:cNvPr>
              <p:cNvSpPr>
                <a:spLocks noChangeArrowheads="1"/>
              </p:cNvSpPr>
              <p:nvPr/>
            </p:nvSpPr>
            <p:spPr bwMode="auto">
              <a:xfrm>
                <a:off x="4297" y="1099"/>
                <a:ext cx="981" cy="984"/>
              </a:xfrm>
              <a:prstGeom prst="ellipse">
                <a:avLst/>
              </a:prstGeom>
              <a:grpFill/>
              <a:ln w="12700"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8" name="Line 47">
                <a:extLst>
                  <a:ext uri="{FF2B5EF4-FFF2-40B4-BE49-F238E27FC236}">
                    <a16:creationId xmlns:a16="http://schemas.microsoft.com/office/drawing/2014/main" id="{A70716B1-F49D-46E1-957E-56CD2274496B}"/>
                  </a:ext>
                </a:extLst>
              </p:cNvPr>
              <p:cNvSpPr>
                <a:spLocks noChangeShapeType="1"/>
              </p:cNvSpPr>
              <p:nvPr/>
            </p:nvSpPr>
            <p:spPr bwMode="auto">
              <a:xfrm>
                <a:off x="4788" y="981"/>
                <a:ext cx="0" cy="216"/>
              </a:xfrm>
              <a:prstGeom prst="line">
                <a:avLst/>
              </a:prstGeom>
              <a:grpFill/>
              <a:ln w="12700"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9" name="Line 48">
                <a:extLst>
                  <a:ext uri="{FF2B5EF4-FFF2-40B4-BE49-F238E27FC236}">
                    <a16:creationId xmlns:a16="http://schemas.microsoft.com/office/drawing/2014/main" id="{03E31943-85EC-4FE7-A204-F5B9CAE5EDF5}"/>
                  </a:ext>
                </a:extLst>
              </p:cNvPr>
              <p:cNvSpPr>
                <a:spLocks noChangeShapeType="1"/>
              </p:cNvSpPr>
              <p:nvPr/>
            </p:nvSpPr>
            <p:spPr bwMode="auto">
              <a:xfrm>
                <a:off x="4180" y="1590"/>
                <a:ext cx="214" cy="0"/>
              </a:xfrm>
              <a:prstGeom prst="line">
                <a:avLst/>
              </a:prstGeom>
              <a:grpFill/>
              <a:ln w="12700"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0" name="Line 49">
                <a:extLst>
                  <a:ext uri="{FF2B5EF4-FFF2-40B4-BE49-F238E27FC236}">
                    <a16:creationId xmlns:a16="http://schemas.microsoft.com/office/drawing/2014/main" id="{DB4D7A12-6425-4A94-9E8C-BEF9ED46CA4E}"/>
                  </a:ext>
                </a:extLst>
              </p:cNvPr>
              <p:cNvSpPr>
                <a:spLocks noChangeShapeType="1"/>
              </p:cNvSpPr>
              <p:nvPr/>
            </p:nvSpPr>
            <p:spPr bwMode="auto">
              <a:xfrm flipV="1">
                <a:off x="4788" y="1984"/>
                <a:ext cx="0" cy="214"/>
              </a:xfrm>
              <a:prstGeom prst="line">
                <a:avLst/>
              </a:prstGeom>
              <a:grpFill/>
              <a:ln w="12700"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1" name="Line 50">
                <a:extLst>
                  <a:ext uri="{FF2B5EF4-FFF2-40B4-BE49-F238E27FC236}">
                    <a16:creationId xmlns:a16="http://schemas.microsoft.com/office/drawing/2014/main" id="{2A04FA42-9794-4345-A1B5-25879B53C17C}"/>
                  </a:ext>
                </a:extLst>
              </p:cNvPr>
              <p:cNvSpPr>
                <a:spLocks noChangeShapeType="1"/>
              </p:cNvSpPr>
              <p:nvPr/>
            </p:nvSpPr>
            <p:spPr bwMode="auto">
              <a:xfrm flipH="1">
                <a:off x="5180" y="1590"/>
                <a:ext cx="215" cy="0"/>
              </a:xfrm>
              <a:prstGeom prst="line">
                <a:avLst/>
              </a:prstGeom>
              <a:grpFill/>
              <a:ln w="12700"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nvGrpSpPr>
          <p:cNvPr id="122" name="Group 121">
            <a:extLst>
              <a:ext uri="{FF2B5EF4-FFF2-40B4-BE49-F238E27FC236}">
                <a16:creationId xmlns:a16="http://schemas.microsoft.com/office/drawing/2014/main" id="{083F920C-1E70-4C88-855E-6DFFA33C110D}"/>
              </a:ext>
            </a:extLst>
          </p:cNvPr>
          <p:cNvGrpSpPr/>
          <p:nvPr/>
        </p:nvGrpSpPr>
        <p:grpSpPr>
          <a:xfrm>
            <a:off x="11013856" y="4856814"/>
            <a:ext cx="167950" cy="167950"/>
            <a:chOff x="3051111" y="4012164"/>
            <a:chExt cx="167950" cy="167950"/>
          </a:xfrm>
        </p:grpSpPr>
        <p:sp>
          <p:nvSpPr>
            <p:cNvPr id="123" name="Oval 122">
              <a:extLst>
                <a:ext uri="{FF2B5EF4-FFF2-40B4-BE49-F238E27FC236}">
                  <a16:creationId xmlns:a16="http://schemas.microsoft.com/office/drawing/2014/main" id="{C1EDB10E-533E-4817-BE69-C7B1A041ED7D}"/>
                </a:ext>
              </a:extLst>
            </p:cNvPr>
            <p:cNvSpPr/>
            <p:nvPr/>
          </p:nvSpPr>
          <p:spPr>
            <a:xfrm>
              <a:off x="3051111" y="4012164"/>
              <a:ext cx="167950" cy="16795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sp>
          <p:nvSpPr>
            <p:cNvPr id="124" name="Oval 123">
              <a:extLst>
                <a:ext uri="{FF2B5EF4-FFF2-40B4-BE49-F238E27FC236}">
                  <a16:creationId xmlns:a16="http://schemas.microsoft.com/office/drawing/2014/main" id="{DD4764D4-14E9-4602-AA6C-6B443EEC46B6}"/>
                </a:ext>
              </a:extLst>
            </p:cNvPr>
            <p:cNvSpPr/>
            <p:nvPr/>
          </p:nvSpPr>
          <p:spPr>
            <a:xfrm>
              <a:off x="3084059" y="4045112"/>
              <a:ext cx="102054" cy="102054"/>
            </a:xfrm>
            <a:prstGeom prst="ellipse">
              <a:avLst/>
            </a:prstGeom>
            <a:solidFill>
              <a:srgbClr val="A1C4E5"/>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grpSp>
      <p:cxnSp>
        <p:nvCxnSpPr>
          <p:cNvPr id="125" name="Straight Connector 124">
            <a:extLst>
              <a:ext uri="{FF2B5EF4-FFF2-40B4-BE49-F238E27FC236}">
                <a16:creationId xmlns:a16="http://schemas.microsoft.com/office/drawing/2014/main" id="{E78B11B3-1412-4977-970E-5D242B34537A}"/>
              </a:ext>
            </a:extLst>
          </p:cNvPr>
          <p:cNvCxnSpPr>
            <a:cxnSpLocks/>
          </p:cNvCxnSpPr>
          <p:nvPr/>
        </p:nvCxnSpPr>
        <p:spPr>
          <a:xfrm flipV="1">
            <a:off x="11086704" y="3319340"/>
            <a:ext cx="0" cy="1537476"/>
          </a:xfrm>
          <a:prstGeom prst="line">
            <a:avLst/>
          </a:prstGeom>
          <a:ln>
            <a:solidFill>
              <a:srgbClr val="A1C4E5"/>
            </a:solidFill>
          </a:ln>
        </p:spPr>
        <p:style>
          <a:lnRef idx="1">
            <a:schemeClr val="accent1"/>
          </a:lnRef>
          <a:fillRef idx="0">
            <a:schemeClr val="accent1"/>
          </a:fillRef>
          <a:effectRef idx="0">
            <a:schemeClr val="accent1"/>
          </a:effectRef>
          <a:fontRef idx="minor">
            <a:schemeClr val="tx1"/>
          </a:fontRef>
        </p:style>
      </p:cxnSp>
      <p:sp>
        <p:nvSpPr>
          <p:cNvPr id="126" name="TextBox 125">
            <a:extLst>
              <a:ext uri="{FF2B5EF4-FFF2-40B4-BE49-F238E27FC236}">
                <a16:creationId xmlns:a16="http://schemas.microsoft.com/office/drawing/2014/main" id="{513EC162-19BD-465E-8FB1-2E278F81394B}"/>
              </a:ext>
            </a:extLst>
          </p:cNvPr>
          <p:cNvSpPr txBox="1"/>
          <p:nvPr/>
        </p:nvSpPr>
        <p:spPr>
          <a:xfrm>
            <a:off x="11311338" y="3062907"/>
            <a:ext cx="762514" cy="1115690"/>
          </a:xfrm>
          <a:prstGeom prst="rect">
            <a:avLst/>
          </a:prstGeom>
          <a:noFill/>
        </p:spPr>
        <p:txBody>
          <a:bodyPr wrap="square" lIns="0" tIns="0" rIns="0" bIns="0" rtlCol="0" anchor="t">
            <a:spAutoFit/>
          </a:bodyPr>
          <a:lstStyle/>
          <a:p>
            <a:pPr>
              <a:spcAft>
                <a:spcPts val="251"/>
              </a:spcAft>
            </a:pPr>
            <a:r>
              <a:rPr lang="en-GB" sz="1000" dirty="0"/>
              <a:t>2024/2025 Final Issues Documents </a:t>
            </a:r>
            <a:br>
              <a:rPr lang="en-GB" sz="1000" dirty="0"/>
            </a:br>
            <a:r>
              <a:rPr lang="en-GB" sz="1000" dirty="0"/>
              <a:t>(for all entities in scope)</a:t>
            </a:r>
          </a:p>
          <a:p>
            <a:pPr>
              <a:spcAft>
                <a:spcPts val="251"/>
              </a:spcAft>
            </a:pPr>
            <a:endParaRPr lang="en-GB" sz="1000" dirty="0"/>
          </a:p>
        </p:txBody>
      </p:sp>
      <p:grpSp>
        <p:nvGrpSpPr>
          <p:cNvPr id="127" name="Group 126">
            <a:extLst>
              <a:ext uri="{FF2B5EF4-FFF2-40B4-BE49-F238E27FC236}">
                <a16:creationId xmlns:a16="http://schemas.microsoft.com/office/drawing/2014/main" id="{77966E5E-13A8-4038-87E0-C1513EDCA3D2}"/>
              </a:ext>
            </a:extLst>
          </p:cNvPr>
          <p:cNvGrpSpPr/>
          <p:nvPr/>
        </p:nvGrpSpPr>
        <p:grpSpPr>
          <a:xfrm>
            <a:off x="10889470" y="3083675"/>
            <a:ext cx="383040" cy="383040"/>
            <a:chOff x="3806308" y="3569287"/>
            <a:chExt cx="383040" cy="383040"/>
          </a:xfrm>
          <a:solidFill>
            <a:srgbClr val="A1C4E5"/>
          </a:solidFill>
        </p:grpSpPr>
        <p:sp>
          <p:nvSpPr>
            <p:cNvPr id="128" name="Oval 127">
              <a:extLst>
                <a:ext uri="{FF2B5EF4-FFF2-40B4-BE49-F238E27FC236}">
                  <a16:creationId xmlns:a16="http://schemas.microsoft.com/office/drawing/2014/main" id="{F47D4FFF-6BD8-4C58-BCD9-C8E48E3D7984}"/>
                </a:ext>
              </a:extLst>
            </p:cNvPr>
            <p:cNvSpPr/>
            <p:nvPr/>
          </p:nvSpPr>
          <p:spPr>
            <a:xfrm>
              <a:off x="3806308" y="3569287"/>
              <a:ext cx="383040" cy="3830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sp>
          <p:nvSpPr>
            <p:cNvPr id="129" name="Freeform 18">
              <a:extLst>
                <a:ext uri="{FF2B5EF4-FFF2-40B4-BE49-F238E27FC236}">
                  <a16:creationId xmlns:a16="http://schemas.microsoft.com/office/drawing/2014/main" id="{FA7A4FFD-EC17-48A1-96B3-289F724A9A64}"/>
                </a:ext>
              </a:extLst>
            </p:cNvPr>
            <p:cNvSpPr>
              <a:spLocks/>
            </p:cNvSpPr>
            <p:nvPr/>
          </p:nvSpPr>
          <p:spPr bwMode="auto">
            <a:xfrm>
              <a:off x="3894974" y="3688426"/>
              <a:ext cx="210380" cy="164386"/>
            </a:xfrm>
            <a:custGeom>
              <a:avLst/>
              <a:gdLst>
                <a:gd name="T0" fmla="*/ 617 w 3360"/>
                <a:gd name="T1" fmla="*/ 0 h 2608"/>
                <a:gd name="T2" fmla="*/ 309 w 3360"/>
                <a:gd name="T3" fmla="*/ 0 h 2608"/>
                <a:gd name="T4" fmla="*/ 129 w 3360"/>
                <a:gd name="T5" fmla="*/ 180 h 2608"/>
                <a:gd name="T6" fmla="*/ 129 w 3360"/>
                <a:gd name="T7" fmla="*/ 401 h 2608"/>
                <a:gd name="T8" fmla="*/ 106 w 3360"/>
                <a:gd name="T9" fmla="*/ 401 h 2608"/>
                <a:gd name="T10" fmla="*/ 0 w 3360"/>
                <a:gd name="T11" fmla="*/ 507 h 2608"/>
                <a:gd name="T12" fmla="*/ 0 w 3360"/>
                <a:gd name="T13" fmla="*/ 2608 h 2608"/>
                <a:gd name="T14" fmla="*/ 310 w 3360"/>
                <a:gd name="T15" fmla="*/ 864 h 2608"/>
                <a:gd name="T16" fmla="*/ 484 w 3360"/>
                <a:gd name="T17" fmla="*/ 719 h 2608"/>
                <a:gd name="T18" fmla="*/ 3166 w 3360"/>
                <a:gd name="T19" fmla="*/ 719 h 2608"/>
                <a:gd name="T20" fmla="*/ 3340 w 3360"/>
                <a:gd name="T21" fmla="*/ 927 h 2608"/>
                <a:gd name="T22" fmla="*/ 3037 w 3360"/>
                <a:gd name="T23" fmla="*/ 2608 h 2608"/>
                <a:gd name="T24" fmla="*/ 0 w 3360"/>
                <a:gd name="T25" fmla="*/ 2608 h 2608"/>
                <a:gd name="connsiteX0" fmla="*/ 1836 w 9948"/>
                <a:gd name="connsiteY0" fmla="*/ 0 h 10000"/>
                <a:gd name="connsiteX1" fmla="*/ 920 w 9948"/>
                <a:gd name="connsiteY1" fmla="*/ 0 h 10000"/>
                <a:gd name="connsiteX2" fmla="*/ 384 w 9948"/>
                <a:gd name="connsiteY2" fmla="*/ 690 h 10000"/>
                <a:gd name="connsiteX3" fmla="*/ 384 w 9948"/>
                <a:gd name="connsiteY3" fmla="*/ 1538 h 10000"/>
                <a:gd name="connsiteX4" fmla="*/ 315 w 9948"/>
                <a:gd name="connsiteY4" fmla="*/ 1538 h 10000"/>
                <a:gd name="connsiteX5" fmla="*/ 0 w 9948"/>
                <a:gd name="connsiteY5" fmla="*/ 1944 h 10000"/>
                <a:gd name="connsiteX6" fmla="*/ 0 w 9948"/>
                <a:gd name="connsiteY6" fmla="*/ 10000 h 10000"/>
                <a:gd name="connsiteX7" fmla="*/ 923 w 9948"/>
                <a:gd name="connsiteY7" fmla="*/ 3313 h 10000"/>
                <a:gd name="connsiteX8" fmla="*/ 1440 w 9948"/>
                <a:gd name="connsiteY8" fmla="*/ 2757 h 10000"/>
                <a:gd name="connsiteX9" fmla="*/ 9423 w 9948"/>
                <a:gd name="connsiteY9" fmla="*/ 2757 h 10000"/>
                <a:gd name="connsiteX10" fmla="*/ 9940 w 9948"/>
                <a:gd name="connsiteY10" fmla="*/ 3554 h 10000"/>
                <a:gd name="connsiteX11" fmla="*/ 9039 w 9948"/>
                <a:gd name="connsiteY11" fmla="*/ 10000 h 10000"/>
                <a:gd name="connsiteX12" fmla="*/ 0 w 9948"/>
                <a:gd name="connsiteY12" fmla="*/ 10000 h 10000"/>
                <a:gd name="connsiteX0" fmla="*/ 1846 w 10000"/>
                <a:gd name="connsiteY0" fmla="*/ 0 h 10000"/>
                <a:gd name="connsiteX1" fmla="*/ 925 w 10000"/>
                <a:gd name="connsiteY1" fmla="*/ 0 h 10000"/>
                <a:gd name="connsiteX2" fmla="*/ 386 w 10000"/>
                <a:gd name="connsiteY2" fmla="*/ 690 h 10000"/>
                <a:gd name="connsiteX3" fmla="*/ 386 w 10000"/>
                <a:gd name="connsiteY3" fmla="*/ 1538 h 10000"/>
                <a:gd name="connsiteX4" fmla="*/ 317 w 10000"/>
                <a:gd name="connsiteY4" fmla="*/ 1538 h 10000"/>
                <a:gd name="connsiteX5" fmla="*/ 0 w 10000"/>
                <a:gd name="connsiteY5" fmla="*/ 1944 h 10000"/>
                <a:gd name="connsiteX6" fmla="*/ 0 w 10000"/>
                <a:gd name="connsiteY6" fmla="*/ 10000 h 10000"/>
                <a:gd name="connsiteX7" fmla="*/ 928 w 10000"/>
                <a:gd name="connsiteY7" fmla="*/ 3313 h 10000"/>
                <a:gd name="connsiteX8" fmla="*/ 1448 w 10000"/>
                <a:gd name="connsiteY8" fmla="*/ 2757 h 10000"/>
                <a:gd name="connsiteX9" fmla="*/ 9472 w 10000"/>
                <a:gd name="connsiteY9" fmla="*/ 2757 h 10000"/>
                <a:gd name="connsiteX10" fmla="*/ 9992 w 10000"/>
                <a:gd name="connsiteY10" fmla="*/ 3554 h 10000"/>
                <a:gd name="connsiteX11" fmla="*/ 9086 w 10000"/>
                <a:gd name="connsiteY11" fmla="*/ 10000 h 10000"/>
                <a:gd name="connsiteX12" fmla="*/ 0 w 10000"/>
                <a:gd name="connsiteY12" fmla="*/ 1000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000" h="10000">
                  <a:moveTo>
                    <a:pt x="1846" y="0"/>
                  </a:moveTo>
                  <a:lnTo>
                    <a:pt x="925" y="0"/>
                  </a:lnTo>
                  <a:cubicBezTo>
                    <a:pt x="625" y="0"/>
                    <a:pt x="386" y="307"/>
                    <a:pt x="386" y="690"/>
                  </a:cubicBezTo>
                  <a:lnTo>
                    <a:pt x="386" y="1538"/>
                  </a:lnTo>
                  <a:lnTo>
                    <a:pt x="317" y="1538"/>
                  </a:lnTo>
                  <a:cubicBezTo>
                    <a:pt x="141" y="1538"/>
                    <a:pt x="0" y="1718"/>
                    <a:pt x="0" y="1944"/>
                  </a:cubicBezTo>
                  <a:lnTo>
                    <a:pt x="0" y="10000"/>
                  </a:lnTo>
                  <a:lnTo>
                    <a:pt x="928" y="3313"/>
                  </a:lnTo>
                  <a:cubicBezTo>
                    <a:pt x="972" y="2991"/>
                    <a:pt x="1194" y="2757"/>
                    <a:pt x="1448" y="2757"/>
                  </a:cubicBezTo>
                  <a:lnTo>
                    <a:pt x="9472" y="2757"/>
                  </a:lnTo>
                  <a:cubicBezTo>
                    <a:pt x="9801" y="2757"/>
                    <a:pt x="10052" y="3137"/>
                    <a:pt x="9992" y="3554"/>
                  </a:cubicBezTo>
                  <a:lnTo>
                    <a:pt x="9086" y="10000"/>
                  </a:lnTo>
                  <a:lnTo>
                    <a:pt x="0" y="10000"/>
                  </a:lnTo>
                </a:path>
              </a:pathLst>
            </a:custGeom>
            <a:grpFill/>
            <a:ln w="12700"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0" name="Freeform 19">
              <a:extLst>
                <a:ext uri="{FF2B5EF4-FFF2-40B4-BE49-F238E27FC236}">
                  <a16:creationId xmlns:a16="http://schemas.microsoft.com/office/drawing/2014/main" id="{4C5ABE70-C834-4769-B5D2-C8281E5533B5}"/>
                </a:ext>
              </a:extLst>
            </p:cNvPr>
            <p:cNvSpPr>
              <a:spLocks/>
            </p:cNvSpPr>
            <p:nvPr/>
          </p:nvSpPr>
          <p:spPr bwMode="auto">
            <a:xfrm>
              <a:off x="3933817" y="3641305"/>
              <a:ext cx="128187" cy="92430"/>
            </a:xfrm>
            <a:custGeom>
              <a:avLst/>
              <a:gdLst>
                <a:gd name="T0" fmla="*/ 0 w 2037"/>
                <a:gd name="T1" fmla="*/ 1466 h 1466"/>
                <a:gd name="T2" fmla="*/ 0 w 2037"/>
                <a:gd name="T3" fmla="*/ 256 h 1466"/>
                <a:gd name="T4" fmla="*/ 256 w 2037"/>
                <a:gd name="T5" fmla="*/ 0 h 1466"/>
                <a:gd name="T6" fmla="*/ 1781 w 2037"/>
                <a:gd name="T7" fmla="*/ 0 h 1466"/>
                <a:gd name="T8" fmla="*/ 2037 w 2037"/>
                <a:gd name="T9" fmla="*/ 256 h 1466"/>
                <a:gd name="T10" fmla="*/ 2037 w 2037"/>
                <a:gd name="T11" fmla="*/ 1466 h 1466"/>
              </a:gdLst>
              <a:ahLst/>
              <a:cxnLst>
                <a:cxn ang="0">
                  <a:pos x="T0" y="T1"/>
                </a:cxn>
                <a:cxn ang="0">
                  <a:pos x="T2" y="T3"/>
                </a:cxn>
                <a:cxn ang="0">
                  <a:pos x="T4" y="T5"/>
                </a:cxn>
                <a:cxn ang="0">
                  <a:pos x="T6" y="T7"/>
                </a:cxn>
                <a:cxn ang="0">
                  <a:pos x="T8" y="T9"/>
                </a:cxn>
                <a:cxn ang="0">
                  <a:pos x="T10" y="T11"/>
                </a:cxn>
              </a:cxnLst>
              <a:rect l="0" t="0" r="r" b="b"/>
              <a:pathLst>
                <a:path w="2037" h="1466">
                  <a:moveTo>
                    <a:pt x="0" y="1466"/>
                  </a:moveTo>
                  <a:cubicBezTo>
                    <a:pt x="0" y="256"/>
                    <a:pt x="0" y="256"/>
                    <a:pt x="0" y="256"/>
                  </a:cubicBezTo>
                  <a:cubicBezTo>
                    <a:pt x="0" y="115"/>
                    <a:pt x="115" y="0"/>
                    <a:pt x="256" y="0"/>
                  </a:cubicBezTo>
                  <a:cubicBezTo>
                    <a:pt x="1781" y="0"/>
                    <a:pt x="1781" y="0"/>
                    <a:pt x="1781" y="0"/>
                  </a:cubicBezTo>
                  <a:cubicBezTo>
                    <a:pt x="1923" y="0"/>
                    <a:pt x="2037" y="115"/>
                    <a:pt x="2037" y="256"/>
                  </a:cubicBezTo>
                  <a:cubicBezTo>
                    <a:pt x="2037" y="1466"/>
                    <a:pt x="2037" y="1466"/>
                    <a:pt x="2037" y="1466"/>
                  </a:cubicBezTo>
                </a:path>
              </a:pathLst>
            </a:custGeom>
            <a:grpFill/>
            <a:ln w="12700"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1" name="Freeform 20">
              <a:extLst>
                <a:ext uri="{FF2B5EF4-FFF2-40B4-BE49-F238E27FC236}">
                  <a16:creationId xmlns:a16="http://schemas.microsoft.com/office/drawing/2014/main" id="{9510DA7D-F945-447A-A6D4-82F4F8A91F4F}"/>
                </a:ext>
              </a:extLst>
            </p:cNvPr>
            <p:cNvSpPr>
              <a:spLocks/>
            </p:cNvSpPr>
            <p:nvPr/>
          </p:nvSpPr>
          <p:spPr bwMode="auto">
            <a:xfrm>
              <a:off x="4062004" y="3712918"/>
              <a:ext cx="23659" cy="20818"/>
            </a:xfrm>
            <a:custGeom>
              <a:avLst/>
              <a:gdLst>
                <a:gd name="T0" fmla="*/ 0 w 376"/>
                <a:gd name="T1" fmla="*/ 0 h 330"/>
                <a:gd name="T2" fmla="*/ 241 w 376"/>
                <a:gd name="T3" fmla="*/ 0 h 330"/>
                <a:gd name="T4" fmla="*/ 376 w 376"/>
                <a:gd name="T5" fmla="*/ 135 h 330"/>
                <a:gd name="T6" fmla="*/ 376 w 376"/>
                <a:gd name="T7" fmla="*/ 330 h 330"/>
              </a:gdLst>
              <a:ahLst/>
              <a:cxnLst>
                <a:cxn ang="0">
                  <a:pos x="T0" y="T1"/>
                </a:cxn>
                <a:cxn ang="0">
                  <a:pos x="T2" y="T3"/>
                </a:cxn>
                <a:cxn ang="0">
                  <a:pos x="T4" y="T5"/>
                </a:cxn>
                <a:cxn ang="0">
                  <a:pos x="T6" y="T7"/>
                </a:cxn>
              </a:cxnLst>
              <a:rect l="0" t="0" r="r" b="b"/>
              <a:pathLst>
                <a:path w="376" h="330">
                  <a:moveTo>
                    <a:pt x="0" y="0"/>
                  </a:moveTo>
                  <a:cubicBezTo>
                    <a:pt x="241" y="0"/>
                    <a:pt x="241" y="0"/>
                    <a:pt x="241" y="0"/>
                  </a:cubicBezTo>
                  <a:cubicBezTo>
                    <a:pt x="315" y="0"/>
                    <a:pt x="376" y="61"/>
                    <a:pt x="376" y="135"/>
                  </a:cubicBezTo>
                  <a:cubicBezTo>
                    <a:pt x="376" y="330"/>
                    <a:pt x="376" y="330"/>
                    <a:pt x="376" y="330"/>
                  </a:cubicBezTo>
                </a:path>
              </a:pathLst>
            </a:custGeom>
            <a:grpFill/>
            <a:ln w="12700"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2" name="Line 21">
              <a:extLst>
                <a:ext uri="{FF2B5EF4-FFF2-40B4-BE49-F238E27FC236}">
                  <a16:creationId xmlns:a16="http://schemas.microsoft.com/office/drawing/2014/main" id="{7ADF5FC9-9E5E-4B66-92EC-AB20AB9EBABC}"/>
                </a:ext>
              </a:extLst>
            </p:cNvPr>
            <p:cNvSpPr>
              <a:spLocks noChangeShapeType="1"/>
            </p:cNvSpPr>
            <p:nvPr/>
          </p:nvSpPr>
          <p:spPr bwMode="auto">
            <a:xfrm>
              <a:off x="4016745" y="3641305"/>
              <a:ext cx="45260" cy="44182"/>
            </a:xfrm>
            <a:prstGeom prst="line">
              <a:avLst/>
            </a:prstGeom>
            <a:grpFill/>
            <a:ln w="12700"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3" name="Line 22">
              <a:extLst>
                <a:ext uri="{FF2B5EF4-FFF2-40B4-BE49-F238E27FC236}">
                  <a16:creationId xmlns:a16="http://schemas.microsoft.com/office/drawing/2014/main" id="{15CD327F-00A5-4EF0-97EE-CDBCB671F590}"/>
                </a:ext>
              </a:extLst>
            </p:cNvPr>
            <p:cNvSpPr>
              <a:spLocks noChangeShapeType="1"/>
            </p:cNvSpPr>
            <p:nvPr/>
          </p:nvSpPr>
          <p:spPr bwMode="auto">
            <a:xfrm>
              <a:off x="3949051" y="3661388"/>
              <a:ext cx="67694" cy="0"/>
            </a:xfrm>
            <a:prstGeom prst="line">
              <a:avLst/>
            </a:prstGeom>
            <a:grpFill/>
            <a:ln w="12700"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4" name="Line 23">
              <a:extLst>
                <a:ext uri="{FF2B5EF4-FFF2-40B4-BE49-F238E27FC236}">
                  <a16:creationId xmlns:a16="http://schemas.microsoft.com/office/drawing/2014/main" id="{8D1E6626-067B-49BF-82B9-FE2AB19C9476}"/>
                </a:ext>
              </a:extLst>
            </p:cNvPr>
            <p:cNvSpPr>
              <a:spLocks noChangeShapeType="1"/>
            </p:cNvSpPr>
            <p:nvPr/>
          </p:nvSpPr>
          <p:spPr bwMode="auto">
            <a:xfrm>
              <a:off x="3949051" y="3687545"/>
              <a:ext cx="67694" cy="0"/>
            </a:xfrm>
            <a:prstGeom prst="line">
              <a:avLst/>
            </a:prstGeom>
            <a:grpFill/>
            <a:ln w="12700"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5" name="Line 24">
              <a:extLst>
                <a:ext uri="{FF2B5EF4-FFF2-40B4-BE49-F238E27FC236}">
                  <a16:creationId xmlns:a16="http://schemas.microsoft.com/office/drawing/2014/main" id="{E3605F55-BDD3-42EB-90CF-60AFF551D870}"/>
                </a:ext>
              </a:extLst>
            </p:cNvPr>
            <p:cNvSpPr>
              <a:spLocks noChangeShapeType="1"/>
            </p:cNvSpPr>
            <p:nvPr/>
          </p:nvSpPr>
          <p:spPr bwMode="auto">
            <a:xfrm>
              <a:off x="3949051" y="3713701"/>
              <a:ext cx="67694" cy="0"/>
            </a:xfrm>
            <a:prstGeom prst="line">
              <a:avLst/>
            </a:prstGeom>
            <a:grpFill/>
            <a:ln w="12700"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2256922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childTnLst>
                                </p:cTn>
                              </p:par>
                              <p:par>
                                <p:cTn id="8" presetID="42" presetClass="path" presetSubtype="0" decel="100000" fill="hold" grpId="1" nodeType="withEffect">
                                  <p:stCondLst>
                                    <p:cond delay="0"/>
                                  </p:stCondLst>
                                  <p:childTnLst>
                                    <p:animMotion origin="layout" path="M -2.08333E-7 0 L -2.08333E-7 0.07199 " pathEditMode="relative" rAng="0" ptsTypes="AA">
                                      <p:cBhvr>
                                        <p:cTn id="9" dur="500" spd="-100000" fill="hold"/>
                                        <p:tgtEl>
                                          <p:spTgt spid="4"/>
                                        </p:tgtEl>
                                        <p:attrNameLst>
                                          <p:attrName>ppt_x</p:attrName>
                                          <p:attrName>ppt_y</p:attrName>
                                        </p:attrNameLst>
                                      </p:cBhvr>
                                      <p:rCtr x="0" y="3588"/>
                                    </p:animMotion>
                                  </p:childTnLst>
                                </p:cTn>
                              </p:par>
                              <p:par>
                                <p:cTn id="10" presetID="22" presetClass="entr" presetSubtype="8" fill="hold" nodeType="withEffect">
                                  <p:stCondLst>
                                    <p:cond delay="50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par>
                                <p:cTn id="13" presetID="53" presetClass="entr" presetSubtype="16" fill="hold" nodeType="withEffect">
                                  <p:stCondLst>
                                    <p:cond delay="600"/>
                                  </p:stCondLst>
                                  <p:childTnLst>
                                    <p:set>
                                      <p:cBhvr>
                                        <p:cTn id="14" dur="1" fill="hold">
                                          <p:stCondLst>
                                            <p:cond delay="0"/>
                                          </p:stCondLst>
                                        </p:cTn>
                                        <p:tgtEl>
                                          <p:spTgt spid="28"/>
                                        </p:tgtEl>
                                        <p:attrNameLst>
                                          <p:attrName>style.visibility</p:attrName>
                                        </p:attrNameLst>
                                      </p:cBhvr>
                                      <p:to>
                                        <p:strVal val="visible"/>
                                      </p:to>
                                    </p:set>
                                    <p:anim calcmode="lin" valueType="num">
                                      <p:cBhvr>
                                        <p:cTn id="15" dur="250" fill="hold"/>
                                        <p:tgtEl>
                                          <p:spTgt spid="28"/>
                                        </p:tgtEl>
                                        <p:attrNameLst>
                                          <p:attrName>ppt_w</p:attrName>
                                        </p:attrNameLst>
                                      </p:cBhvr>
                                      <p:tavLst>
                                        <p:tav tm="0">
                                          <p:val>
                                            <p:fltVal val="0"/>
                                          </p:val>
                                        </p:tav>
                                        <p:tav tm="100000">
                                          <p:val>
                                            <p:strVal val="#ppt_w"/>
                                          </p:val>
                                        </p:tav>
                                      </p:tavLst>
                                    </p:anim>
                                    <p:anim calcmode="lin" valueType="num">
                                      <p:cBhvr>
                                        <p:cTn id="16" dur="250" fill="hold"/>
                                        <p:tgtEl>
                                          <p:spTgt spid="28"/>
                                        </p:tgtEl>
                                        <p:attrNameLst>
                                          <p:attrName>ppt_h</p:attrName>
                                        </p:attrNameLst>
                                      </p:cBhvr>
                                      <p:tavLst>
                                        <p:tav tm="0">
                                          <p:val>
                                            <p:fltVal val="0"/>
                                          </p:val>
                                        </p:tav>
                                        <p:tav tm="100000">
                                          <p:val>
                                            <p:strVal val="#ppt_h"/>
                                          </p:val>
                                        </p:tav>
                                      </p:tavLst>
                                    </p:anim>
                                    <p:animEffect transition="in" filter="fade">
                                      <p:cBhvr>
                                        <p:cTn id="17" dur="250"/>
                                        <p:tgtEl>
                                          <p:spTgt spid="28"/>
                                        </p:tgtEl>
                                      </p:cBhvr>
                                    </p:animEffect>
                                  </p:childTnLst>
                                </p:cTn>
                              </p:par>
                              <p:par>
                                <p:cTn id="18" presetID="6" presetClass="emph" presetSubtype="0" decel="100000" autoRev="1" fill="hold" nodeType="withEffect">
                                  <p:stCondLst>
                                    <p:cond delay="600"/>
                                  </p:stCondLst>
                                  <p:childTnLst>
                                    <p:animScale>
                                      <p:cBhvr>
                                        <p:cTn id="19" dur="250" fill="hold"/>
                                        <p:tgtEl>
                                          <p:spTgt spid="28"/>
                                        </p:tgtEl>
                                      </p:cBhvr>
                                      <p:by x="115000" y="115000"/>
                                    </p:animScale>
                                  </p:childTnLst>
                                </p:cTn>
                              </p:par>
                              <p:par>
                                <p:cTn id="20" presetID="53" presetClass="entr" presetSubtype="16" fill="hold" nodeType="withEffect">
                                  <p:stCondLst>
                                    <p:cond delay="700"/>
                                  </p:stCondLst>
                                  <p:childTnLst>
                                    <p:set>
                                      <p:cBhvr>
                                        <p:cTn id="21" dur="1" fill="hold">
                                          <p:stCondLst>
                                            <p:cond delay="0"/>
                                          </p:stCondLst>
                                        </p:cTn>
                                        <p:tgtEl>
                                          <p:spTgt spid="31"/>
                                        </p:tgtEl>
                                        <p:attrNameLst>
                                          <p:attrName>style.visibility</p:attrName>
                                        </p:attrNameLst>
                                      </p:cBhvr>
                                      <p:to>
                                        <p:strVal val="visible"/>
                                      </p:to>
                                    </p:set>
                                    <p:anim calcmode="lin" valueType="num">
                                      <p:cBhvr>
                                        <p:cTn id="22" dur="250" fill="hold"/>
                                        <p:tgtEl>
                                          <p:spTgt spid="31"/>
                                        </p:tgtEl>
                                        <p:attrNameLst>
                                          <p:attrName>ppt_w</p:attrName>
                                        </p:attrNameLst>
                                      </p:cBhvr>
                                      <p:tavLst>
                                        <p:tav tm="0">
                                          <p:val>
                                            <p:fltVal val="0"/>
                                          </p:val>
                                        </p:tav>
                                        <p:tav tm="100000">
                                          <p:val>
                                            <p:strVal val="#ppt_w"/>
                                          </p:val>
                                        </p:tav>
                                      </p:tavLst>
                                    </p:anim>
                                    <p:anim calcmode="lin" valueType="num">
                                      <p:cBhvr>
                                        <p:cTn id="23" dur="250" fill="hold"/>
                                        <p:tgtEl>
                                          <p:spTgt spid="31"/>
                                        </p:tgtEl>
                                        <p:attrNameLst>
                                          <p:attrName>ppt_h</p:attrName>
                                        </p:attrNameLst>
                                      </p:cBhvr>
                                      <p:tavLst>
                                        <p:tav tm="0">
                                          <p:val>
                                            <p:fltVal val="0"/>
                                          </p:val>
                                        </p:tav>
                                        <p:tav tm="100000">
                                          <p:val>
                                            <p:strVal val="#ppt_h"/>
                                          </p:val>
                                        </p:tav>
                                      </p:tavLst>
                                    </p:anim>
                                    <p:animEffect transition="in" filter="fade">
                                      <p:cBhvr>
                                        <p:cTn id="24" dur="250"/>
                                        <p:tgtEl>
                                          <p:spTgt spid="31"/>
                                        </p:tgtEl>
                                      </p:cBhvr>
                                    </p:animEffect>
                                  </p:childTnLst>
                                </p:cTn>
                              </p:par>
                              <p:par>
                                <p:cTn id="25" presetID="6" presetClass="emph" presetSubtype="0" decel="100000" autoRev="1" fill="hold" nodeType="withEffect">
                                  <p:stCondLst>
                                    <p:cond delay="700"/>
                                  </p:stCondLst>
                                  <p:childTnLst>
                                    <p:animScale>
                                      <p:cBhvr>
                                        <p:cTn id="26" dur="250" fill="hold"/>
                                        <p:tgtEl>
                                          <p:spTgt spid="31"/>
                                        </p:tgtEl>
                                      </p:cBhvr>
                                      <p:by x="115000" y="115000"/>
                                    </p:animScale>
                                  </p:childTnLst>
                                </p:cTn>
                              </p:par>
                              <p:par>
                                <p:cTn id="27" presetID="53" presetClass="entr" presetSubtype="16" fill="hold" nodeType="withEffect">
                                  <p:stCondLst>
                                    <p:cond delay="900"/>
                                  </p:stCondLst>
                                  <p:childTnLst>
                                    <p:set>
                                      <p:cBhvr>
                                        <p:cTn id="28" dur="1" fill="hold">
                                          <p:stCondLst>
                                            <p:cond delay="0"/>
                                          </p:stCondLst>
                                        </p:cTn>
                                        <p:tgtEl>
                                          <p:spTgt spid="37"/>
                                        </p:tgtEl>
                                        <p:attrNameLst>
                                          <p:attrName>style.visibility</p:attrName>
                                        </p:attrNameLst>
                                      </p:cBhvr>
                                      <p:to>
                                        <p:strVal val="visible"/>
                                      </p:to>
                                    </p:set>
                                    <p:anim calcmode="lin" valueType="num">
                                      <p:cBhvr>
                                        <p:cTn id="29" dur="250" fill="hold"/>
                                        <p:tgtEl>
                                          <p:spTgt spid="37"/>
                                        </p:tgtEl>
                                        <p:attrNameLst>
                                          <p:attrName>ppt_w</p:attrName>
                                        </p:attrNameLst>
                                      </p:cBhvr>
                                      <p:tavLst>
                                        <p:tav tm="0">
                                          <p:val>
                                            <p:fltVal val="0"/>
                                          </p:val>
                                        </p:tav>
                                        <p:tav tm="100000">
                                          <p:val>
                                            <p:strVal val="#ppt_w"/>
                                          </p:val>
                                        </p:tav>
                                      </p:tavLst>
                                    </p:anim>
                                    <p:anim calcmode="lin" valueType="num">
                                      <p:cBhvr>
                                        <p:cTn id="30" dur="250" fill="hold"/>
                                        <p:tgtEl>
                                          <p:spTgt spid="37"/>
                                        </p:tgtEl>
                                        <p:attrNameLst>
                                          <p:attrName>ppt_h</p:attrName>
                                        </p:attrNameLst>
                                      </p:cBhvr>
                                      <p:tavLst>
                                        <p:tav tm="0">
                                          <p:val>
                                            <p:fltVal val="0"/>
                                          </p:val>
                                        </p:tav>
                                        <p:tav tm="100000">
                                          <p:val>
                                            <p:strVal val="#ppt_h"/>
                                          </p:val>
                                        </p:tav>
                                      </p:tavLst>
                                    </p:anim>
                                    <p:animEffect transition="in" filter="fade">
                                      <p:cBhvr>
                                        <p:cTn id="31" dur="250"/>
                                        <p:tgtEl>
                                          <p:spTgt spid="37"/>
                                        </p:tgtEl>
                                      </p:cBhvr>
                                    </p:animEffect>
                                  </p:childTnLst>
                                </p:cTn>
                              </p:par>
                              <p:par>
                                <p:cTn id="32" presetID="6" presetClass="emph" presetSubtype="0" decel="100000" autoRev="1" fill="hold" nodeType="withEffect">
                                  <p:stCondLst>
                                    <p:cond delay="900"/>
                                  </p:stCondLst>
                                  <p:childTnLst>
                                    <p:animScale>
                                      <p:cBhvr>
                                        <p:cTn id="33" dur="250" fill="hold"/>
                                        <p:tgtEl>
                                          <p:spTgt spid="37"/>
                                        </p:tgtEl>
                                      </p:cBhvr>
                                      <p:by x="115000" y="115000"/>
                                    </p:animScale>
                                  </p:childTnLst>
                                </p:cTn>
                              </p:par>
                              <p:par>
                                <p:cTn id="34" presetID="53" presetClass="entr" presetSubtype="16" fill="hold" nodeType="withEffect">
                                  <p:stCondLst>
                                    <p:cond delay="1000"/>
                                  </p:stCondLst>
                                  <p:childTnLst>
                                    <p:set>
                                      <p:cBhvr>
                                        <p:cTn id="35" dur="1" fill="hold">
                                          <p:stCondLst>
                                            <p:cond delay="0"/>
                                          </p:stCondLst>
                                        </p:cTn>
                                        <p:tgtEl>
                                          <p:spTgt spid="40"/>
                                        </p:tgtEl>
                                        <p:attrNameLst>
                                          <p:attrName>style.visibility</p:attrName>
                                        </p:attrNameLst>
                                      </p:cBhvr>
                                      <p:to>
                                        <p:strVal val="visible"/>
                                      </p:to>
                                    </p:set>
                                    <p:anim calcmode="lin" valueType="num">
                                      <p:cBhvr>
                                        <p:cTn id="36" dur="250" fill="hold"/>
                                        <p:tgtEl>
                                          <p:spTgt spid="40"/>
                                        </p:tgtEl>
                                        <p:attrNameLst>
                                          <p:attrName>ppt_w</p:attrName>
                                        </p:attrNameLst>
                                      </p:cBhvr>
                                      <p:tavLst>
                                        <p:tav tm="0">
                                          <p:val>
                                            <p:fltVal val="0"/>
                                          </p:val>
                                        </p:tav>
                                        <p:tav tm="100000">
                                          <p:val>
                                            <p:strVal val="#ppt_w"/>
                                          </p:val>
                                        </p:tav>
                                      </p:tavLst>
                                    </p:anim>
                                    <p:anim calcmode="lin" valueType="num">
                                      <p:cBhvr>
                                        <p:cTn id="37" dur="250" fill="hold"/>
                                        <p:tgtEl>
                                          <p:spTgt spid="40"/>
                                        </p:tgtEl>
                                        <p:attrNameLst>
                                          <p:attrName>ppt_h</p:attrName>
                                        </p:attrNameLst>
                                      </p:cBhvr>
                                      <p:tavLst>
                                        <p:tav tm="0">
                                          <p:val>
                                            <p:fltVal val="0"/>
                                          </p:val>
                                        </p:tav>
                                        <p:tav tm="100000">
                                          <p:val>
                                            <p:strVal val="#ppt_h"/>
                                          </p:val>
                                        </p:tav>
                                      </p:tavLst>
                                    </p:anim>
                                    <p:animEffect transition="in" filter="fade">
                                      <p:cBhvr>
                                        <p:cTn id="38" dur="250"/>
                                        <p:tgtEl>
                                          <p:spTgt spid="40"/>
                                        </p:tgtEl>
                                      </p:cBhvr>
                                    </p:animEffect>
                                  </p:childTnLst>
                                </p:cTn>
                              </p:par>
                              <p:par>
                                <p:cTn id="39" presetID="6" presetClass="emph" presetSubtype="0" decel="100000" autoRev="1" fill="hold" nodeType="withEffect">
                                  <p:stCondLst>
                                    <p:cond delay="1000"/>
                                  </p:stCondLst>
                                  <p:childTnLst>
                                    <p:animScale>
                                      <p:cBhvr>
                                        <p:cTn id="40" dur="250" fill="hold"/>
                                        <p:tgtEl>
                                          <p:spTgt spid="40"/>
                                        </p:tgtEl>
                                      </p:cBhvr>
                                      <p:by x="115000" y="115000"/>
                                    </p:animScale>
                                  </p:childTnLst>
                                </p:cTn>
                              </p:par>
                              <p:par>
                                <p:cTn id="41" presetID="22" presetClass="entr" presetSubtype="1" fill="hold" nodeType="withEffect">
                                  <p:stCondLst>
                                    <p:cond delay="550"/>
                                  </p:stCondLst>
                                  <p:childTnLst>
                                    <p:set>
                                      <p:cBhvr>
                                        <p:cTn id="42" dur="1" fill="hold">
                                          <p:stCondLst>
                                            <p:cond delay="0"/>
                                          </p:stCondLst>
                                        </p:cTn>
                                        <p:tgtEl>
                                          <p:spTgt spid="7"/>
                                        </p:tgtEl>
                                        <p:attrNameLst>
                                          <p:attrName>style.visibility</p:attrName>
                                        </p:attrNameLst>
                                      </p:cBhvr>
                                      <p:to>
                                        <p:strVal val="visible"/>
                                      </p:to>
                                    </p:set>
                                    <p:animEffect transition="in" filter="wipe(up)">
                                      <p:cBhvr>
                                        <p:cTn id="43" dur="250"/>
                                        <p:tgtEl>
                                          <p:spTgt spid="7"/>
                                        </p:tgtEl>
                                      </p:cBhvr>
                                    </p:animEffect>
                                  </p:childTnLst>
                                </p:cTn>
                              </p:par>
                              <p:par>
                                <p:cTn id="44" presetID="22" presetClass="entr" presetSubtype="1" fill="hold" nodeType="withEffect">
                                  <p:stCondLst>
                                    <p:cond delay="600"/>
                                  </p:stCondLst>
                                  <p:childTnLst>
                                    <p:set>
                                      <p:cBhvr>
                                        <p:cTn id="45" dur="1" fill="hold">
                                          <p:stCondLst>
                                            <p:cond delay="0"/>
                                          </p:stCondLst>
                                        </p:cTn>
                                        <p:tgtEl>
                                          <p:spTgt spid="8"/>
                                        </p:tgtEl>
                                        <p:attrNameLst>
                                          <p:attrName>style.visibility</p:attrName>
                                        </p:attrNameLst>
                                      </p:cBhvr>
                                      <p:to>
                                        <p:strVal val="visible"/>
                                      </p:to>
                                    </p:set>
                                    <p:animEffect transition="in" filter="wipe(up)">
                                      <p:cBhvr>
                                        <p:cTn id="46" dur="250"/>
                                        <p:tgtEl>
                                          <p:spTgt spid="8"/>
                                        </p:tgtEl>
                                      </p:cBhvr>
                                    </p:animEffect>
                                  </p:childTnLst>
                                </p:cTn>
                              </p:par>
                              <p:par>
                                <p:cTn id="47" presetID="22" presetClass="entr" presetSubtype="1" fill="hold" nodeType="withEffect">
                                  <p:stCondLst>
                                    <p:cond delay="650"/>
                                  </p:stCondLst>
                                  <p:childTnLst>
                                    <p:set>
                                      <p:cBhvr>
                                        <p:cTn id="48" dur="1" fill="hold">
                                          <p:stCondLst>
                                            <p:cond delay="0"/>
                                          </p:stCondLst>
                                        </p:cTn>
                                        <p:tgtEl>
                                          <p:spTgt spid="9"/>
                                        </p:tgtEl>
                                        <p:attrNameLst>
                                          <p:attrName>style.visibility</p:attrName>
                                        </p:attrNameLst>
                                      </p:cBhvr>
                                      <p:to>
                                        <p:strVal val="visible"/>
                                      </p:to>
                                    </p:set>
                                    <p:animEffect transition="in" filter="wipe(up)">
                                      <p:cBhvr>
                                        <p:cTn id="49" dur="250"/>
                                        <p:tgtEl>
                                          <p:spTgt spid="9"/>
                                        </p:tgtEl>
                                      </p:cBhvr>
                                    </p:animEffect>
                                  </p:childTnLst>
                                </p:cTn>
                              </p:par>
                              <p:par>
                                <p:cTn id="50" presetID="22" presetClass="entr" presetSubtype="1" fill="hold" nodeType="withEffect">
                                  <p:stCondLst>
                                    <p:cond delay="700"/>
                                  </p:stCondLst>
                                  <p:childTnLst>
                                    <p:set>
                                      <p:cBhvr>
                                        <p:cTn id="51" dur="1" fill="hold">
                                          <p:stCondLst>
                                            <p:cond delay="0"/>
                                          </p:stCondLst>
                                        </p:cTn>
                                        <p:tgtEl>
                                          <p:spTgt spid="10"/>
                                        </p:tgtEl>
                                        <p:attrNameLst>
                                          <p:attrName>style.visibility</p:attrName>
                                        </p:attrNameLst>
                                      </p:cBhvr>
                                      <p:to>
                                        <p:strVal val="visible"/>
                                      </p:to>
                                    </p:set>
                                    <p:animEffect transition="in" filter="wipe(up)">
                                      <p:cBhvr>
                                        <p:cTn id="52" dur="250"/>
                                        <p:tgtEl>
                                          <p:spTgt spid="10"/>
                                        </p:tgtEl>
                                      </p:cBhvr>
                                    </p:animEffect>
                                  </p:childTnLst>
                                </p:cTn>
                              </p:par>
                              <p:par>
                                <p:cTn id="53" presetID="22" presetClass="entr" presetSubtype="1" fill="hold" nodeType="withEffect">
                                  <p:stCondLst>
                                    <p:cond delay="750"/>
                                  </p:stCondLst>
                                  <p:childTnLst>
                                    <p:set>
                                      <p:cBhvr>
                                        <p:cTn id="54" dur="1" fill="hold">
                                          <p:stCondLst>
                                            <p:cond delay="0"/>
                                          </p:stCondLst>
                                        </p:cTn>
                                        <p:tgtEl>
                                          <p:spTgt spid="11"/>
                                        </p:tgtEl>
                                        <p:attrNameLst>
                                          <p:attrName>style.visibility</p:attrName>
                                        </p:attrNameLst>
                                      </p:cBhvr>
                                      <p:to>
                                        <p:strVal val="visible"/>
                                      </p:to>
                                    </p:set>
                                    <p:animEffect transition="in" filter="wipe(up)">
                                      <p:cBhvr>
                                        <p:cTn id="55" dur="250"/>
                                        <p:tgtEl>
                                          <p:spTgt spid="11"/>
                                        </p:tgtEl>
                                      </p:cBhvr>
                                    </p:animEffect>
                                  </p:childTnLst>
                                </p:cTn>
                              </p:par>
                              <p:par>
                                <p:cTn id="56" presetID="22" presetClass="entr" presetSubtype="1" fill="hold" nodeType="withEffect">
                                  <p:stCondLst>
                                    <p:cond delay="800"/>
                                  </p:stCondLst>
                                  <p:childTnLst>
                                    <p:set>
                                      <p:cBhvr>
                                        <p:cTn id="57" dur="1" fill="hold">
                                          <p:stCondLst>
                                            <p:cond delay="0"/>
                                          </p:stCondLst>
                                        </p:cTn>
                                        <p:tgtEl>
                                          <p:spTgt spid="12"/>
                                        </p:tgtEl>
                                        <p:attrNameLst>
                                          <p:attrName>style.visibility</p:attrName>
                                        </p:attrNameLst>
                                      </p:cBhvr>
                                      <p:to>
                                        <p:strVal val="visible"/>
                                      </p:to>
                                    </p:set>
                                    <p:animEffect transition="in" filter="wipe(up)">
                                      <p:cBhvr>
                                        <p:cTn id="58" dur="250"/>
                                        <p:tgtEl>
                                          <p:spTgt spid="12"/>
                                        </p:tgtEl>
                                      </p:cBhvr>
                                    </p:animEffect>
                                  </p:childTnLst>
                                </p:cTn>
                              </p:par>
                              <p:par>
                                <p:cTn id="59" presetID="22" presetClass="entr" presetSubtype="1" fill="hold" nodeType="withEffect">
                                  <p:stCondLst>
                                    <p:cond delay="850"/>
                                  </p:stCondLst>
                                  <p:childTnLst>
                                    <p:set>
                                      <p:cBhvr>
                                        <p:cTn id="60" dur="1" fill="hold">
                                          <p:stCondLst>
                                            <p:cond delay="0"/>
                                          </p:stCondLst>
                                        </p:cTn>
                                        <p:tgtEl>
                                          <p:spTgt spid="13"/>
                                        </p:tgtEl>
                                        <p:attrNameLst>
                                          <p:attrName>style.visibility</p:attrName>
                                        </p:attrNameLst>
                                      </p:cBhvr>
                                      <p:to>
                                        <p:strVal val="visible"/>
                                      </p:to>
                                    </p:set>
                                    <p:animEffect transition="in" filter="wipe(up)">
                                      <p:cBhvr>
                                        <p:cTn id="61" dur="250"/>
                                        <p:tgtEl>
                                          <p:spTgt spid="13"/>
                                        </p:tgtEl>
                                      </p:cBhvr>
                                    </p:animEffect>
                                  </p:childTnLst>
                                </p:cTn>
                              </p:par>
                              <p:par>
                                <p:cTn id="62" presetID="22" presetClass="entr" presetSubtype="1" fill="hold" nodeType="withEffect">
                                  <p:stCondLst>
                                    <p:cond delay="900"/>
                                  </p:stCondLst>
                                  <p:childTnLst>
                                    <p:set>
                                      <p:cBhvr>
                                        <p:cTn id="63" dur="1" fill="hold">
                                          <p:stCondLst>
                                            <p:cond delay="0"/>
                                          </p:stCondLst>
                                        </p:cTn>
                                        <p:tgtEl>
                                          <p:spTgt spid="14"/>
                                        </p:tgtEl>
                                        <p:attrNameLst>
                                          <p:attrName>style.visibility</p:attrName>
                                        </p:attrNameLst>
                                      </p:cBhvr>
                                      <p:to>
                                        <p:strVal val="visible"/>
                                      </p:to>
                                    </p:set>
                                    <p:animEffect transition="in" filter="wipe(up)">
                                      <p:cBhvr>
                                        <p:cTn id="64" dur="250"/>
                                        <p:tgtEl>
                                          <p:spTgt spid="14"/>
                                        </p:tgtEl>
                                      </p:cBhvr>
                                    </p:animEffect>
                                  </p:childTnLst>
                                </p:cTn>
                              </p:par>
                              <p:par>
                                <p:cTn id="65" presetID="22" presetClass="entr" presetSubtype="4" fill="hold" nodeType="withEffect">
                                  <p:stCondLst>
                                    <p:cond delay="1000"/>
                                  </p:stCondLst>
                                  <p:childTnLst>
                                    <p:set>
                                      <p:cBhvr>
                                        <p:cTn id="66" dur="1" fill="hold">
                                          <p:stCondLst>
                                            <p:cond delay="0"/>
                                          </p:stCondLst>
                                        </p:cTn>
                                        <p:tgtEl>
                                          <p:spTgt spid="43"/>
                                        </p:tgtEl>
                                        <p:attrNameLst>
                                          <p:attrName>style.visibility</p:attrName>
                                        </p:attrNameLst>
                                      </p:cBhvr>
                                      <p:to>
                                        <p:strVal val="visible"/>
                                      </p:to>
                                    </p:set>
                                    <p:animEffect transition="in" filter="wipe(down)">
                                      <p:cBhvr>
                                        <p:cTn id="67" dur="250"/>
                                        <p:tgtEl>
                                          <p:spTgt spid="43"/>
                                        </p:tgtEl>
                                      </p:cBhvr>
                                    </p:animEffect>
                                  </p:childTnLst>
                                </p:cTn>
                              </p:par>
                              <p:par>
                                <p:cTn id="68" presetID="53" presetClass="entr" presetSubtype="16" fill="hold" nodeType="withEffect">
                                  <p:stCondLst>
                                    <p:cond delay="1100"/>
                                  </p:stCondLst>
                                  <p:childTnLst>
                                    <p:set>
                                      <p:cBhvr>
                                        <p:cTn id="69" dur="1" fill="hold">
                                          <p:stCondLst>
                                            <p:cond delay="0"/>
                                          </p:stCondLst>
                                        </p:cTn>
                                        <p:tgtEl>
                                          <p:spTgt spid="45"/>
                                        </p:tgtEl>
                                        <p:attrNameLst>
                                          <p:attrName>style.visibility</p:attrName>
                                        </p:attrNameLst>
                                      </p:cBhvr>
                                      <p:to>
                                        <p:strVal val="visible"/>
                                      </p:to>
                                    </p:set>
                                    <p:anim calcmode="lin" valueType="num">
                                      <p:cBhvr>
                                        <p:cTn id="70" dur="250" fill="hold"/>
                                        <p:tgtEl>
                                          <p:spTgt spid="45"/>
                                        </p:tgtEl>
                                        <p:attrNameLst>
                                          <p:attrName>ppt_w</p:attrName>
                                        </p:attrNameLst>
                                      </p:cBhvr>
                                      <p:tavLst>
                                        <p:tav tm="0">
                                          <p:val>
                                            <p:fltVal val="0"/>
                                          </p:val>
                                        </p:tav>
                                        <p:tav tm="100000">
                                          <p:val>
                                            <p:strVal val="#ppt_w"/>
                                          </p:val>
                                        </p:tav>
                                      </p:tavLst>
                                    </p:anim>
                                    <p:anim calcmode="lin" valueType="num">
                                      <p:cBhvr>
                                        <p:cTn id="71" dur="250" fill="hold"/>
                                        <p:tgtEl>
                                          <p:spTgt spid="45"/>
                                        </p:tgtEl>
                                        <p:attrNameLst>
                                          <p:attrName>ppt_h</p:attrName>
                                        </p:attrNameLst>
                                      </p:cBhvr>
                                      <p:tavLst>
                                        <p:tav tm="0">
                                          <p:val>
                                            <p:fltVal val="0"/>
                                          </p:val>
                                        </p:tav>
                                        <p:tav tm="100000">
                                          <p:val>
                                            <p:strVal val="#ppt_h"/>
                                          </p:val>
                                        </p:tav>
                                      </p:tavLst>
                                    </p:anim>
                                    <p:animEffect transition="in" filter="fade">
                                      <p:cBhvr>
                                        <p:cTn id="72" dur="250"/>
                                        <p:tgtEl>
                                          <p:spTgt spid="45"/>
                                        </p:tgtEl>
                                      </p:cBhvr>
                                    </p:animEffect>
                                  </p:childTnLst>
                                </p:cTn>
                              </p:par>
                              <p:par>
                                <p:cTn id="73" presetID="6" presetClass="emph" presetSubtype="0" decel="100000" autoRev="1" fill="hold" nodeType="withEffect">
                                  <p:stCondLst>
                                    <p:cond delay="1100"/>
                                  </p:stCondLst>
                                  <p:childTnLst>
                                    <p:animScale>
                                      <p:cBhvr>
                                        <p:cTn id="74" dur="250" fill="hold"/>
                                        <p:tgtEl>
                                          <p:spTgt spid="45"/>
                                        </p:tgtEl>
                                      </p:cBhvr>
                                      <p:by x="115000" y="115000"/>
                                    </p:animScale>
                                  </p:childTnLst>
                                </p:cTn>
                              </p:par>
                              <p:par>
                                <p:cTn id="75" presetID="10" presetClass="entr" presetSubtype="0" fill="hold" grpId="0" nodeType="withEffect">
                                  <p:stCondLst>
                                    <p:cond delay="1100"/>
                                  </p:stCondLst>
                                  <p:childTnLst>
                                    <p:set>
                                      <p:cBhvr>
                                        <p:cTn id="76" dur="1" fill="hold">
                                          <p:stCondLst>
                                            <p:cond delay="0"/>
                                          </p:stCondLst>
                                        </p:cTn>
                                        <p:tgtEl>
                                          <p:spTgt spid="44"/>
                                        </p:tgtEl>
                                        <p:attrNameLst>
                                          <p:attrName>style.visibility</p:attrName>
                                        </p:attrNameLst>
                                      </p:cBhvr>
                                      <p:to>
                                        <p:strVal val="visible"/>
                                      </p:to>
                                    </p:set>
                                    <p:animEffect transition="in" filter="fade">
                                      <p:cBhvr>
                                        <p:cTn id="77" dur="250"/>
                                        <p:tgtEl>
                                          <p:spTgt spid="44"/>
                                        </p:tgtEl>
                                      </p:cBhvr>
                                    </p:animEffect>
                                  </p:childTnLst>
                                </p:cTn>
                              </p:par>
                              <p:par>
                                <p:cTn id="78" presetID="42" presetClass="path" presetSubtype="0" decel="100000" fill="hold" grpId="1" nodeType="withEffect">
                                  <p:stCondLst>
                                    <p:cond delay="1100"/>
                                  </p:stCondLst>
                                  <p:childTnLst>
                                    <p:animMotion origin="layout" path="M 4.16667E-7 -2.22222E-6 L -0.02292 -2.22222E-6 " pathEditMode="relative" rAng="0" ptsTypes="AA">
                                      <p:cBhvr>
                                        <p:cTn id="79" dur="500" spd="-100000" fill="hold"/>
                                        <p:tgtEl>
                                          <p:spTgt spid="44"/>
                                        </p:tgtEl>
                                        <p:attrNameLst>
                                          <p:attrName>ppt_x</p:attrName>
                                          <p:attrName>ppt_y</p:attrName>
                                        </p:attrNameLst>
                                      </p:cBhvr>
                                      <p:rCtr x="-1146" y="0"/>
                                    </p:animMotion>
                                  </p:childTnLst>
                                </p:cTn>
                              </p:par>
                              <p:par>
                                <p:cTn id="80" presetID="22" presetClass="entr" presetSubtype="4" fill="hold" nodeType="withEffect">
                                  <p:stCondLst>
                                    <p:cond delay="1200"/>
                                  </p:stCondLst>
                                  <p:childTnLst>
                                    <p:set>
                                      <p:cBhvr>
                                        <p:cTn id="81" dur="1" fill="hold">
                                          <p:stCondLst>
                                            <p:cond delay="0"/>
                                          </p:stCondLst>
                                        </p:cTn>
                                        <p:tgtEl>
                                          <p:spTgt spid="53"/>
                                        </p:tgtEl>
                                        <p:attrNameLst>
                                          <p:attrName>style.visibility</p:attrName>
                                        </p:attrNameLst>
                                      </p:cBhvr>
                                      <p:to>
                                        <p:strVal val="visible"/>
                                      </p:to>
                                    </p:set>
                                    <p:animEffect transition="in" filter="wipe(down)">
                                      <p:cBhvr>
                                        <p:cTn id="82" dur="250"/>
                                        <p:tgtEl>
                                          <p:spTgt spid="53"/>
                                        </p:tgtEl>
                                      </p:cBhvr>
                                    </p:animEffect>
                                  </p:childTnLst>
                                </p:cTn>
                              </p:par>
                              <p:par>
                                <p:cTn id="83" presetID="53" presetClass="entr" presetSubtype="16" fill="hold" nodeType="withEffect">
                                  <p:stCondLst>
                                    <p:cond delay="1300"/>
                                  </p:stCondLst>
                                  <p:childTnLst>
                                    <p:set>
                                      <p:cBhvr>
                                        <p:cTn id="84" dur="1" fill="hold">
                                          <p:stCondLst>
                                            <p:cond delay="0"/>
                                          </p:stCondLst>
                                        </p:cTn>
                                        <p:tgtEl>
                                          <p:spTgt spid="66"/>
                                        </p:tgtEl>
                                        <p:attrNameLst>
                                          <p:attrName>style.visibility</p:attrName>
                                        </p:attrNameLst>
                                      </p:cBhvr>
                                      <p:to>
                                        <p:strVal val="visible"/>
                                      </p:to>
                                    </p:set>
                                    <p:anim calcmode="lin" valueType="num">
                                      <p:cBhvr>
                                        <p:cTn id="85" dur="250" fill="hold"/>
                                        <p:tgtEl>
                                          <p:spTgt spid="66"/>
                                        </p:tgtEl>
                                        <p:attrNameLst>
                                          <p:attrName>ppt_w</p:attrName>
                                        </p:attrNameLst>
                                      </p:cBhvr>
                                      <p:tavLst>
                                        <p:tav tm="0">
                                          <p:val>
                                            <p:fltVal val="0"/>
                                          </p:val>
                                        </p:tav>
                                        <p:tav tm="100000">
                                          <p:val>
                                            <p:strVal val="#ppt_w"/>
                                          </p:val>
                                        </p:tav>
                                      </p:tavLst>
                                    </p:anim>
                                    <p:anim calcmode="lin" valueType="num">
                                      <p:cBhvr>
                                        <p:cTn id="86" dur="250" fill="hold"/>
                                        <p:tgtEl>
                                          <p:spTgt spid="66"/>
                                        </p:tgtEl>
                                        <p:attrNameLst>
                                          <p:attrName>ppt_h</p:attrName>
                                        </p:attrNameLst>
                                      </p:cBhvr>
                                      <p:tavLst>
                                        <p:tav tm="0">
                                          <p:val>
                                            <p:fltVal val="0"/>
                                          </p:val>
                                        </p:tav>
                                        <p:tav tm="100000">
                                          <p:val>
                                            <p:strVal val="#ppt_h"/>
                                          </p:val>
                                        </p:tav>
                                      </p:tavLst>
                                    </p:anim>
                                    <p:animEffect transition="in" filter="fade">
                                      <p:cBhvr>
                                        <p:cTn id="87" dur="250"/>
                                        <p:tgtEl>
                                          <p:spTgt spid="66"/>
                                        </p:tgtEl>
                                      </p:cBhvr>
                                    </p:animEffect>
                                  </p:childTnLst>
                                </p:cTn>
                              </p:par>
                              <p:par>
                                <p:cTn id="88" presetID="6" presetClass="emph" presetSubtype="0" decel="100000" autoRev="1" fill="hold" nodeType="withEffect">
                                  <p:stCondLst>
                                    <p:cond delay="1300"/>
                                  </p:stCondLst>
                                  <p:childTnLst>
                                    <p:animScale>
                                      <p:cBhvr>
                                        <p:cTn id="89" dur="250" fill="hold"/>
                                        <p:tgtEl>
                                          <p:spTgt spid="66"/>
                                        </p:tgtEl>
                                      </p:cBhvr>
                                      <p:by x="115000" y="115000"/>
                                    </p:animScale>
                                  </p:childTnLst>
                                </p:cTn>
                              </p:par>
                              <p:par>
                                <p:cTn id="90" presetID="10" presetClass="entr" presetSubtype="0" fill="hold" grpId="0" nodeType="withEffect">
                                  <p:stCondLst>
                                    <p:cond delay="1300"/>
                                  </p:stCondLst>
                                  <p:childTnLst>
                                    <p:set>
                                      <p:cBhvr>
                                        <p:cTn id="91" dur="1" fill="hold">
                                          <p:stCondLst>
                                            <p:cond delay="0"/>
                                          </p:stCondLst>
                                        </p:cTn>
                                        <p:tgtEl>
                                          <p:spTgt spid="54"/>
                                        </p:tgtEl>
                                        <p:attrNameLst>
                                          <p:attrName>style.visibility</p:attrName>
                                        </p:attrNameLst>
                                      </p:cBhvr>
                                      <p:to>
                                        <p:strVal val="visible"/>
                                      </p:to>
                                    </p:set>
                                    <p:animEffect transition="in" filter="fade">
                                      <p:cBhvr>
                                        <p:cTn id="92" dur="250"/>
                                        <p:tgtEl>
                                          <p:spTgt spid="54"/>
                                        </p:tgtEl>
                                      </p:cBhvr>
                                    </p:animEffect>
                                  </p:childTnLst>
                                </p:cTn>
                              </p:par>
                              <p:par>
                                <p:cTn id="93" presetID="42" presetClass="path" presetSubtype="0" decel="100000" fill="hold" grpId="1" nodeType="withEffect">
                                  <p:stCondLst>
                                    <p:cond delay="1300"/>
                                  </p:stCondLst>
                                  <p:childTnLst>
                                    <p:animMotion origin="layout" path="M -2.08333E-7 -1.11111E-6 L -0.02292 -1.11111E-6 " pathEditMode="relative" rAng="0" ptsTypes="AA">
                                      <p:cBhvr>
                                        <p:cTn id="94" dur="500" spd="-100000" fill="hold"/>
                                        <p:tgtEl>
                                          <p:spTgt spid="54"/>
                                        </p:tgtEl>
                                        <p:attrNameLst>
                                          <p:attrName>ppt_x</p:attrName>
                                          <p:attrName>ppt_y</p:attrName>
                                        </p:attrNameLst>
                                      </p:cBhvr>
                                      <p:rCtr x="-1146" y="0"/>
                                    </p:animMotion>
                                  </p:childTnLst>
                                </p:cTn>
                              </p:par>
                              <p:par>
                                <p:cTn id="95" presetID="22" presetClass="entr" presetSubtype="4" fill="hold" nodeType="withEffect">
                                  <p:stCondLst>
                                    <p:cond delay="1400"/>
                                  </p:stCondLst>
                                  <p:childTnLst>
                                    <p:set>
                                      <p:cBhvr>
                                        <p:cTn id="96" dur="1" fill="hold">
                                          <p:stCondLst>
                                            <p:cond delay="0"/>
                                          </p:stCondLst>
                                        </p:cTn>
                                        <p:tgtEl>
                                          <p:spTgt spid="55"/>
                                        </p:tgtEl>
                                        <p:attrNameLst>
                                          <p:attrName>style.visibility</p:attrName>
                                        </p:attrNameLst>
                                      </p:cBhvr>
                                      <p:to>
                                        <p:strVal val="visible"/>
                                      </p:to>
                                    </p:set>
                                    <p:animEffect transition="in" filter="wipe(down)">
                                      <p:cBhvr>
                                        <p:cTn id="97" dur="250"/>
                                        <p:tgtEl>
                                          <p:spTgt spid="55"/>
                                        </p:tgtEl>
                                      </p:cBhvr>
                                    </p:animEffect>
                                  </p:childTnLst>
                                </p:cTn>
                              </p:par>
                              <p:par>
                                <p:cTn id="98" presetID="53" presetClass="entr" presetSubtype="16" fill="hold" nodeType="withEffect">
                                  <p:stCondLst>
                                    <p:cond delay="1500"/>
                                  </p:stCondLst>
                                  <p:childTnLst>
                                    <p:set>
                                      <p:cBhvr>
                                        <p:cTn id="99" dur="1" fill="hold">
                                          <p:stCondLst>
                                            <p:cond delay="0"/>
                                          </p:stCondLst>
                                        </p:cTn>
                                        <p:tgtEl>
                                          <p:spTgt spid="71"/>
                                        </p:tgtEl>
                                        <p:attrNameLst>
                                          <p:attrName>style.visibility</p:attrName>
                                        </p:attrNameLst>
                                      </p:cBhvr>
                                      <p:to>
                                        <p:strVal val="visible"/>
                                      </p:to>
                                    </p:set>
                                    <p:anim calcmode="lin" valueType="num">
                                      <p:cBhvr>
                                        <p:cTn id="100" dur="250" fill="hold"/>
                                        <p:tgtEl>
                                          <p:spTgt spid="71"/>
                                        </p:tgtEl>
                                        <p:attrNameLst>
                                          <p:attrName>ppt_w</p:attrName>
                                        </p:attrNameLst>
                                      </p:cBhvr>
                                      <p:tavLst>
                                        <p:tav tm="0">
                                          <p:val>
                                            <p:fltVal val="0"/>
                                          </p:val>
                                        </p:tav>
                                        <p:tav tm="100000">
                                          <p:val>
                                            <p:strVal val="#ppt_w"/>
                                          </p:val>
                                        </p:tav>
                                      </p:tavLst>
                                    </p:anim>
                                    <p:anim calcmode="lin" valueType="num">
                                      <p:cBhvr>
                                        <p:cTn id="101" dur="250" fill="hold"/>
                                        <p:tgtEl>
                                          <p:spTgt spid="71"/>
                                        </p:tgtEl>
                                        <p:attrNameLst>
                                          <p:attrName>ppt_h</p:attrName>
                                        </p:attrNameLst>
                                      </p:cBhvr>
                                      <p:tavLst>
                                        <p:tav tm="0">
                                          <p:val>
                                            <p:fltVal val="0"/>
                                          </p:val>
                                        </p:tav>
                                        <p:tav tm="100000">
                                          <p:val>
                                            <p:strVal val="#ppt_h"/>
                                          </p:val>
                                        </p:tav>
                                      </p:tavLst>
                                    </p:anim>
                                    <p:animEffect transition="in" filter="fade">
                                      <p:cBhvr>
                                        <p:cTn id="102" dur="250"/>
                                        <p:tgtEl>
                                          <p:spTgt spid="71"/>
                                        </p:tgtEl>
                                      </p:cBhvr>
                                    </p:animEffect>
                                  </p:childTnLst>
                                </p:cTn>
                              </p:par>
                              <p:par>
                                <p:cTn id="103" presetID="6" presetClass="emph" presetSubtype="0" decel="100000" autoRev="1" fill="hold" nodeType="withEffect">
                                  <p:stCondLst>
                                    <p:cond delay="1500"/>
                                  </p:stCondLst>
                                  <p:childTnLst>
                                    <p:animScale>
                                      <p:cBhvr>
                                        <p:cTn id="104" dur="250" fill="hold"/>
                                        <p:tgtEl>
                                          <p:spTgt spid="71"/>
                                        </p:tgtEl>
                                      </p:cBhvr>
                                      <p:by x="115000" y="115000"/>
                                    </p:animScale>
                                  </p:childTnLst>
                                </p:cTn>
                              </p:par>
                              <p:par>
                                <p:cTn id="105" presetID="10" presetClass="entr" presetSubtype="0" fill="hold" grpId="0" nodeType="withEffect">
                                  <p:stCondLst>
                                    <p:cond delay="1500"/>
                                  </p:stCondLst>
                                  <p:childTnLst>
                                    <p:set>
                                      <p:cBhvr>
                                        <p:cTn id="106" dur="1" fill="hold">
                                          <p:stCondLst>
                                            <p:cond delay="0"/>
                                          </p:stCondLst>
                                        </p:cTn>
                                        <p:tgtEl>
                                          <p:spTgt spid="57"/>
                                        </p:tgtEl>
                                        <p:attrNameLst>
                                          <p:attrName>style.visibility</p:attrName>
                                        </p:attrNameLst>
                                      </p:cBhvr>
                                      <p:to>
                                        <p:strVal val="visible"/>
                                      </p:to>
                                    </p:set>
                                    <p:animEffect transition="in" filter="fade">
                                      <p:cBhvr>
                                        <p:cTn id="107" dur="250"/>
                                        <p:tgtEl>
                                          <p:spTgt spid="57"/>
                                        </p:tgtEl>
                                      </p:cBhvr>
                                    </p:animEffect>
                                  </p:childTnLst>
                                </p:cTn>
                              </p:par>
                              <p:par>
                                <p:cTn id="108" presetID="42" presetClass="path" presetSubtype="0" decel="100000" fill="hold" grpId="1" nodeType="withEffect">
                                  <p:stCondLst>
                                    <p:cond delay="1500"/>
                                  </p:stCondLst>
                                  <p:childTnLst>
                                    <p:animMotion origin="layout" path="M 4.16667E-6 4.81481E-6 L -0.02292 4.81481E-6 " pathEditMode="relative" rAng="0" ptsTypes="AA">
                                      <p:cBhvr>
                                        <p:cTn id="109" dur="500" spd="-100000" fill="hold"/>
                                        <p:tgtEl>
                                          <p:spTgt spid="57"/>
                                        </p:tgtEl>
                                        <p:attrNameLst>
                                          <p:attrName>ppt_x</p:attrName>
                                          <p:attrName>ppt_y</p:attrName>
                                        </p:attrNameLst>
                                      </p:cBhvr>
                                      <p:rCtr x="-1146" y="0"/>
                                    </p:animMotion>
                                  </p:childTnLst>
                                </p:cTn>
                              </p:par>
                              <p:par>
                                <p:cTn id="110" presetID="22" presetClass="entr" presetSubtype="4" fill="hold" nodeType="withEffect">
                                  <p:stCondLst>
                                    <p:cond delay="1800"/>
                                  </p:stCondLst>
                                  <p:childTnLst>
                                    <p:set>
                                      <p:cBhvr>
                                        <p:cTn id="111" dur="1" fill="hold">
                                          <p:stCondLst>
                                            <p:cond delay="0"/>
                                          </p:stCondLst>
                                        </p:cTn>
                                        <p:tgtEl>
                                          <p:spTgt spid="59"/>
                                        </p:tgtEl>
                                        <p:attrNameLst>
                                          <p:attrName>style.visibility</p:attrName>
                                        </p:attrNameLst>
                                      </p:cBhvr>
                                      <p:to>
                                        <p:strVal val="visible"/>
                                      </p:to>
                                    </p:set>
                                    <p:animEffect transition="in" filter="wipe(down)">
                                      <p:cBhvr>
                                        <p:cTn id="112" dur="250"/>
                                        <p:tgtEl>
                                          <p:spTgt spid="59"/>
                                        </p:tgtEl>
                                      </p:cBhvr>
                                    </p:animEffect>
                                  </p:childTnLst>
                                </p:cTn>
                              </p:par>
                              <p:par>
                                <p:cTn id="113" presetID="53" presetClass="entr" presetSubtype="16" fill="hold" nodeType="withEffect">
                                  <p:stCondLst>
                                    <p:cond delay="1900"/>
                                  </p:stCondLst>
                                  <p:childTnLst>
                                    <p:set>
                                      <p:cBhvr>
                                        <p:cTn id="114" dur="1" fill="hold">
                                          <p:stCondLst>
                                            <p:cond delay="0"/>
                                          </p:stCondLst>
                                        </p:cTn>
                                        <p:tgtEl>
                                          <p:spTgt spid="89"/>
                                        </p:tgtEl>
                                        <p:attrNameLst>
                                          <p:attrName>style.visibility</p:attrName>
                                        </p:attrNameLst>
                                      </p:cBhvr>
                                      <p:to>
                                        <p:strVal val="visible"/>
                                      </p:to>
                                    </p:set>
                                    <p:anim calcmode="lin" valueType="num">
                                      <p:cBhvr>
                                        <p:cTn id="115" dur="250" fill="hold"/>
                                        <p:tgtEl>
                                          <p:spTgt spid="89"/>
                                        </p:tgtEl>
                                        <p:attrNameLst>
                                          <p:attrName>ppt_w</p:attrName>
                                        </p:attrNameLst>
                                      </p:cBhvr>
                                      <p:tavLst>
                                        <p:tav tm="0">
                                          <p:val>
                                            <p:fltVal val="0"/>
                                          </p:val>
                                        </p:tav>
                                        <p:tav tm="100000">
                                          <p:val>
                                            <p:strVal val="#ppt_w"/>
                                          </p:val>
                                        </p:tav>
                                      </p:tavLst>
                                    </p:anim>
                                    <p:anim calcmode="lin" valueType="num">
                                      <p:cBhvr>
                                        <p:cTn id="116" dur="250" fill="hold"/>
                                        <p:tgtEl>
                                          <p:spTgt spid="89"/>
                                        </p:tgtEl>
                                        <p:attrNameLst>
                                          <p:attrName>ppt_h</p:attrName>
                                        </p:attrNameLst>
                                      </p:cBhvr>
                                      <p:tavLst>
                                        <p:tav tm="0">
                                          <p:val>
                                            <p:fltVal val="0"/>
                                          </p:val>
                                        </p:tav>
                                        <p:tav tm="100000">
                                          <p:val>
                                            <p:strVal val="#ppt_h"/>
                                          </p:val>
                                        </p:tav>
                                      </p:tavLst>
                                    </p:anim>
                                    <p:animEffect transition="in" filter="fade">
                                      <p:cBhvr>
                                        <p:cTn id="117" dur="250"/>
                                        <p:tgtEl>
                                          <p:spTgt spid="89"/>
                                        </p:tgtEl>
                                      </p:cBhvr>
                                    </p:animEffect>
                                  </p:childTnLst>
                                </p:cTn>
                              </p:par>
                              <p:par>
                                <p:cTn id="118" presetID="6" presetClass="emph" presetSubtype="0" decel="100000" autoRev="1" fill="hold" nodeType="withEffect">
                                  <p:stCondLst>
                                    <p:cond delay="1900"/>
                                  </p:stCondLst>
                                  <p:childTnLst>
                                    <p:animScale>
                                      <p:cBhvr>
                                        <p:cTn id="119" dur="250" fill="hold"/>
                                        <p:tgtEl>
                                          <p:spTgt spid="89"/>
                                        </p:tgtEl>
                                      </p:cBhvr>
                                      <p:by x="115000" y="115000"/>
                                    </p:animScale>
                                  </p:childTnLst>
                                </p:cTn>
                              </p:par>
                              <p:par>
                                <p:cTn id="120" presetID="10" presetClass="entr" presetSubtype="0" fill="hold" grpId="0" nodeType="withEffect">
                                  <p:stCondLst>
                                    <p:cond delay="1900"/>
                                  </p:stCondLst>
                                  <p:childTnLst>
                                    <p:set>
                                      <p:cBhvr>
                                        <p:cTn id="121" dur="1" fill="hold">
                                          <p:stCondLst>
                                            <p:cond delay="0"/>
                                          </p:stCondLst>
                                        </p:cTn>
                                        <p:tgtEl>
                                          <p:spTgt spid="60"/>
                                        </p:tgtEl>
                                        <p:attrNameLst>
                                          <p:attrName>style.visibility</p:attrName>
                                        </p:attrNameLst>
                                      </p:cBhvr>
                                      <p:to>
                                        <p:strVal val="visible"/>
                                      </p:to>
                                    </p:set>
                                    <p:animEffect transition="in" filter="fade">
                                      <p:cBhvr>
                                        <p:cTn id="122" dur="250"/>
                                        <p:tgtEl>
                                          <p:spTgt spid="60"/>
                                        </p:tgtEl>
                                      </p:cBhvr>
                                    </p:animEffect>
                                  </p:childTnLst>
                                </p:cTn>
                              </p:par>
                              <p:par>
                                <p:cTn id="123" presetID="42" presetClass="path" presetSubtype="0" decel="100000" fill="hold" grpId="1" nodeType="withEffect">
                                  <p:stCondLst>
                                    <p:cond delay="1900"/>
                                  </p:stCondLst>
                                  <p:childTnLst>
                                    <p:animMotion origin="layout" path="M 4.16667E-7 3.7037E-7 L -0.02292 3.7037E-7 " pathEditMode="relative" rAng="0" ptsTypes="AA">
                                      <p:cBhvr>
                                        <p:cTn id="124" dur="500" spd="-100000" fill="hold"/>
                                        <p:tgtEl>
                                          <p:spTgt spid="60"/>
                                        </p:tgtEl>
                                        <p:attrNameLst>
                                          <p:attrName>ppt_x</p:attrName>
                                          <p:attrName>ppt_y</p:attrName>
                                        </p:attrNameLst>
                                      </p:cBhvr>
                                      <p:rCtr x="-1146" y="0"/>
                                    </p:animMotion>
                                  </p:childTnLst>
                                </p:cTn>
                              </p:par>
                              <p:par>
                                <p:cTn id="125" presetID="22" presetClass="entr" presetSubtype="4" fill="hold" nodeType="withEffect">
                                  <p:stCondLst>
                                    <p:cond delay="2000"/>
                                  </p:stCondLst>
                                  <p:childTnLst>
                                    <p:set>
                                      <p:cBhvr>
                                        <p:cTn id="126" dur="1" fill="hold">
                                          <p:stCondLst>
                                            <p:cond delay="0"/>
                                          </p:stCondLst>
                                        </p:cTn>
                                        <p:tgtEl>
                                          <p:spTgt spid="61"/>
                                        </p:tgtEl>
                                        <p:attrNameLst>
                                          <p:attrName>style.visibility</p:attrName>
                                        </p:attrNameLst>
                                      </p:cBhvr>
                                      <p:to>
                                        <p:strVal val="visible"/>
                                      </p:to>
                                    </p:set>
                                    <p:animEffect transition="in" filter="wipe(down)">
                                      <p:cBhvr>
                                        <p:cTn id="127" dur="250"/>
                                        <p:tgtEl>
                                          <p:spTgt spid="61"/>
                                        </p:tgtEl>
                                      </p:cBhvr>
                                    </p:animEffect>
                                  </p:childTnLst>
                                </p:cTn>
                              </p:par>
                              <p:par>
                                <p:cTn id="128" presetID="53" presetClass="entr" presetSubtype="16" fill="hold" nodeType="withEffect">
                                  <p:stCondLst>
                                    <p:cond delay="2100"/>
                                  </p:stCondLst>
                                  <p:childTnLst>
                                    <p:set>
                                      <p:cBhvr>
                                        <p:cTn id="129" dur="1" fill="hold">
                                          <p:stCondLst>
                                            <p:cond delay="0"/>
                                          </p:stCondLst>
                                        </p:cTn>
                                        <p:tgtEl>
                                          <p:spTgt spid="98"/>
                                        </p:tgtEl>
                                        <p:attrNameLst>
                                          <p:attrName>style.visibility</p:attrName>
                                        </p:attrNameLst>
                                      </p:cBhvr>
                                      <p:to>
                                        <p:strVal val="visible"/>
                                      </p:to>
                                    </p:set>
                                    <p:anim calcmode="lin" valueType="num">
                                      <p:cBhvr>
                                        <p:cTn id="130" dur="250" fill="hold"/>
                                        <p:tgtEl>
                                          <p:spTgt spid="98"/>
                                        </p:tgtEl>
                                        <p:attrNameLst>
                                          <p:attrName>ppt_w</p:attrName>
                                        </p:attrNameLst>
                                      </p:cBhvr>
                                      <p:tavLst>
                                        <p:tav tm="0">
                                          <p:val>
                                            <p:fltVal val="0"/>
                                          </p:val>
                                        </p:tav>
                                        <p:tav tm="100000">
                                          <p:val>
                                            <p:strVal val="#ppt_w"/>
                                          </p:val>
                                        </p:tav>
                                      </p:tavLst>
                                    </p:anim>
                                    <p:anim calcmode="lin" valueType="num">
                                      <p:cBhvr>
                                        <p:cTn id="131" dur="250" fill="hold"/>
                                        <p:tgtEl>
                                          <p:spTgt spid="98"/>
                                        </p:tgtEl>
                                        <p:attrNameLst>
                                          <p:attrName>ppt_h</p:attrName>
                                        </p:attrNameLst>
                                      </p:cBhvr>
                                      <p:tavLst>
                                        <p:tav tm="0">
                                          <p:val>
                                            <p:fltVal val="0"/>
                                          </p:val>
                                        </p:tav>
                                        <p:tav tm="100000">
                                          <p:val>
                                            <p:strVal val="#ppt_h"/>
                                          </p:val>
                                        </p:tav>
                                      </p:tavLst>
                                    </p:anim>
                                    <p:animEffect transition="in" filter="fade">
                                      <p:cBhvr>
                                        <p:cTn id="132" dur="250"/>
                                        <p:tgtEl>
                                          <p:spTgt spid="98"/>
                                        </p:tgtEl>
                                      </p:cBhvr>
                                    </p:animEffect>
                                  </p:childTnLst>
                                </p:cTn>
                              </p:par>
                              <p:par>
                                <p:cTn id="133" presetID="6" presetClass="emph" presetSubtype="0" decel="100000" autoRev="1" fill="hold" nodeType="withEffect">
                                  <p:stCondLst>
                                    <p:cond delay="2100"/>
                                  </p:stCondLst>
                                  <p:childTnLst>
                                    <p:animScale>
                                      <p:cBhvr>
                                        <p:cTn id="134" dur="250" fill="hold"/>
                                        <p:tgtEl>
                                          <p:spTgt spid="98"/>
                                        </p:tgtEl>
                                      </p:cBhvr>
                                      <p:by x="115000" y="115000"/>
                                    </p:animScale>
                                  </p:childTnLst>
                                </p:cTn>
                              </p:par>
                              <p:par>
                                <p:cTn id="135" presetID="10" presetClass="entr" presetSubtype="0" fill="hold" grpId="0" nodeType="withEffect">
                                  <p:stCondLst>
                                    <p:cond delay="2100"/>
                                  </p:stCondLst>
                                  <p:childTnLst>
                                    <p:set>
                                      <p:cBhvr>
                                        <p:cTn id="136" dur="1" fill="hold">
                                          <p:stCondLst>
                                            <p:cond delay="0"/>
                                          </p:stCondLst>
                                        </p:cTn>
                                        <p:tgtEl>
                                          <p:spTgt spid="62"/>
                                        </p:tgtEl>
                                        <p:attrNameLst>
                                          <p:attrName>style.visibility</p:attrName>
                                        </p:attrNameLst>
                                      </p:cBhvr>
                                      <p:to>
                                        <p:strVal val="visible"/>
                                      </p:to>
                                    </p:set>
                                    <p:animEffect transition="in" filter="fade">
                                      <p:cBhvr>
                                        <p:cTn id="137" dur="250"/>
                                        <p:tgtEl>
                                          <p:spTgt spid="62"/>
                                        </p:tgtEl>
                                      </p:cBhvr>
                                    </p:animEffect>
                                  </p:childTnLst>
                                </p:cTn>
                              </p:par>
                              <p:par>
                                <p:cTn id="138" presetID="42" presetClass="path" presetSubtype="0" decel="100000" fill="hold" grpId="1" nodeType="withEffect">
                                  <p:stCondLst>
                                    <p:cond delay="2100"/>
                                  </p:stCondLst>
                                  <p:childTnLst>
                                    <p:animMotion origin="layout" path="M 1.66667E-6 3.7037E-7 L -0.02292 3.7037E-7 " pathEditMode="relative" rAng="0" ptsTypes="AA">
                                      <p:cBhvr>
                                        <p:cTn id="139" dur="500" spd="-100000" fill="hold"/>
                                        <p:tgtEl>
                                          <p:spTgt spid="62"/>
                                        </p:tgtEl>
                                        <p:attrNameLst>
                                          <p:attrName>ppt_x</p:attrName>
                                          <p:attrName>ppt_y</p:attrName>
                                        </p:attrNameLst>
                                      </p:cBhvr>
                                      <p:rCtr x="-1146" y="0"/>
                                    </p:animMotion>
                                  </p:childTnLst>
                                </p:cTn>
                              </p:par>
                              <p:par>
                                <p:cTn id="140" presetID="10" presetClass="entr" presetSubtype="0" fill="hold" grpId="0" nodeType="withEffect">
                                  <p:stCondLst>
                                    <p:cond delay="550"/>
                                  </p:stCondLst>
                                  <p:childTnLst>
                                    <p:set>
                                      <p:cBhvr>
                                        <p:cTn id="141" dur="1" fill="hold">
                                          <p:stCondLst>
                                            <p:cond delay="0"/>
                                          </p:stCondLst>
                                        </p:cTn>
                                        <p:tgtEl>
                                          <p:spTgt spid="16"/>
                                        </p:tgtEl>
                                        <p:attrNameLst>
                                          <p:attrName>style.visibility</p:attrName>
                                        </p:attrNameLst>
                                      </p:cBhvr>
                                      <p:to>
                                        <p:strVal val="visible"/>
                                      </p:to>
                                    </p:set>
                                    <p:animEffect transition="in" filter="fade">
                                      <p:cBhvr>
                                        <p:cTn id="142" dur="250"/>
                                        <p:tgtEl>
                                          <p:spTgt spid="16"/>
                                        </p:tgtEl>
                                      </p:cBhvr>
                                    </p:animEffect>
                                  </p:childTnLst>
                                </p:cTn>
                              </p:par>
                              <p:par>
                                <p:cTn id="143" presetID="42" presetClass="path" presetSubtype="0" decel="100000" fill="hold" grpId="1" nodeType="withEffect">
                                  <p:stCondLst>
                                    <p:cond delay="550"/>
                                  </p:stCondLst>
                                  <p:childTnLst>
                                    <p:animMotion origin="layout" path="M -3.95833E-6 -4.07407E-6 L -3.95833E-6 -0.02893 " pathEditMode="relative" rAng="0" ptsTypes="AA">
                                      <p:cBhvr>
                                        <p:cTn id="144" dur="500" spd="-100000" fill="hold"/>
                                        <p:tgtEl>
                                          <p:spTgt spid="16"/>
                                        </p:tgtEl>
                                        <p:attrNameLst>
                                          <p:attrName>ppt_x</p:attrName>
                                          <p:attrName>ppt_y</p:attrName>
                                        </p:attrNameLst>
                                      </p:cBhvr>
                                      <p:rCtr x="0" y="-1458"/>
                                    </p:animMotion>
                                  </p:childTnLst>
                                </p:cTn>
                              </p:par>
                              <p:par>
                                <p:cTn id="145" presetID="10" presetClass="entr" presetSubtype="0" fill="hold" grpId="0" nodeType="withEffect">
                                  <p:stCondLst>
                                    <p:cond delay="600"/>
                                  </p:stCondLst>
                                  <p:childTnLst>
                                    <p:set>
                                      <p:cBhvr>
                                        <p:cTn id="146" dur="1" fill="hold">
                                          <p:stCondLst>
                                            <p:cond delay="0"/>
                                          </p:stCondLst>
                                        </p:cTn>
                                        <p:tgtEl>
                                          <p:spTgt spid="17"/>
                                        </p:tgtEl>
                                        <p:attrNameLst>
                                          <p:attrName>style.visibility</p:attrName>
                                        </p:attrNameLst>
                                      </p:cBhvr>
                                      <p:to>
                                        <p:strVal val="visible"/>
                                      </p:to>
                                    </p:set>
                                    <p:animEffect transition="in" filter="fade">
                                      <p:cBhvr>
                                        <p:cTn id="147" dur="250"/>
                                        <p:tgtEl>
                                          <p:spTgt spid="17"/>
                                        </p:tgtEl>
                                      </p:cBhvr>
                                    </p:animEffect>
                                  </p:childTnLst>
                                </p:cTn>
                              </p:par>
                              <p:par>
                                <p:cTn id="148" presetID="42" presetClass="path" presetSubtype="0" decel="100000" fill="hold" grpId="1" nodeType="withEffect">
                                  <p:stCondLst>
                                    <p:cond delay="600"/>
                                  </p:stCondLst>
                                  <p:childTnLst>
                                    <p:animMotion origin="layout" path="M -3.95833E-6 -4.07407E-6 L -3.95833E-6 -0.02893 " pathEditMode="relative" rAng="0" ptsTypes="AA">
                                      <p:cBhvr>
                                        <p:cTn id="149" dur="500" spd="-100000" fill="hold"/>
                                        <p:tgtEl>
                                          <p:spTgt spid="17"/>
                                        </p:tgtEl>
                                        <p:attrNameLst>
                                          <p:attrName>ppt_x</p:attrName>
                                          <p:attrName>ppt_y</p:attrName>
                                        </p:attrNameLst>
                                      </p:cBhvr>
                                      <p:rCtr x="0" y="-1458"/>
                                    </p:animMotion>
                                  </p:childTnLst>
                                </p:cTn>
                              </p:par>
                              <p:par>
                                <p:cTn id="150" presetID="10" presetClass="entr" presetSubtype="0" fill="hold" grpId="0" nodeType="withEffect">
                                  <p:stCondLst>
                                    <p:cond delay="650"/>
                                  </p:stCondLst>
                                  <p:childTnLst>
                                    <p:set>
                                      <p:cBhvr>
                                        <p:cTn id="151" dur="1" fill="hold">
                                          <p:stCondLst>
                                            <p:cond delay="0"/>
                                          </p:stCondLst>
                                        </p:cTn>
                                        <p:tgtEl>
                                          <p:spTgt spid="18"/>
                                        </p:tgtEl>
                                        <p:attrNameLst>
                                          <p:attrName>style.visibility</p:attrName>
                                        </p:attrNameLst>
                                      </p:cBhvr>
                                      <p:to>
                                        <p:strVal val="visible"/>
                                      </p:to>
                                    </p:set>
                                    <p:animEffect transition="in" filter="fade">
                                      <p:cBhvr>
                                        <p:cTn id="152" dur="250"/>
                                        <p:tgtEl>
                                          <p:spTgt spid="18"/>
                                        </p:tgtEl>
                                      </p:cBhvr>
                                    </p:animEffect>
                                  </p:childTnLst>
                                </p:cTn>
                              </p:par>
                              <p:par>
                                <p:cTn id="153" presetID="42" presetClass="path" presetSubtype="0" decel="100000" fill="hold" grpId="1" nodeType="withEffect">
                                  <p:stCondLst>
                                    <p:cond delay="650"/>
                                  </p:stCondLst>
                                  <p:childTnLst>
                                    <p:animMotion origin="layout" path="M -3.95833E-6 -4.07407E-6 L -3.95833E-6 -0.02893 " pathEditMode="relative" rAng="0" ptsTypes="AA">
                                      <p:cBhvr>
                                        <p:cTn id="154" dur="500" spd="-100000" fill="hold"/>
                                        <p:tgtEl>
                                          <p:spTgt spid="18"/>
                                        </p:tgtEl>
                                        <p:attrNameLst>
                                          <p:attrName>ppt_x</p:attrName>
                                          <p:attrName>ppt_y</p:attrName>
                                        </p:attrNameLst>
                                      </p:cBhvr>
                                      <p:rCtr x="0" y="-1458"/>
                                    </p:animMotion>
                                  </p:childTnLst>
                                </p:cTn>
                              </p:par>
                              <p:par>
                                <p:cTn id="155" presetID="10" presetClass="entr" presetSubtype="0" fill="hold" grpId="0" nodeType="withEffect">
                                  <p:stCondLst>
                                    <p:cond delay="700"/>
                                  </p:stCondLst>
                                  <p:childTnLst>
                                    <p:set>
                                      <p:cBhvr>
                                        <p:cTn id="156" dur="1" fill="hold">
                                          <p:stCondLst>
                                            <p:cond delay="0"/>
                                          </p:stCondLst>
                                        </p:cTn>
                                        <p:tgtEl>
                                          <p:spTgt spid="19"/>
                                        </p:tgtEl>
                                        <p:attrNameLst>
                                          <p:attrName>style.visibility</p:attrName>
                                        </p:attrNameLst>
                                      </p:cBhvr>
                                      <p:to>
                                        <p:strVal val="visible"/>
                                      </p:to>
                                    </p:set>
                                    <p:animEffect transition="in" filter="fade">
                                      <p:cBhvr>
                                        <p:cTn id="157" dur="250"/>
                                        <p:tgtEl>
                                          <p:spTgt spid="19"/>
                                        </p:tgtEl>
                                      </p:cBhvr>
                                    </p:animEffect>
                                  </p:childTnLst>
                                </p:cTn>
                              </p:par>
                              <p:par>
                                <p:cTn id="158" presetID="42" presetClass="path" presetSubtype="0" decel="100000" fill="hold" grpId="1" nodeType="withEffect">
                                  <p:stCondLst>
                                    <p:cond delay="700"/>
                                  </p:stCondLst>
                                  <p:childTnLst>
                                    <p:animMotion origin="layout" path="M -3.95833E-6 -4.07407E-6 L -3.95833E-6 -0.02893 " pathEditMode="relative" rAng="0" ptsTypes="AA">
                                      <p:cBhvr>
                                        <p:cTn id="159" dur="500" spd="-100000" fill="hold"/>
                                        <p:tgtEl>
                                          <p:spTgt spid="19"/>
                                        </p:tgtEl>
                                        <p:attrNameLst>
                                          <p:attrName>ppt_x</p:attrName>
                                          <p:attrName>ppt_y</p:attrName>
                                        </p:attrNameLst>
                                      </p:cBhvr>
                                      <p:rCtr x="0" y="-1458"/>
                                    </p:animMotion>
                                  </p:childTnLst>
                                </p:cTn>
                              </p:par>
                              <p:par>
                                <p:cTn id="160" presetID="10" presetClass="entr" presetSubtype="0" fill="hold" grpId="0" nodeType="withEffect">
                                  <p:stCondLst>
                                    <p:cond delay="750"/>
                                  </p:stCondLst>
                                  <p:childTnLst>
                                    <p:set>
                                      <p:cBhvr>
                                        <p:cTn id="161" dur="1" fill="hold">
                                          <p:stCondLst>
                                            <p:cond delay="0"/>
                                          </p:stCondLst>
                                        </p:cTn>
                                        <p:tgtEl>
                                          <p:spTgt spid="20"/>
                                        </p:tgtEl>
                                        <p:attrNameLst>
                                          <p:attrName>style.visibility</p:attrName>
                                        </p:attrNameLst>
                                      </p:cBhvr>
                                      <p:to>
                                        <p:strVal val="visible"/>
                                      </p:to>
                                    </p:set>
                                    <p:animEffect transition="in" filter="fade">
                                      <p:cBhvr>
                                        <p:cTn id="162" dur="250"/>
                                        <p:tgtEl>
                                          <p:spTgt spid="20"/>
                                        </p:tgtEl>
                                      </p:cBhvr>
                                    </p:animEffect>
                                  </p:childTnLst>
                                </p:cTn>
                              </p:par>
                              <p:par>
                                <p:cTn id="163" presetID="42" presetClass="path" presetSubtype="0" decel="100000" fill="hold" grpId="1" nodeType="withEffect">
                                  <p:stCondLst>
                                    <p:cond delay="750"/>
                                  </p:stCondLst>
                                  <p:childTnLst>
                                    <p:animMotion origin="layout" path="M 1.04167E-6 -4.07407E-6 L 1.04167E-6 -0.02893 " pathEditMode="relative" rAng="0" ptsTypes="AA">
                                      <p:cBhvr>
                                        <p:cTn id="164" dur="500" spd="-100000" fill="hold"/>
                                        <p:tgtEl>
                                          <p:spTgt spid="20"/>
                                        </p:tgtEl>
                                        <p:attrNameLst>
                                          <p:attrName>ppt_x</p:attrName>
                                          <p:attrName>ppt_y</p:attrName>
                                        </p:attrNameLst>
                                      </p:cBhvr>
                                      <p:rCtr x="0" y="-1458"/>
                                    </p:animMotion>
                                  </p:childTnLst>
                                </p:cTn>
                              </p:par>
                              <p:par>
                                <p:cTn id="165" presetID="10" presetClass="entr" presetSubtype="0" fill="hold" grpId="0" nodeType="withEffect">
                                  <p:stCondLst>
                                    <p:cond delay="800"/>
                                  </p:stCondLst>
                                  <p:childTnLst>
                                    <p:set>
                                      <p:cBhvr>
                                        <p:cTn id="166" dur="1" fill="hold">
                                          <p:stCondLst>
                                            <p:cond delay="0"/>
                                          </p:stCondLst>
                                        </p:cTn>
                                        <p:tgtEl>
                                          <p:spTgt spid="21"/>
                                        </p:tgtEl>
                                        <p:attrNameLst>
                                          <p:attrName>style.visibility</p:attrName>
                                        </p:attrNameLst>
                                      </p:cBhvr>
                                      <p:to>
                                        <p:strVal val="visible"/>
                                      </p:to>
                                    </p:set>
                                    <p:animEffect transition="in" filter="fade">
                                      <p:cBhvr>
                                        <p:cTn id="167" dur="250"/>
                                        <p:tgtEl>
                                          <p:spTgt spid="21"/>
                                        </p:tgtEl>
                                      </p:cBhvr>
                                    </p:animEffect>
                                  </p:childTnLst>
                                </p:cTn>
                              </p:par>
                              <p:par>
                                <p:cTn id="168" presetID="42" presetClass="path" presetSubtype="0" decel="100000" fill="hold" grpId="1" nodeType="withEffect">
                                  <p:stCondLst>
                                    <p:cond delay="800"/>
                                  </p:stCondLst>
                                  <p:childTnLst>
                                    <p:animMotion origin="layout" path="M -3.95833E-6 -4.07407E-6 L -3.95833E-6 -0.02893 " pathEditMode="relative" rAng="0" ptsTypes="AA">
                                      <p:cBhvr>
                                        <p:cTn id="169" dur="500" spd="-100000" fill="hold"/>
                                        <p:tgtEl>
                                          <p:spTgt spid="21"/>
                                        </p:tgtEl>
                                        <p:attrNameLst>
                                          <p:attrName>ppt_x</p:attrName>
                                          <p:attrName>ppt_y</p:attrName>
                                        </p:attrNameLst>
                                      </p:cBhvr>
                                      <p:rCtr x="0" y="-1458"/>
                                    </p:animMotion>
                                  </p:childTnLst>
                                </p:cTn>
                              </p:par>
                              <p:par>
                                <p:cTn id="170" presetID="10" presetClass="entr" presetSubtype="0" fill="hold" grpId="0" nodeType="withEffect">
                                  <p:stCondLst>
                                    <p:cond delay="850"/>
                                  </p:stCondLst>
                                  <p:childTnLst>
                                    <p:set>
                                      <p:cBhvr>
                                        <p:cTn id="171" dur="1" fill="hold">
                                          <p:stCondLst>
                                            <p:cond delay="0"/>
                                          </p:stCondLst>
                                        </p:cTn>
                                        <p:tgtEl>
                                          <p:spTgt spid="22"/>
                                        </p:tgtEl>
                                        <p:attrNameLst>
                                          <p:attrName>style.visibility</p:attrName>
                                        </p:attrNameLst>
                                      </p:cBhvr>
                                      <p:to>
                                        <p:strVal val="visible"/>
                                      </p:to>
                                    </p:set>
                                    <p:animEffect transition="in" filter="fade">
                                      <p:cBhvr>
                                        <p:cTn id="172" dur="250"/>
                                        <p:tgtEl>
                                          <p:spTgt spid="22"/>
                                        </p:tgtEl>
                                      </p:cBhvr>
                                    </p:animEffect>
                                  </p:childTnLst>
                                </p:cTn>
                              </p:par>
                              <p:par>
                                <p:cTn id="173" presetID="42" presetClass="path" presetSubtype="0" decel="100000" fill="hold" grpId="1" nodeType="withEffect">
                                  <p:stCondLst>
                                    <p:cond delay="850"/>
                                  </p:stCondLst>
                                  <p:childTnLst>
                                    <p:animMotion origin="layout" path="M -3.95833E-6 -4.07407E-6 L -3.95833E-6 -0.02893 " pathEditMode="relative" rAng="0" ptsTypes="AA">
                                      <p:cBhvr>
                                        <p:cTn id="174" dur="500" spd="-100000" fill="hold"/>
                                        <p:tgtEl>
                                          <p:spTgt spid="22"/>
                                        </p:tgtEl>
                                        <p:attrNameLst>
                                          <p:attrName>ppt_x</p:attrName>
                                          <p:attrName>ppt_y</p:attrName>
                                        </p:attrNameLst>
                                      </p:cBhvr>
                                      <p:rCtr x="0" y="-1458"/>
                                    </p:animMotion>
                                  </p:childTnLst>
                                </p:cTn>
                              </p:par>
                              <p:par>
                                <p:cTn id="175" presetID="10" presetClass="entr" presetSubtype="0" fill="hold" grpId="0" nodeType="withEffect">
                                  <p:stCondLst>
                                    <p:cond delay="900"/>
                                  </p:stCondLst>
                                  <p:childTnLst>
                                    <p:set>
                                      <p:cBhvr>
                                        <p:cTn id="176" dur="1" fill="hold">
                                          <p:stCondLst>
                                            <p:cond delay="0"/>
                                          </p:stCondLst>
                                        </p:cTn>
                                        <p:tgtEl>
                                          <p:spTgt spid="23"/>
                                        </p:tgtEl>
                                        <p:attrNameLst>
                                          <p:attrName>style.visibility</p:attrName>
                                        </p:attrNameLst>
                                      </p:cBhvr>
                                      <p:to>
                                        <p:strVal val="visible"/>
                                      </p:to>
                                    </p:set>
                                    <p:animEffect transition="in" filter="fade">
                                      <p:cBhvr>
                                        <p:cTn id="177" dur="250"/>
                                        <p:tgtEl>
                                          <p:spTgt spid="23"/>
                                        </p:tgtEl>
                                      </p:cBhvr>
                                    </p:animEffect>
                                  </p:childTnLst>
                                </p:cTn>
                              </p:par>
                              <p:par>
                                <p:cTn id="178" presetID="42" presetClass="path" presetSubtype="0" decel="100000" fill="hold" grpId="1" nodeType="withEffect">
                                  <p:stCondLst>
                                    <p:cond delay="900"/>
                                  </p:stCondLst>
                                  <p:childTnLst>
                                    <p:animMotion origin="layout" path="M -3.95833E-6 -4.07407E-6 L -3.95833E-6 -0.02893 " pathEditMode="relative" rAng="0" ptsTypes="AA">
                                      <p:cBhvr>
                                        <p:cTn id="179" dur="500" spd="-100000" fill="hold"/>
                                        <p:tgtEl>
                                          <p:spTgt spid="23"/>
                                        </p:tgtEl>
                                        <p:attrNameLst>
                                          <p:attrName>ppt_x</p:attrName>
                                          <p:attrName>ppt_y</p:attrName>
                                        </p:attrNameLst>
                                      </p:cBhvr>
                                      <p:rCtr x="0" y="-1458"/>
                                    </p:animMotion>
                                  </p:childTnLst>
                                </p:cTn>
                              </p:par>
                              <p:par>
                                <p:cTn id="180" presetID="10" presetClass="entr" presetSubtype="0" fill="hold" grpId="0" nodeType="withEffect">
                                  <p:stCondLst>
                                    <p:cond delay="950"/>
                                  </p:stCondLst>
                                  <p:childTnLst>
                                    <p:set>
                                      <p:cBhvr>
                                        <p:cTn id="181" dur="1" fill="hold">
                                          <p:stCondLst>
                                            <p:cond delay="0"/>
                                          </p:stCondLst>
                                        </p:cTn>
                                        <p:tgtEl>
                                          <p:spTgt spid="24"/>
                                        </p:tgtEl>
                                        <p:attrNameLst>
                                          <p:attrName>style.visibility</p:attrName>
                                        </p:attrNameLst>
                                      </p:cBhvr>
                                      <p:to>
                                        <p:strVal val="visible"/>
                                      </p:to>
                                    </p:set>
                                    <p:animEffect transition="in" filter="fade">
                                      <p:cBhvr>
                                        <p:cTn id="182" dur="250"/>
                                        <p:tgtEl>
                                          <p:spTgt spid="24"/>
                                        </p:tgtEl>
                                      </p:cBhvr>
                                    </p:animEffect>
                                  </p:childTnLst>
                                </p:cTn>
                              </p:par>
                              <p:par>
                                <p:cTn id="183" presetID="42" presetClass="path" presetSubtype="0" decel="100000" fill="hold" grpId="1" nodeType="withEffect">
                                  <p:stCondLst>
                                    <p:cond delay="950"/>
                                  </p:stCondLst>
                                  <p:childTnLst>
                                    <p:animMotion origin="layout" path="M -3.95833E-6 -4.07407E-6 L -3.95833E-6 -0.02893 " pathEditMode="relative" rAng="0" ptsTypes="AA">
                                      <p:cBhvr>
                                        <p:cTn id="184" dur="500" spd="-100000" fill="hold"/>
                                        <p:tgtEl>
                                          <p:spTgt spid="24"/>
                                        </p:tgtEl>
                                        <p:attrNameLst>
                                          <p:attrName>ppt_x</p:attrName>
                                          <p:attrName>ppt_y</p:attrName>
                                        </p:attrNameLst>
                                      </p:cBhvr>
                                      <p:rCtr x="0" y="-1458"/>
                                    </p:animMotion>
                                  </p:childTnLst>
                                </p:cTn>
                              </p:par>
                              <p:par>
                                <p:cTn id="185" presetID="53" presetClass="entr" presetSubtype="16" fill="hold" nodeType="withEffect">
                                  <p:stCondLst>
                                    <p:cond delay="1000"/>
                                  </p:stCondLst>
                                  <p:childTnLst>
                                    <p:set>
                                      <p:cBhvr>
                                        <p:cTn id="186" dur="1" fill="hold">
                                          <p:stCondLst>
                                            <p:cond delay="0"/>
                                          </p:stCondLst>
                                        </p:cTn>
                                        <p:tgtEl>
                                          <p:spTgt spid="106"/>
                                        </p:tgtEl>
                                        <p:attrNameLst>
                                          <p:attrName>style.visibility</p:attrName>
                                        </p:attrNameLst>
                                      </p:cBhvr>
                                      <p:to>
                                        <p:strVal val="visible"/>
                                      </p:to>
                                    </p:set>
                                    <p:anim calcmode="lin" valueType="num">
                                      <p:cBhvr>
                                        <p:cTn id="187" dur="250" fill="hold"/>
                                        <p:tgtEl>
                                          <p:spTgt spid="106"/>
                                        </p:tgtEl>
                                        <p:attrNameLst>
                                          <p:attrName>ppt_w</p:attrName>
                                        </p:attrNameLst>
                                      </p:cBhvr>
                                      <p:tavLst>
                                        <p:tav tm="0">
                                          <p:val>
                                            <p:fltVal val="0"/>
                                          </p:val>
                                        </p:tav>
                                        <p:tav tm="100000">
                                          <p:val>
                                            <p:strVal val="#ppt_w"/>
                                          </p:val>
                                        </p:tav>
                                      </p:tavLst>
                                    </p:anim>
                                    <p:anim calcmode="lin" valueType="num">
                                      <p:cBhvr>
                                        <p:cTn id="188" dur="250" fill="hold"/>
                                        <p:tgtEl>
                                          <p:spTgt spid="106"/>
                                        </p:tgtEl>
                                        <p:attrNameLst>
                                          <p:attrName>ppt_h</p:attrName>
                                        </p:attrNameLst>
                                      </p:cBhvr>
                                      <p:tavLst>
                                        <p:tav tm="0">
                                          <p:val>
                                            <p:fltVal val="0"/>
                                          </p:val>
                                        </p:tav>
                                        <p:tav tm="100000">
                                          <p:val>
                                            <p:strVal val="#ppt_h"/>
                                          </p:val>
                                        </p:tav>
                                      </p:tavLst>
                                    </p:anim>
                                    <p:animEffect transition="in" filter="fade">
                                      <p:cBhvr>
                                        <p:cTn id="189" dur="250"/>
                                        <p:tgtEl>
                                          <p:spTgt spid="106"/>
                                        </p:tgtEl>
                                      </p:cBhvr>
                                    </p:animEffect>
                                  </p:childTnLst>
                                </p:cTn>
                              </p:par>
                              <p:par>
                                <p:cTn id="190" presetID="6" presetClass="emph" presetSubtype="0" decel="100000" autoRev="1" fill="hold" nodeType="withEffect">
                                  <p:stCondLst>
                                    <p:cond delay="1000"/>
                                  </p:stCondLst>
                                  <p:childTnLst>
                                    <p:animScale>
                                      <p:cBhvr>
                                        <p:cTn id="191" dur="250" fill="hold"/>
                                        <p:tgtEl>
                                          <p:spTgt spid="106"/>
                                        </p:tgtEl>
                                      </p:cBhvr>
                                      <p:by x="115000" y="115000"/>
                                    </p:animScale>
                                  </p:childTnLst>
                                </p:cTn>
                              </p:par>
                              <p:par>
                                <p:cTn id="192" presetID="53" presetClass="entr" presetSubtype="16" fill="hold" nodeType="withEffect">
                                  <p:stCondLst>
                                    <p:cond delay="1000"/>
                                  </p:stCondLst>
                                  <p:childTnLst>
                                    <p:set>
                                      <p:cBhvr>
                                        <p:cTn id="193" dur="1" fill="hold">
                                          <p:stCondLst>
                                            <p:cond delay="0"/>
                                          </p:stCondLst>
                                        </p:cTn>
                                        <p:tgtEl>
                                          <p:spTgt spid="109"/>
                                        </p:tgtEl>
                                        <p:attrNameLst>
                                          <p:attrName>style.visibility</p:attrName>
                                        </p:attrNameLst>
                                      </p:cBhvr>
                                      <p:to>
                                        <p:strVal val="visible"/>
                                      </p:to>
                                    </p:set>
                                    <p:anim calcmode="lin" valueType="num">
                                      <p:cBhvr>
                                        <p:cTn id="194" dur="250" fill="hold"/>
                                        <p:tgtEl>
                                          <p:spTgt spid="109"/>
                                        </p:tgtEl>
                                        <p:attrNameLst>
                                          <p:attrName>ppt_w</p:attrName>
                                        </p:attrNameLst>
                                      </p:cBhvr>
                                      <p:tavLst>
                                        <p:tav tm="0">
                                          <p:val>
                                            <p:fltVal val="0"/>
                                          </p:val>
                                        </p:tav>
                                        <p:tav tm="100000">
                                          <p:val>
                                            <p:strVal val="#ppt_w"/>
                                          </p:val>
                                        </p:tav>
                                      </p:tavLst>
                                    </p:anim>
                                    <p:anim calcmode="lin" valueType="num">
                                      <p:cBhvr>
                                        <p:cTn id="195" dur="250" fill="hold"/>
                                        <p:tgtEl>
                                          <p:spTgt spid="109"/>
                                        </p:tgtEl>
                                        <p:attrNameLst>
                                          <p:attrName>ppt_h</p:attrName>
                                        </p:attrNameLst>
                                      </p:cBhvr>
                                      <p:tavLst>
                                        <p:tav tm="0">
                                          <p:val>
                                            <p:fltVal val="0"/>
                                          </p:val>
                                        </p:tav>
                                        <p:tav tm="100000">
                                          <p:val>
                                            <p:strVal val="#ppt_h"/>
                                          </p:val>
                                        </p:tav>
                                      </p:tavLst>
                                    </p:anim>
                                    <p:animEffect transition="in" filter="fade">
                                      <p:cBhvr>
                                        <p:cTn id="196" dur="250"/>
                                        <p:tgtEl>
                                          <p:spTgt spid="109"/>
                                        </p:tgtEl>
                                      </p:cBhvr>
                                    </p:animEffect>
                                  </p:childTnLst>
                                </p:cTn>
                              </p:par>
                              <p:par>
                                <p:cTn id="197" presetID="6" presetClass="emph" presetSubtype="0" decel="100000" autoRev="1" fill="hold" nodeType="withEffect">
                                  <p:stCondLst>
                                    <p:cond delay="1000"/>
                                  </p:stCondLst>
                                  <p:childTnLst>
                                    <p:animScale>
                                      <p:cBhvr>
                                        <p:cTn id="198" dur="250" fill="hold"/>
                                        <p:tgtEl>
                                          <p:spTgt spid="109"/>
                                        </p:tgtEl>
                                      </p:cBhvr>
                                      <p:by x="115000" y="115000"/>
                                    </p:animScale>
                                  </p:childTnLst>
                                </p:cTn>
                              </p:par>
                              <p:par>
                                <p:cTn id="199" presetID="22" presetClass="entr" presetSubtype="4" fill="hold" nodeType="withEffect">
                                  <p:stCondLst>
                                    <p:cond delay="2000"/>
                                  </p:stCondLst>
                                  <p:childTnLst>
                                    <p:set>
                                      <p:cBhvr>
                                        <p:cTn id="200" dur="1" fill="hold">
                                          <p:stCondLst>
                                            <p:cond delay="0"/>
                                          </p:stCondLst>
                                        </p:cTn>
                                        <p:tgtEl>
                                          <p:spTgt spid="112"/>
                                        </p:tgtEl>
                                        <p:attrNameLst>
                                          <p:attrName>style.visibility</p:attrName>
                                        </p:attrNameLst>
                                      </p:cBhvr>
                                      <p:to>
                                        <p:strVal val="visible"/>
                                      </p:to>
                                    </p:set>
                                    <p:animEffect transition="in" filter="wipe(down)">
                                      <p:cBhvr>
                                        <p:cTn id="201" dur="250"/>
                                        <p:tgtEl>
                                          <p:spTgt spid="112"/>
                                        </p:tgtEl>
                                      </p:cBhvr>
                                    </p:animEffect>
                                  </p:childTnLst>
                                </p:cTn>
                              </p:par>
                              <p:par>
                                <p:cTn id="202" presetID="53" presetClass="entr" presetSubtype="16" fill="hold" nodeType="withEffect">
                                  <p:stCondLst>
                                    <p:cond delay="2100"/>
                                  </p:stCondLst>
                                  <p:childTnLst>
                                    <p:set>
                                      <p:cBhvr>
                                        <p:cTn id="203" dur="1" fill="hold">
                                          <p:stCondLst>
                                            <p:cond delay="0"/>
                                          </p:stCondLst>
                                        </p:cTn>
                                        <p:tgtEl>
                                          <p:spTgt spid="114"/>
                                        </p:tgtEl>
                                        <p:attrNameLst>
                                          <p:attrName>style.visibility</p:attrName>
                                        </p:attrNameLst>
                                      </p:cBhvr>
                                      <p:to>
                                        <p:strVal val="visible"/>
                                      </p:to>
                                    </p:set>
                                    <p:anim calcmode="lin" valueType="num">
                                      <p:cBhvr>
                                        <p:cTn id="204" dur="250" fill="hold"/>
                                        <p:tgtEl>
                                          <p:spTgt spid="114"/>
                                        </p:tgtEl>
                                        <p:attrNameLst>
                                          <p:attrName>ppt_w</p:attrName>
                                        </p:attrNameLst>
                                      </p:cBhvr>
                                      <p:tavLst>
                                        <p:tav tm="0">
                                          <p:val>
                                            <p:fltVal val="0"/>
                                          </p:val>
                                        </p:tav>
                                        <p:tav tm="100000">
                                          <p:val>
                                            <p:strVal val="#ppt_w"/>
                                          </p:val>
                                        </p:tav>
                                      </p:tavLst>
                                    </p:anim>
                                    <p:anim calcmode="lin" valueType="num">
                                      <p:cBhvr>
                                        <p:cTn id="205" dur="250" fill="hold"/>
                                        <p:tgtEl>
                                          <p:spTgt spid="114"/>
                                        </p:tgtEl>
                                        <p:attrNameLst>
                                          <p:attrName>ppt_h</p:attrName>
                                        </p:attrNameLst>
                                      </p:cBhvr>
                                      <p:tavLst>
                                        <p:tav tm="0">
                                          <p:val>
                                            <p:fltVal val="0"/>
                                          </p:val>
                                        </p:tav>
                                        <p:tav tm="100000">
                                          <p:val>
                                            <p:strVal val="#ppt_h"/>
                                          </p:val>
                                        </p:tav>
                                      </p:tavLst>
                                    </p:anim>
                                    <p:animEffect transition="in" filter="fade">
                                      <p:cBhvr>
                                        <p:cTn id="206" dur="250"/>
                                        <p:tgtEl>
                                          <p:spTgt spid="114"/>
                                        </p:tgtEl>
                                      </p:cBhvr>
                                    </p:animEffect>
                                  </p:childTnLst>
                                </p:cTn>
                              </p:par>
                              <p:par>
                                <p:cTn id="207" presetID="6" presetClass="emph" presetSubtype="0" decel="100000" autoRev="1" fill="hold" nodeType="withEffect">
                                  <p:stCondLst>
                                    <p:cond delay="2100"/>
                                  </p:stCondLst>
                                  <p:childTnLst>
                                    <p:animScale>
                                      <p:cBhvr>
                                        <p:cTn id="208" dur="250" fill="hold"/>
                                        <p:tgtEl>
                                          <p:spTgt spid="114"/>
                                        </p:tgtEl>
                                      </p:cBhvr>
                                      <p:by x="115000" y="115000"/>
                                    </p:animScale>
                                  </p:childTnLst>
                                </p:cTn>
                              </p:par>
                              <p:par>
                                <p:cTn id="209" presetID="10" presetClass="entr" presetSubtype="0" fill="hold" grpId="0" nodeType="withEffect">
                                  <p:stCondLst>
                                    <p:cond delay="2100"/>
                                  </p:stCondLst>
                                  <p:childTnLst>
                                    <p:set>
                                      <p:cBhvr>
                                        <p:cTn id="210" dur="1" fill="hold">
                                          <p:stCondLst>
                                            <p:cond delay="0"/>
                                          </p:stCondLst>
                                        </p:cTn>
                                        <p:tgtEl>
                                          <p:spTgt spid="113"/>
                                        </p:tgtEl>
                                        <p:attrNameLst>
                                          <p:attrName>style.visibility</p:attrName>
                                        </p:attrNameLst>
                                      </p:cBhvr>
                                      <p:to>
                                        <p:strVal val="visible"/>
                                      </p:to>
                                    </p:set>
                                    <p:animEffect transition="in" filter="fade">
                                      <p:cBhvr>
                                        <p:cTn id="211" dur="250"/>
                                        <p:tgtEl>
                                          <p:spTgt spid="113"/>
                                        </p:tgtEl>
                                      </p:cBhvr>
                                    </p:animEffect>
                                  </p:childTnLst>
                                </p:cTn>
                              </p:par>
                              <p:par>
                                <p:cTn id="212" presetID="42" presetClass="path" presetSubtype="0" decel="100000" fill="hold" grpId="1" nodeType="withEffect">
                                  <p:stCondLst>
                                    <p:cond delay="2100"/>
                                  </p:stCondLst>
                                  <p:childTnLst>
                                    <p:animMotion origin="layout" path="M 1.66667E-6 3.7037E-7 L -0.02292 3.7037E-7 " pathEditMode="relative" rAng="0" ptsTypes="AA">
                                      <p:cBhvr>
                                        <p:cTn id="213" dur="500" spd="-100000" fill="hold"/>
                                        <p:tgtEl>
                                          <p:spTgt spid="113"/>
                                        </p:tgtEl>
                                        <p:attrNameLst>
                                          <p:attrName>ppt_x</p:attrName>
                                          <p:attrName>ppt_y</p:attrName>
                                        </p:attrNameLst>
                                      </p:cBhvr>
                                      <p:rCtr x="-1146" y="0"/>
                                    </p:animMotion>
                                  </p:childTnLst>
                                </p:cTn>
                              </p:par>
                              <p:par>
                                <p:cTn id="214" presetID="53" presetClass="entr" presetSubtype="16" fill="hold" nodeType="withEffect">
                                  <p:stCondLst>
                                    <p:cond delay="700"/>
                                  </p:stCondLst>
                                  <p:childTnLst>
                                    <p:set>
                                      <p:cBhvr>
                                        <p:cTn id="215" dur="1" fill="hold">
                                          <p:stCondLst>
                                            <p:cond delay="0"/>
                                          </p:stCondLst>
                                        </p:cTn>
                                        <p:tgtEl>
                                          <p:spTgt spid="122"/>
                                        </p:tgtEl>
                                        <p:attrNameLst>
                                          <p:attrName>style.visibility</p:attrName>
                                        </p:attrNameLst>
                                      </p:cBhvr>
                                      <p:to>
                                        <p:strVal val="visible"/>
                                      </p:to>
                                    </p:set>
                                    <p:anim calcmode="lin" valueType="num">
                                      <p:cBhvr>
                                        <p:cTn id="216" dur="250" fill="hold"/>
                                        <p:tgtEl>
                                          <p:spTgt spid="122"/>
                                        </p:tgtEl>
                                        <p:attrNameLst>
                                          <p:attrName>ppt_w</p:attrName>
                                        </p:attrNameLst>
                                      </p:cBhvr>
                                      <p:tavLst>
                                        <p:tav tm="0">
                                          <p:val>
                                            <p:fltVal val="0"/>
                                          </p:val>
                                        </p:tav>
                                        <p:tav tm="100000">
                                          <p:val>
                                            <p:strVal val="#ppt_w"/>
                                          </p:val>
                                        </p:tav>
                                      </p:tavLst>
                                    </p:anim>
                                    <p:anim calcmode="lin" valueType="num">
                                      <p:cBhvr>
                                        <p:cTn id="217" dur="250" fill="hold"/>
                                        <p:tgtEl>
                                          <p:spTgt spid="122"/>
                                        </p:tgtEl>
                                        <p:attrNameLst>
                                          <p:attrName>ppt_h</p:attrName>
                                        </p:attrNameLst>
                                      </p:cBhvr>
                                      <p:tavLst>
                                        <p:tav tm="0">
                                          <p:val>
                                            <p:fltVal val="0"/>
                                          </p:val>
                                        </p:tav>
                                        <p:tav tm="100000">
                                          <p:val>
                                            <p:strVal val="#ppt_h"/>
                                          </p:val>
                                        </p:tav>
                                      </p:tavLst>
                                    </p:anim>
                                    <p:animEffect transition="in" filter="fade">
                                      <p:cBhvr>
                                        <p:cTn id="218" dur="250"/>
                                        <p:tgtEl>
                                          <p:spTgt spid="122"/>
                                        </p:tgtEl>
                                      </p:cBhvr>
                                    </p:animEffect>
                                  </p:childTnLst>
                                </p:cTn>
                              </p:par>
                              <p:par>
                                <p:cTn id="219" presetID="6" presetClass="emph" presetSubtype="0" decel="100000" autoRev="1" fill="hold" nodeType="withEffect">
                                  <p:stCondLst>
                                    <p:cond delay="700"/>
                                  </p:stCondLst>
                                  <p:childTnLst>
                                    <p:animScale>
                                      <p:cBhvr>
                                        <p:cTn id="220" dur="250" fill="hold"/>
                                        <p:tgtEl>
                                          <p:spTgt spid="122"/>
                                        </p:tgtEl>
                                      </p:cBhvr>
                                      <p:by x="115000" y="115000"/>
                                    </p:animScale>
                                  </p:childTnLst>
                                </p:cTn>
                              </p:par>
                              <p:par>
                                <p:cTn id="221" presetID="22" presetClass="entr" presetSubtype="4" fill="hold" nodeType="withEffect">
                                  <p:stCondLst>
                                    <p:cond delay="1400"/>
                                  </p:stCondLst>
                                  <p:childTnLst>
                                    <p:set>
                                      <p:cBhvr>
                                        <p:cTn id="222" dur="1" fill="hold">
                                          <p:stCondLst>
                                            <p:cond delay="0"/>
                                          </p:stCondLst>
                                        </p:cTn>
                                        <p:tgtEl>
                                          <p:spTgt spid="125"/>
                                        </p:tgtEl>
                                        <p:attrNameLst>
                                          <p:attrName>style.visibility</p:attrName>
                                        </p:attrNameLst>
                                      </p:cBhvr>
                                      <p:to>
                                        <p:strVal val="visible"/>
                                      </p:to>
                                    </p:set>
                                    <p:animEffect transition="in" filter="wipe(down)">
                                      <p:cBhvr>
                                        <p:cTn id="223" dur="250"/>
                                        <p:tgtEl>
                                          <p:spTgt spid="125"/>
                                        </p:tgtEl>
                                      </p:cBhvr>
                                    </p:animEffect>
                                  </p:childTnLst>
                                </p:cTn>
                              </p:par>
                              <p:par>
                                <p:cTn id="224" presetID="53" presetClass="entr" presetSubtype="16" fill="hold" nodeType="withEffect">
                                  <p:stCondLst>
                                    <p:cond delay="1500"/>
                                  </p:stCondLst>
                                  <p:childTnLst>
                                    <p:set>
                                      <p:cBhvr>
                                        <p:cTn id="225" dur="1" fill="hold">
                                          <p:stCondLst>
                                            <p:cond delay="0"/>
                                          </p:stCondLst>
                                        </p:cTn>
                                        <p:tgtEl>
                                          <p:spTgt spid="127"/>
                                        </p:tgtEl>
                                        <p:attrNameLst>
                                          <p:attrName>style.visibility</p:attrName>
                                        </p:attrNameLst>
                                      </p:cBhvr>
                                      <p:to>
                                        <p:strVal val="visible"/>
                                      </p:to>
                                    </p:set>
                                    <p:anim calcmode="lin" valueType="num">
                                      <p:cBhvr>
                                        <p:cTn id="226" dur="250" fill="hold"/>
                                        <p:tgtEl>
                                          <p:spTgt spid="127"/>
                                        </p:tgtEl>
                                        <p:attrNameLst>
                                          <p:attrName>ppt_w</p:attrName>
                                        </p:attrNameLst>
                                      </p:cBhvr>
                                      <p:tavLst>
                                        <p:tav tm="0">
                                          <p:val>
                                            <p:fltVal val="0"/>
                                          </p:val>
                                        </p:tav>
                                        <p:tav tm="100000">
                                          <p:val>
                                            <p:strVal val="#ppt_w"/>
                                          </p:val>
                                        </p:tav>
                                      </p:tavLst>
                                    </p:anim>
                                    <p:anim calcmode="lin" valueType="num">
                                      <p:cBhvr>
                                        <p:cTn id="227" dur="250" fill="hold"/>
                                        <p:tgtEl>
                                          <p:spTgt spid="127"/>
                                        </p:tgtEl>
                                        <p:attrNameLst>
                                          <p:attrName>ppt_h</p:attrName>
                                        </p:attrNameLst>
                                      </p:cBhvr>
                                      <p:tavLst>
                                        <p:tav tm="0">
                                          <p:val>
                                            <p:fltVal val="0"/>
                                          </p:val>
                                        </p:tav>
                                        <p:tav tm="100000">
                                          <p:val>
                                            <p:strVal val="#ppt_h"/>
                                          </p:val>
                                        </p:tav>
                                      </p:tavLst>
                                    </p:anim>
                                    <p:animEffect transition="in" filter="fade">
                                      <p:cBhvr>
                                        <p:cTn id="228" dur="250"/>
                                        <p:tgtEl>
                                          <p:spTgt spid="127"/>
                                        </p:tgtEl>
                                      </p:cBhvr>
                                    </p:animEffect>
                                  </p:childTnLst>
                                </p:cTn>
                              </p:par>
                              <p:par>
                                <p:cTn id="229" presetID="6" presetClass="emph" presetSubtype="0" decel="100000" autoRev="1" fill="hold" nodeType="withEffect">
                                  <p:stCondLst>
                                    <p:cond delay="1500"/>
                                  </p:stCondLst>
                                  <p:childTnLst>
                                    <p:animScale>
                                      <p:cBhvr>
                                        <p:cTn id="230" dur="250" fill="hold"/>
                                        <p:tgtEl>
                                          <p:spTgt spid="127"/>
                                        </p:tgtEl>
                                      </p:cBhvr>
                                      <p:by x="115000" y="115000"/>
                                    </p:animScale>
                                  </p:childTnLst>
                                </p:cTn>
                              </p:par>
                              <p:par>
                                <p:cTn id="231" presetID="10" presetClass="entr" presetSubtype="0" fill="hold" grpId="0" nodeType="withEffect">
                                  <p:stCondLst>
                                    <p:cond delay="1500"/>
                                  </p:stCondLst>
                                  <p:childTnLst>
                                    <p:set>
                                      <p:cBhvr>
                                        <p:cTn id="232" dur="1" fill="hold">
                                          <p:stCondLst>
                                            <p:cond delay="0"/>
                                          </p:stCondLst>
                                        </p:cTn>
                                        <p:tgtEl>
                                          <p:spTgt spid="126"/>
                                        </p:tgtEl>
                                        <p:attrNameLst>
                                          <p:attrName>style.visibility</p:attrName>
                                        </p:attrNameLst>
                                      </p:cBhvr>
                                      <p:to>
                                        <p:strVal val="visible"/>
                                      </p:to>
                                    </p:set>
                                    <p:animEffect transition="in" filter="fade">
                                      <p:cBhvr>
                                        <p:cTn id="233" dur="250"/>
                                        <p:tgtEl>
                                          <p:spTgt spid="126"/>
                                        </p:tgtEl>
                                      </p:cBhvr>
                                    </p:animEffect>
                                  </p:childTnLst>
                                </p:cTn>
                              </p:par>
                              <p:par>
                                <p:cTn id="234" presetID="42" presetClass="path" presetSubtype="0" decel="100000" fill="hold" grpId="1" nodeType="withEffect">
                                  <p:stCondLst>
                                    <p:cond delay="1500"/>
                                  </p:stCondLst>
                                  <p:childTnLst>
                                    <p:animMotion origin="layout" path="M 4.16667E-6 4.81481E-6 L -0.02292 4.81481E-6 " pathEditMode="relative" rAng="0" ptsTypes="AA">
                                      <p:cBhvr>
                                        <p:cTn id="235" dur="500" spd="-100000" fill="hold"/>
                                        <p:tgtEl>
                                          <p:spTgt spid="126"/>
                                        </p:tgtEl>
                                        <p:attrNameLst>
                                          <p:attrName>ppt_x</p:attrName>
                                          <p:attrName>ppt_y</p:attrName>
                                        </p:attrNameLst>
                                      </p:cBhvr>
                                      <p:rCtr x="-1146"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16" grpId="0"/>
      <p:bldP spid="16" grpId="1"/>
      <p:bldP spid="17" grpId="0"/>
      <p:bldP spid="17" grpId="1"/>
      <p:bldP spid="18" grpId="0"/>
      <p:bldP spid="18" grpId="1"/>
      <p:bldP spid="19" grpId="0"/>
      <p:bldP spid="19" grpId="1"/>
      <p:bldP spid="20" grpId="0"/>
      <p:bldP spid="20" grpId="1"/>
      <p:bldP spid="21" grpId="0"/>
      <p:bldP spid="21" grpId="1"/>
      <p:bldP spid="22" grpId="0"/>
      <p:bldP spid="22" grpId="1"/>
      <p:bldP spid="23" grpId="0"/>
      <p:bldP spid="23" grpId="1"/>
      <p:bldP spid="24" grpId="0"/>
      <p:bldP spid="24" grpId="1"/>
      <p:bldP spid="44" grpId="0"/>
      <p:bldP spid="44" grpId="1"/>
      <p:bldP spid="54" grpId="0"/>
      <p:bldP spid="54" grpId="1"/>
      <p:bldP spid="57" grpId="0"/>
      <p:bldP spid="57" grpId="1"/>
      <p:bldP spid="60" grpId="0"/>
      <p:bldP spid="60" grpId="1"/>
      <p:bldP spid="62" grpId="0"/>
      <p:bldP spid="62" grpId="1"/>
      <p:bldP spid="113" grpId="0"/>
      <p:bldP spid="113" grpId="1"/>
      <p:bldP spid="126" grpId="0"/>
      <p:bldP spid="126"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C1B5CAD-EA47-49A0-8768-2AF393B47872}"/>
              </a:ext>
            </a:extLst>
          </p:cNvPr>
          <p:cNvSpPr>
            <a:spLocks noGrp="1"/>
          </p:cNvSpPr>
          <p:nvPr>
            <p:ph type="body" sz="quarter" idx="13"/>
          </p:nvPr>
        </p:nvSpPr>
        <p:spPr>
          <a:xfrm>
            <a:off x="5465475" y="2128459"/>
            <a:ext cx="4212000" cy="380938"/>
          </a:xfrm>
        </p:spPr>
        <p:txBody>
          <a:bodyPr/>
          <a:lstStyle/>
          <a:p>
            <a:r>
              <a:rPr lang="en-GB" dirty="0"/>
              <a:t>Appendices</a:t>
            </a:r>
          </a:p>
        </p:txBody>
      </p:sp>
      <p:sp>
        <p:nvSpPr>
          <p:cNvPr id="7" name="Text Placeholder 5"/>
          <p:cNvSpPr txBox="1">
            <a:spLocks/>
          </p:cNvSpPr>
          <p:nvPr/>
        </p:nvSpPr>
        <p:spPr bwMode="gray">
          <a:xfrm>
            <a:off x="5465474" y="2800036"/>
            <a:ext cx="4743237" cy="1583604"/>
          </a:xfrm>
          <a:prstGeom prst="rect">
            <a:avLst/>
          </a:prstGeom>
          <a:noFill/>
          <a:ln w="9525">
            <a:noFill/>
            <a:miter lim="800000"/>
            <a:headEnd/>
            <a:tailEnd/>
          </a:ln>
        </p:spPr>
        <p:txBody>
          <a:bodyPr vert="horz" wrap="square" lIns="0" tIns="0" rIns="0" bIns="0" numCol="1" rtlCol="0" anchor="t" anchorCtr="0" compatLnSpc="1">
            <a:prstTxWarp prst="textNoShape">
              <a:avLst/>
            </a:prstTxWarp>
            <a:normAutofit/>
          </a:bodyPr>
          <a:lstStyle>
            <a:lvl1pPr marL="342900" indent="-342900" algn="l" defTabSz="914400" rtl="0" eaLnBrk="1" fontAlgn="base" latinLnBrk="0" hangingPunct="1">
              <a:lnSpc>
                <a:spcPct val="110000"/>
              </a:lnSpc>
              <a:spcBef>
                <a:spcPts val="600"/>
              </a:spcBef>
              <a:spcAft>
                <a:spcPct val="0"/>
              </a:spcAft>
              <a:buFont typeface="Arial" pitchFamily="34" charset="0"/>
              <a:buNone/>
              <a:defRPr lang="en-US" sz="1200" b="0" kern="1200" noProof="0" dirty="0" smtClean="0">
                <a:solidFill>
                  <a:schemeClr val="bg1"/>
                </a:solidFill>
                <a:latin typeface="+mn-lt"/>
                <a:ea typeface="+mn-ea"/>
                <a:cs typeface="+mn-cs"/>
              </a:defRPr>
            </a:lvl1pPr>
            <a:lvl2pPr marL="0" indent="0" algn="l" defTabSz="914400" rtl="0" eaLnBrk="1" latinLnBrk="0" hangingPunct="1">
              <a:lnSpc>
                <a:spcPct val="100000"/>
              </a:lnSpc>
              <a:spcBef>
                <a:spcPts val="600"/>
              </a:spcBef>
              <a:buFont typeface="Arial" pitchFamily="34" charset="0"/>
              <a:buNone/>
              <a:defRPr lang="en-US" sz="1200" b="0" kern="1200" noProof="0" dirty="0" smtClean="0">
                <a:solidFill>
                  <a:schemeClr val="bg1"/>
                </a:solidFill>
                <a:latin typeface="+mn-lt"/>
                <a:ea typeface="+mn-ea"/>
                <a:cs typeface="+mn-cs"/>
              </a:defRPr>
            </a:lvl2pPr>
            <a:lvl3pPr marL="177800" indent="-177800" algn="l" defTabSz="914400" rtl="0" eaLnBrk="1" latinLnBrk="0" hangingPunct="1">
              <a:lnSpc>
                <a:spcPct val="100000"/>
              </a:lnSpc>
              <a:spcBef>
                <a:spcPts val="600"/>
              </a:spcBef>
              <a:buClr>
                <a:srgbClr val="97989A"/>
              </a:buClr>
              <a:buFont typeface="Arial" pitchFamily="34" charset="0"/>
              <a:buChar char="■"/>
              <a:defRPr lang="en-US" sz="1200" b="0" kern="1200" noProof="0" dirty="0" smtClean="0">
                <a:solidFill>
                  <a:schemeClr val="bg1"/>
                </a:solidFill>
                <a:latin typeface="+mn-lt"/>
                <a:ea typeface="+mn-ea"/>
                <a:cs typeface="+mn-cs"/>
              </a:defRPr>
            </a:lvl3pPr>
            <a:lvl4pPr marL="355600" indent="-177800" algn="l" defTabSz="914400" rtl="0" eaLnBrk="1" latinLnBrk="0" hangingPunct="1">
              <a:lnSpc>
                <a:spcPct val="100000"/>
              </a:lnSpc>
              <a:spcBef>
                <a:spcPts val="600"/>
              </a:spcBef>
              <a:buClr>
                <a:srgbClr val="97989A"/>
              </a:buClr>
              <a:buFont typeface="Arial" pitchFamily="34" charset="0"/>
              <a:buChar char="–"/>
              <a:defRPr lang="en-US" sz="1200" b="0" kern="1200" noProof="0" dirty="0" smtClean="0">
                <a:solidFill>
                  <a:schemeClr val="bg1"/>
                </a:solidFill>
                <a:latin typeface="+mn-lt"/>
                <a:ea typeface="+mn-ea"/>
                <a:cs typeface="+mn-cs"/>
              </a:defRPr>
            </a:lvl4pPr>
            <a:lvl5pPr marL="534988" indent="-174625" algn="l" defTabSz="914400" rtl="0" eaLnBrk="1" latinLnBrk="0" hangingPunct="1">
              <a:lnSpc>
                <a:spcPct val="100000"/>
              </a:lnSpc>
              <a:spcBef>
                <a:spcPts val="600"/>
              </a:spcBef>
              <a:buClr>
                <a:srgbClr val="97989A"/>
              </a:buClr>
              <a:buFont typeface="Arial" pitchFamily="34" charset="0"/>
              <a:buChar char="■"/>
              <a:defRPr lang="en-US" sz="1200" b="0" kern="1200" baseline="0" noProof="0" dirty="0" smtClean="0">
                <a:solidFill>
                  <a:schemeClr val="bg1"/>
                </a:solidFill>
                <a:latin typeface="+mn-lt"/>
                <a:ea typeface="+mn-ea"/>
                <a:cs typeface="+mn-cs"/>
              </a:defRPr>
            </a:lvl5pPr>
            <a:lvl6pPr marL="720725" indent="-185738" algn="l" defTabSz="914400" rtl="0" eaLnBrk="1" latinLnBrk="0" hangingPunct="1">
              <a:lnSpc>
                <a:spcPct val="110000"/>
              </a:lnSpc>
              <a:spcBef>
                <a:spcPts val="600"/>
              </a:spcBef>
              <a:buClr>
                <a:srgbClr val="97989A"/>
              </a:buClr>
              <a:buFont typeface="Arial" pitchFamily="34" charset="0"/>
              <a:buChar char="–"/>
              <a:defRPr lang="en-US" sz="1200" b="0" kern="1200" noProof="0" dirty="0" smtClean="0">
                <a:solidFill>
                  <a:schemeClr val="bg1"/>
                </a:solidFill>
                <a:latin typeface="+mn-lt"/>
                <a:ea typeface="+mn-ea"/>
                <a:cs typeface="+mn-cs"/>
              </a:defRPr>
            </a:lvl6pPr>
            <a:lvl7pPr marL="895350" indent="-174625" algn="l" defTabSz="914400" rtl="0" eaLnBrk="1" latinLnBrk="0" hangingPunct="1">
              <a:lnSpc>
                <a:spcPct val="110000"/>
              </a:lnSpc>
              <a:spcBef>
                <a:spcPts val="600"/>
              </a:spcBef>
              <a:buClr>
                <a:srgbClr val="97989A"/>
              </a:buClr>
              <a:buFont typeface="Arial" pitchFamily="34" charset="0"/>
              <a:buChar char="■"/>
              <a:defRPr lang="en-US" sz="1200" b="0" kern="1200" baseline="0" noProof="0" dirty="0" smtClean="0">
                <a:solidFill>
                  <a:schemeClr val="bg1"/>
                </a:solidFill>
                <a:latin typeface="+mn-lt"/>
                <a:ea typeface="+mn-ea"/>
                <a:cs typeface="+mn-cs"/>
              </a:defRPr>
            </a:lvl7pPr>
            <a:lvl8pPr marL="1081088" indent="-185738" algn="l" defTabSz="914400" rtl="0" eaLnBrk="1" latinLnBrk="0" hangingPunct="1">
              <a:lnSpc>
                <a:spcPct val="110000"/>
              </a:lnSpc>
              <a:spcBef>
                <a:spcPts val="600"/>
              </a:spcBef>
              <a:buClr>
                <a:srgbClr val="97989A"/>
              </a:buClr>
              <a:buFont typeface="Arial" pitchFamily="34" charset="0"/>
              <a:buChar char="–"/>
              <a:defRPr lang="en-US" sz="1200" b="0" kern="1200" baseline="0" noProof="0" dirty="0" smtClean="0">
                <a:solidFill>
                  <a:schemeClr val="bg1"/>
                </a:solidFill>
                <a:latin typeface="+mn-lt"/>
                <a:ea typeface="+mn-ea"/>
                <a:cs typeface="+mn-cs"/>
              </a:defRPr>
            </a:lvl8pPr>
            <a:lvl9pPr marL="1255713" indent="-174625" algn="l" defTabSz="914400" rtl="0" eaLnBrk="1" latinLnBrk="0" hangingPunct="1">
              <a:lnSpc>
                <a:spcPct val="110000"/>
              </a:lnSpc>
              <a:spcBef>
                <a:spcPts val="600"/>
              </a:spcBef>
              <a:buClr>
                <a:srgbClr val="97989A"/>
              </a:buClr>
              <a:buFont typeface="Arial" pitchFamily="34" charset="0"/>
              <a:buChar char="■"/>
              <a:defRPr lang="en-US" sz="1200" b="0" kern="1200" baseline="0" noProof="0" dirty="0" smtClean="0">
                <a:solidFill>
                  <a:schemeClr val="bg1"/>
                </a:solidFill>
                <a:latin typeface="+mn-lt"/>
                <a:ea typeface="+mn-ea"/>
                <a:cs typeface="+mn-cs"/>
              </a:defRPr>
            </a:lvl9pPr>
          </a:lstStyle>
          <a:p>
            <a:pPr>
              <a:spcBef>
                <a:spcPts val="0"/>
              </a:spcBef>
              <a:defRPr/>
            </a:pPr>
            <a:r>
              <a:rPr lang="en-GB" sz="1100" b="1" dirty="0">
                <a:latin typeface="+mj-lt"/>
              </a:rPr>
              <a:t>APPENDIX 1</a:t>
            </a:r>
            <a:r>
              <a:rPr lang="en-GB" sz="1100" dirty="0">
                <a:latin typeface="+mj-lt"/>
              </a:rPr>
              <a:t>	DIRECTION FOR THE BSC AUDIT 2024/2025</a:t>
            </a:r>
          </a:p>
          <a:p>
            <a:pPr lvl="0">
              <a:spcBef>
                <a:spcPts val="0"/>
              </a:spcBef>
              <a:defRPr/>
            </a:pPr>
            <a:endParaRPr lang="en-GB" sz="1100" b="1" dirty="0">
              <a:latin typeface="+mj-lt"/>
            </a:endParaRPr>
          </a:p>
          <a:p>
            <a:pPr>
              <a:spcBef>
                <a:spcPts val="0"/>
              </a:spcBef>
              <a:defRPr/>
            </a:pPr>
            <a:r>
              <a:rPr lang="en-GB" sz="1100" b="1" dirty="0">
                <a:latin typeface="+mj-lt"/>
              </a:rPr>
              <a:t>APPENDIX 2  </a:t>
            </a:r>
            <a:r>
              <a:rPr lang="en-GB" sz="1100" dirty="0">
                <a:solidFill>
                  <a:srgbClr val="FFFFFF"/>
                </a:solidFill>
                <a:latin typeface="+mj-lt"/>
              </a:rPr>
              <a:t>SVA RISKS 2024/2025</a:t>
            </a:r>
          </a:p>
          <a:p>
            <a:pPr lvl="0">
              <a:spcBef>
                <a:spcPts val="0"/>
              </a:spcBef>
              <a:defRPr/>
            </a:pPr>
            <a:endParaRPr lang="en-GB" sz="1100" b="1" dirty="0">
              <a:latin typeface="+mj-lt"/>
            </a:endParaRPr>
          </a:p>
          <a:p>
            <a:pPr lvl="0">
              <a:spcBef>
                <a:spcPts val="0"/>
              </a:spcBef>
              <a:defRPr/>
            </a:pPr>
            <a:r>
              <a:rPr lang="en-GB" sz="1100" b="1" dirty="0">
                <a:latin typeface="+mj-lt"/>
              </a:rPr>
              <a:t>APPENDIX 3	</a:t>
            </a:r>
            <a:r>
              <a:rPr lang="en-GB" sz="1100" dirty="0">
                <a:latin typeface="+mj-lt"/>
              </a:rPr>
              <a:t>BSC AUDIT FINDINGS RATINGS METHODOLOGY</a:t>
            </a:r>
          </a:p>
          <a:p>
            <a:pPr marL="895350" indent="-895350">
              <a:spcBef>
                <a:spcPts val="0"/>
              </a:spcBef>
              <a:defRPr/>
            </a:pPr>
            <a:endParaRPr lang="en-GB" sz="1100" dirty="0">
              <a:solidFill>
                <a:srgbClr val="FFFFFF"/>
              </a:solidFill>
              <a:latin typeface="+mj-lt"/>
              <a:cs typeface="Arial"/>
            </a:endParaRPr>
          </a:p>
          <a:p>
            <a:pPr marL="895350" indent="-895350">
              <a:spcBef>
                <a:spcPts val="0"/>
              </a:spcBef>
              <a:defRPr/>
            </a:pPr>
            <a:r>
              <a:rPr lang="en-GB" sz="1100" b="1" dirty="0">
                <a:latin typeface="+mj-lt"/>
              </a:rPr>
              <a:t>APPENDIX 4	</a:t>
            </a:r>
            <a:r>
              <a:rPr lang="en-GB" sz="1100" spc="5" dirty="0">
                <a:latin typeface="+mj-lt"/>
                <a:cs typeface="Arial"/>
              </a:rPr>
              <a:t>GLOSSARY OF TERMS</a:t>
            </a:r>
            <a:endParaRPr lang="en-GB" sz="1100" dirty="0">
              <a:latin typeface="+mj-lt"/>
              <a:cs typeface="Arial"/>
            </a:endParaRPr>
          </a:p>
          <a:p>
            <a:pPr marL="895350" indent="-895350">
              <a:spcBef>
                <a:spcPts val="0"/>
              </a:spcBef>
              <a:defRPr/>
            </a:pPr>
            <a:endParaRPr lang="en-GB" sz="1100" dirty="0">
              <a:solidFill>
                <a:srgbClr val="FFFFFF"/>
              </a:solidFill>
              <a:latin typeface="+mj-lt"/>
              <a:cs typeface="Arial"/>
            </a:endParaRPr>
          </a:p>
          <a:p>
            <a:pPr marL="895350" indent="-895350">
              <a:defRPr/>
            </a:pPr>
            <a:endParaRPr lang="en-GB" dirty="0">
              <a:solidFill>
                <a:srgbClr val="FFFFFF"/>
              </a:solidFill>
              <a:latin typeface="+mj-lt"/>
              <a:cs typeface="Arial"/>
            </a:endParaRPr>
          </a:p>
          <a:p>
            <a:pPr>
              <a:defRPr/>
            </a:pPr>
            <a:endParaRPr lang="en-GB" dirty="0">
              <a:solidFill>
                <a:srgbClr val="FFFFFF"/>
              </a:solidFill>
              <a:latin typeface="+mj-lt"/>
            </a:endParaRPr>
          </a:p>
        </p:txBody>
      </p:sp>
      <p:sp>
        <p:nvSpPr>
          <p:cNvPr id="10" name="Rectangle 9">
            <a:hlinkClick r:id="rId3" action="ppaction://hlinksldjump"/>
            <a:extLst>
              <a:ext uri="{FF2B5EF4-FFF2-40B4-BE49-F238E27FC236}">
                <a16:creationId xmlns:a16="http://schemas.microsoft.com/office/drawing/2014/main" id="{057874E9-848E-4716-80C8-E2CFF8CE679A}"/>
              </a:ext>
            </a:extLst>
          </p:cNvPr>
          <p:cNvSpPr/>
          <p:nvPr/>
        </p:nvSpPr>
        <p:spPr>
          <a:xfrm>
            <a:off x="5465475" y="2702103"/>
            <a:ext cx="4613474" cy="2884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GB" sz="1500" dirty="0">
              <a:solidFill>
                <a:srgbClr val="FF0000"/>
              </a:solidFill>
            </a:endParaRPr>
          </a:p>
        </p:txBody>
      </p:sp>
      <p:sp>
        <p:nvSpPr>
          <p:cNvPr id="11" name="Rectangle 10">
            <a:hlinkClick r:id="rId4" action="ppaction://hlinksldjump"/>
            <a:extLst>
              <a:ext uri="{FF2B5EF4-FFF2-40B4-BE49-F238E27FC236}">
                <a16:creationId xmlns:a16="http://schemas.microsoft.com/office/drawing/2014/main" id="{44E5FA7F-857D-4FDA-83FA-158D8AEE2BA4}"/>
              </a:ext>
            </a:extLst>
          </p:cNvPr>
          <p:cNvSpPr/>
          <p:nvPr/>
        </p:nvSpPr>
        <p:spPr>
          <a:xfrm>
            <a:off x="5465473" y="3088438"/>
            <a:ext cx="4613474" cy="2884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GB" sz="1500" dirty="0">
              <a:solidFill>
                <a:srgbClr val="FF0000"/>
              </a:solidFill>
            </a:endParaRPr>
          </a:p>
        </p:txBody>
      </p:sp>
      <p:sp>
        <p:nvSpPr>
          <p:cNvPr id="12" name="Rectangle 11">
            <a:hlinkClick r:id="rId5" action="ppaction://hlinksldjump"/>
            <a:extLst>
              <a:ext uri="{FF2B5EF4-FFF2-40B4-BE49-F238E27FC236}">
                <a16:creationId xmlns:a16="http://schemas.microsoft.com/office/drawing/2014/main" id="{159F274E-A442-4D09-A895-4D511CA0F40C}"/>
              </a:ext>
            </a:extLst>
          </p:cNvPr>
          <p:cNvSpPr/>
          <p:nvPr/>
        </p:nvSpPr>
        <p:spPr>
          <a:xfrm>
            <a:off x="5465473" y="3474773"/>
            <a:ext cx="4613474" cy="2884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r>
              <a:rPr lang="en-GB" sz="1500" dirty="0">
                <a:solidFill>
                  <a:srgbClr val="FF0000"/>
                </a:solidFill>
              </a:rPr>
              <a:t>	</a:t>
            </a:r>
          </a:p>
        </p:txBody>
      </p:sp>
      <p:sp>
        <p:nvSpPr>
          <p:cNvPr id="13" name="Rectangle 12">
            <a:hlinkClick r:id="rId6" action="ppaction://hlinksldjump"/>
            <a:extLst>
              <a:ext uri="{FF2B5EF4-FFF2-40B4-BE49-F238E27FC236}">
                <a16:creationId xmlns:a16="http://schemas.microsoft.com/office/drawing/2014/main" id="{0279D9C2-A6E8-4920-8477-E1B0E81A2DC9}"/>
              </a:ext>
            </a:extLst>
          </p:cNvPr>
          <p:cNvSpPr/>
          <p:nvPr/>
        </p:nvSpPr>
        <p:spPr>
          <a:xfrm>
            <a:off x="5465473" y="3834698"/>
            <a:ext cx="4613474" cy="2884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GB" sz="1500" dirty="0">
              <a:solidFill>
                <a:srgbClr val="FF0000"/>
              </a:solidFill>
            </a:endParaRPr>
          </a:p>
        </p:txBody>
      </p:sp>
    </p:spTree>
    <p:extLst>
      <p:ext uri="{BB962C8B-B14F-4D97-AF65-F5344CB8AC3E}">
        <p14:creationId xmlns:p14="http://schemas.microsoft.com/office/powerpoint/2010/main" val="40972791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3">
            <a:extLst>
              <a:ext uri="{FF2B5EF4-FFF2-40B4-BE49-F238E27FC236}">
                <a16:creationId xmlns:a16="http://schemas.microsoft.com/office/drawing/2014/main" id="{AA155618-E4AC-4A07-A283-84E4B09ED047}"/>
              </a:ext>
            </a:extLst>
          </p:cNvPr>
          <p:cNvSpPr txBox="1">
            <a:spLocks noGrp="1"/>
          </p:cNvSpPr>
          <p:nvPr>
            <p:ph type="title"/>
          </p:nvPr>
        </p:nvSpPr>
        <p:spPr>
          <a:xfrm>
            <a:off x="392400" y="579600"/>
            <a:ext cx="9429875" cy="441828"/>
          </a:xfrm>
          <a:prstGeom prst="rect">
            <a:avLst/>
          </a:prstGeom>
        </p:spPr>
        <p:txBody>
          <a:bodyPr vert="horz" wrap="square" lIns="0" tIns="10835" rIns="0" bIns="0" rtlCol="0" anchor="t" anchorCtr="0">
            <a:spAutoFit/>
          </a:bodyPr>
          <a:lstStyle/>
          <a:p>
            <a:pPr marL="10319">
              <a:spcBef>
                <a:spcPts val="85"/>
              </a:spcBef>
            </a:pPr>
            <a:r>
              <a:rPr sz="2800" spc="61" dirty="0"/>
              <a:t>Appendix </a:t>
            </a:r>
            <a:r>
              <a:rPr lang="en-GB" sz="2800" spc="61" dirty="0"/>
              <a:t>1</a:t>
            </a:r>
            <a:r>
              <a:rPr sz="2800" dirty="0"/>
              <a:t> </a:t>
            </a:r>
            <a:r>
              <a:rPr lang="en-GB" sz="2800" dirty="0"/>
              <a:t>–</a:t>
            </a:r>
            <a:r>
              <a:rPr sz="2800" dirty="0"/>
              <a:t> </a:t>
            </a:r>
            <a:r>
              <a:rPr lang="en-GB" sz="2800" spc="33" dirty="0"/>
              <a:t>Direction for the BSC Audit 2024/2025</a:t>
            </a:r>
            <a:endParaRPr spc="61" dirty="0"/>
          </a:p>
        </p:txBody>
      </p:sp>
      <p:sp>
        <p:nvSpPr>
          <p:cNvPr id="5" name="object 8">
            <a:extLst>
              <a:ext uri="{FF2B5EF4-FFF2-40B4-BE49-F238E27FC236}">
                <a16:creationId xmlns:a16="http://schemas.microsoft.com/office/drawing/2014/main" id="{A60333EE-A32F-41CE-9D86-427850E2F1FE}"/>
              </a:ext>
            </a:extLst>
          </p:cNvPr>
          <p:cNvSpPr txBox="1"/>
          <p:nvPr/>
        </p:nvSpPr>
        <p:spPr>
          <a:xfrm>
            <a:off x="10801358" y="1376085"/>
            <a:ext cx="124540" cy="134998"/>
          </a:xfrm>
          <a:prstGeom prst="rect">
            <a:avLst/>
          </a:prstGeom>
        </p:spPr>
        <p:txBody>
          <a:bodyPr vert="horz" wrap="square" lIns="0" tIns="9803" rIns="0" bIns="0" rtlCol="0">
            <a:spAutoFit/>
          </a:bodyPr>
          <a:lstStyle/>
          <a:p>
            <a:pPr marL="10319">
              <a:spcBef>
                <a:spcPts val="77"/>
              </a:spcBef>
            </a:pPr>
            <a:r>
              <a:rPr lang="en-GB" sz="813" spc="-4" dirty="0">
                <a:solidFill>
                  <a:srgbClr val="FFFFFF"/>
                </a:solidFill>
                <a:latin typeface="Univers 45 Light"/>
                <a:cs typeface="Univers 45 Light"/>
              </a:rPr>
              <a:t>11</a:t>
            </a:r>
            <a:endParaRPr sz="813" dirty="0">
              <a:latin typeface="Univers 45 Light"/>
              <a:cs typeface="Univers 45 Light"/>
            </a:endParaRPr>
          </a:p>
        </p:txBody>
      </p:sp>
      <p:sp>
        <p:nvSpPr>
          <p:cNvPr id="6" name="object 9">
            <a:extLst>
              <a:ext uri="{FF2B5EF4-FFF2-40B4-BE49-F238E27FC236}">
                <a16:creationId xmlns:a16="http://schemas.microsoft.com/office/drawing/2014/main" id="{3382CFD0-9805-457B-BBC6-6554D7DC0615}"/>
              </a:ext>
            </a:extLst>
          </p:cNvPr>
          <p:cNvSpPr/>
          <p:nvPr/>
        </p:nvSpPr>
        <p:spPr>
          <a:xfrm>
            <a:off x="10717149" y="1346264"/>
            <a:ext cx="0" cy="214114"/>
          </a:xfrm>
          <a:custGeom>
            <a:avLst/>
            <a:gdLst/>
            <a:ahLst/>
            <a:cxnLst/>
            <a:rect l="l" t="t" r="r" b="b"/>
            <a:pathLst>
              <a:path h="263525">
                <a:moveTo>
                  <a:pt x="0" y="0"/>
                </a:moveTo>
                <a:lnTo>
                  <a:pt x="0" y="263525"/>
                </a:lnTo>
              </a:path>
            </a:pathLst>
          </a:custGeom>
          <a:ln w="6096">
            <a:solidFill>
              <a:srgbClr val="EFEFEF"/>
            </a:solidFill>
          </a:ln>
        </p:spPr>
        <p:txBody>
          <a:bodyPr wrap="square" lIns="0" tIns="0" rIns="0" bIns="0" rtlCol="0"/>
          <a:lstStyle/>
          <a:p>
            <a:endParaRPr sz="1463" dirty="0"/>
          </a:p>
        </p:txBody>
      </p:sp>
      <p:graphicFrame>
        <p:nvGraphicFramePr>
          <p:cNvPr id="7" name="Table 6">
            <a:extLst>
              <a:ext uri="{FF2B5EF4-FFF2-40B4-BE49-F238E27FC236}">
                <a16:creationId xmlns:a16="http://schemas.microsoft.com/office/drawing/2014/main" id="{D242CEA5-D827-4D3B-B3CF-2F6CC1F295AB}"/>
              </a:ext>
            </a:extLst>
          </p:cNvPr>
          <p:cNvGraphicFramePr>
            <a:graphicFrameLocks noGrp="1"/>
          </p:cNvGraphicFramePr>
          <p:nvPr>
            <p:extLst>
              <p:ext uri="{D42A27DB-BD31-4B8C-83A1-F6EECF244321}">
                <p14:modId xmlns:p14="http://schemas.microsoft.com/office/powerpoint/2010/main" val="588716933"/>
              </p:ext>
            </p:extLst>
          </p:nvPr>
        </p:nvGraphicFramePr>
        <p:xfrm>
          <a:off x="807167" y="2482995"/>
          <a:ext cx="10182342" cy="2457036"/>
        </p:xfrm>
        <a:graphic>
          <a:graphicData uri="http://schemas.openxmlformats.org/drawingml/2006/table">
            <a:tbl>
              <a:tblPr firstRow="1" bandRow="1">
                <a:tableStyleId>{5C22544A-7EE6-4342-B048-85BDC9FD1C3A}</a:tableStyleId>
              </a:tblPr>
              <a:tblGrid>
                <a:gridCol w="595985">
                  <a:extLst>
                    <a:ext uri="{9D8B030D-6E8A-4147-A177-3AD203B41FA5}">
                      <a16:colId xmlns:a16="http://schemas.microsoft.com/office/drawing/2014/main" val="20000"/>
                    </a:ext>
                  </a:extLst>
                </a:gridCol>
                <a:gridCol w="2164609">
                  <a:extLst>
                    <a:ext uri="{9D8B030D-6E8A-4147-A177-3AD203B41FA5}">
                      <a16:colId xmlns:a16="http://schemas.microsoft.com/office/drawing/2014/main" val="20001"/>
                    </a:ext>
                  </a:extLst>
                </a:gridCol>
                <a:gridCol w="7421748">
                  <a:extLst>
                    <a:ext uri="{9D8B030D-6E8A-4147-A177-3AD203B41FA5}">
                      <a16:colId xmlns:a16="http://schemas.microsoft.com/office/drawing/2014/main" val="182094580"/>
                    </a:ext>
                  </a:extLst>
                </a:gridCol>
              </a:tblGrid>
              <a:tr h="152097">
                <a:tc>
                  <a:txBody>
                    <a:bodyPr/>
                    <a:lstStyle/>
                    <a:p>
                      <a:pPr algn="ctr" fontAlgn="b">
                        <a:spcAft>
                          <a:spcPts val="300"/>
                        </a:spcAft>
                      </a:pPr>
                      <a:r>
                        <a:rPr lang="en-GB" sz="1000" b="1" i="0" u="none" strike="noStrike" dirty="0">
                          <a:solidFill>
                            <a:srgbClr val="FFFFFF"/>
                          </a:solidFill>
                          <a:latin typeface="+mn-lt"/>
                        </a:rPr>
                        <a:t>Risk</a:t>
                      </a:r>
                    </a:p>
                  </a:txBody>
                  <a:tcPr marL="24436" marR="24436" marT="24436" marB="24436"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E8308A"/>
                    </a:solidFill>
                  </a:tcPr>
                </a:tc>
                <a:tc>
                  <a:txBody>
                    <a:bodyPr/>
                    <a:lstStyle/>
                    <a:p>
                      <a:pPr algn="ctr" fontAlgn="b">
                        <a:spcAft>
                          <a:spcPts val="300"/>
                        </a:spcAft>
                      </a:pPr>
                      <a:r>
                        <a:rPr lang="en-GB" sz="1000" b="1" i="0" u="none" strike="noStrike" dirty="0">
                          <a:solidFill>
                            <a:srgbClr val="FFFFFF"/>
                          </a:solidFill>
                          <a:latin typeface="+mn-lt"/>
                        </a:rPr>
                        <a:t>Risk Sub Category</a:t>
                      </a:r>
                    </a:p>
                  </a:txBody>
                  <a:tcPr marL="24436" marR="24436" marT="24436" marB="24436"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E8308A"/>
                    </a:solidFill>
                  </a:tcPr>
                </a:tc>
                <a:tc>
                  <a:txBody>
                    <a:bodyPr/>
                    <a:lstStyle/>
                    <a:p>
                      <a:pPr algn="ctr" fontAlgn="b">
                        <a:spcAft>
                          <a:spcPts val="300"/>
                        </a:spcAft>
                      </a:pPr>
                      <a:r>
                        <a:rPr lang="en-GB" sz="1000" b="1" i="0" u="none" strike="noStrike" dirty="0">
                          <a:solidFill>
                            <a:srgbClr val="FFFFFF"/>
                          </a:solidFill>
                          <a:latin typeface="+mn-lt"/>
                        </a:rPr>
                        <a:t>Focus Risk Rationale</a:t>
                      </a:r>
                    </a:p>
                  </a:txBody>
                  <a:tcPr marL="24436" marR="24436" marT="24436" marB="24436"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E8308A"/>
                    </a:solidFill>
                  </a:tcPr>
                </a:tc>
                <a:extLst>
                  <a:ext uri="{0D108BD9-81ED-4DB2-BD59-A6C34878D82A}">
                    <a16:rowId xmlns:a16="http://schemas.microsoft.com/office/drawing/2014/main" val="10000"/>
                  </a:ext>
                </a:extLst>
              </a:tr>
              <a:tr h="563941">
                <a:tc>
                  <a:txBody>
                    <a:bodyPr/>
                    <a:lstStyle/>
                    <a:p>
                      <a:pPr algn="ctr"/>
                      <a:r>
                        <a:rPr lang="en-GB" sz="1000" b="1" i="0" u="none" strike="noStrike" kern="1200" dirty="0">
                          <a:solidFill>
                            <a:schemeClr val="tx1"/>
                          </a:solidFill>
                          <a:latin typeface="+mn-lt"/>
                          <a:ea typeface="+mn-ea"/>
                          <a:cs typeface="+mn-cs"/>
                        </a:rPr>
                        <a:t>003</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a:r>
                        <a:rPr lang="en-GB" sz="1000" b="0" i="0" u="none" strike="noStrike" kern="1200" dirty="0">
                          <a:solidFill>
                            <a:schemeClr val="tx1"/>
                          </a:solidFill>
                          <a:latin typeface="+mn-lt"/>
                          <a:ea typeface="+mn-ea"/>
                          <a:cs typeface="+mn-cs"/>
                        </a:rPr>
                        <a:t>Metering Equipment installation,</a:t>
                      </a:r>
                    </a:p>
                    <a:p>
                      <a:pPr algn="l"/>
                      <a:r>
                        <a:rPr lang="en-GB" sz="1000" b="0" i="0" u="none" strike="noStrike" kern="1200" dirty="0">
                          <a:solidFill>
                            <a:schemeClr val="tx1"/>
                          </a:solidFill>
                          <a:latin typeface="+mn-lt"/>
                          <a:ea typeface="+mn-ea"/>
                          <a:cs typeface="+mn-cs"/>
                        </a:rPr>
                        <a:t>programming, maintenance and</a:t>
                      </a:r>
                    </a:p>
                    <a:p>
                      <a:pPr algn="l"/>
                      <a:r>
                        <a:rPr lang="en-GB" sz="1000" b="0" i="0" u="none" strike="noStrike" kern="1200" dirty="0">
                          <a:solidFill>
                            <a:schemeClr val="tx1"/>
                          </a:solidFill>
                          <a:latin typeface="+mn-lt"/>
                          <a:ea typeface="+mn-ea"/>
                          <a:cs typeface="+mn-cs"/>
                        </a:rPr>
                        <a:t>Commissioning</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indent="0">
                        <a:buFont typeface="Arial" panose="020B0604020202020204" pitchFamily="34" charset="0"/>
                        <a:buNone/>
                      </a:pPr>
                      <a:r>
                        <a:rPr lang="en-GB" sz="1000" b="0" i="0" u="none" strike="noStrike" kern="1200" dirty="0">
                          <a:solidFill>
                            <a:schemeClr val="tx1"/>
                          </a:solidFill>
                          <a:latin typeface="+mn-lt"/>
                          <a:ea typeface="+mn-ea"/>
                          <a:cs typeface="+mn-cs"/>
                        </a:rPr>
                        <a:t>The results of the TAM audit suggest this risk should be in focus. </a:t>
                      </a:r>
                      <a:r>
                        <a:rPr lang="en-GB" sz="1000" dirty="0"/>
                        <a:t>Risk 003 is considered to be the third most impactful on BSC Party operations based on feedback from Elexon’s assurance survey.</a:t>
                      </a:r>
                      <a:endParaRPr lang="en-GB" sz="1000" b="0" i="0" u="none" strike="noStrike" kern="1200" dirty="0">
                        <a:solidFill>
                          <a:schemeClr val="tx1"/>
                        </a:solidFill>
                        <a:highlight>
                          <a:srgbClr val="FFFF00"/>
                        </a:highlight>
                        <a:latin typeface="+mn-lt"/>
                        <a:ea typeface="+mn-ea"/>
                        <a:cs typeface="+mn-cs"/>
                      </a:endParaRP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127691709"/>
                  </a:ext>
                </a:extLst>
              </a:tr>
              <a:tr h="563941">
                <a:tc>
                  <a:txBody>
                    <a:bodyPr/>
                    <a:lstStyle/>
                    <a:p>
                      <a:pPr algn="ctr"/>
                      <a:r>
                        <a:rPr lang="en-GB" sz="1000" b="1" i="0" u="none" strike="noStrike" kern="1200" dirty="0">
                          <a:solidFill>
                            <a:schemeClr val="tx1"/>
                          </a:solidFill>
                          <a:latin typeface="+mn-lt"/>
                          <a:ea typeface="+mn-ea"/>
                          <a:cs typeface="+mn-cs"/>
                        </a:rPr>
                        <a:t>005</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a:r>
                        <a:rPr lang="en-GB" sz="1000" b="0" i="0" u="none" strike="noStrike" kern="1200" dirty="0">
                          <a:solidFill>
                            <a:schemeClr val="tx1"/>
                          </a:solidFill>
                          <a:latin typeface="+mn-lt"/>
                          <a:ea typeface="+mn-ea"/>
                          <a:cs typeface="+mn-cs"/>
                        </a:rPr>
                        <a:t>Fault resolution</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indent="0">
                        <a:buFont typeface="Arial" panose="020B0604020202020204" pitchFamily="34" charset="0"/>
                        <a:buNone/>
                      </a:pPr>
                      <a:r>
                        <a:rPr lang="en-GB" sz="1000" dirty="0"/>
                        <a:t>The results of the 2022/2023 BSC Audit suggest this risk should be in focus. Risk 005 is considered to be the most impactful on BSC Party operations based on feedback from Elexon’s assurance survey.</a:t>
                      </a:r>
                      <a:endParaRPr lang="en-GB" sz="1000" b="0" i="0" u="none" strike="noStrike" kern="1200" dirty="0">
                        <a:solidFill>
                          <a:schemeClr val="tx1"/>
                        </a:solidFill>
                        <a:latin typeface="+mn-lt"/>
                        <a:ea typeface="+mn-ea"/>
                        <a:cs typeface="+mn-cs"/>
                      </a:endParaRP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869348946"/>
                  </a:ext>
                </a:extLst>
              </a:tr>
              <a:tr h="563941">
                <a:tc>
                  <a:txBody>
                    <a:bodyPr/>
                    <a:lstStyle/>
                    <a:p>
                      <a:pPr algn="ctr"/>
                      <a:r>
                        <a:rPr lang="en-GB" sz="1000" b="1" i="0" u="none" strike="noStrike" kern="1200" dirty="0">
                          <a:solidFill>
                            <a:schemeClr val="tx1"/>
                          </a:solidFill>
                          <a:latin typeface="+mn-lt"/>
                          <a:ea typeface="+mn-ea"/>
                          <a:cs typeface="+mn-cs"/>
                        </a:rPr>
                        <a:t>007</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a:r>
                        <a:rPr lang="en-GB" sz="1000" b="0" i="0" u="none" strike="noStrike" kern="1200" dirty="0">
                          <a:solidFill>
                            <a:schemeClr val="tx1"/>
                          </a:solidFill>
                          <a:latin typeface="+mn-lt"/>
                          <a:ea typeface="+mn-ea"/>
                          <a:cs typeface="+mn-cs"/>
                        </a:rPr>
                        <a:t>Retrieval of Metered Data</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indent="0">
                        <a:buFont typeface="Arial" panose="020B0604020202020204" pitchFamily="34" charset="0"/>
                        <a:buNone/>
                      </a:pPr>
                      <a:r>
                        <a:rPr lang="en-GB" sz="1000" b="0" i="0" u="none" strike="noStrike" kern="1200" dirty="0">
                          <a:solidFill>
                            <a:schemeClr val="tx1"/>
                          </a:solidFill>
                          <a:latin typeface="+mn-lt"/>
                          <a:ea typeface="+mn-ea"/>
                          <a:cs typeface="+mn-cs"/>
                        </a:rPr>
                        <a:t>Industry performance remains low. Elexon and the PAB consider the recovery of market performance to be </a:t>
                      </a:r>
                    </a:p>
                    <a:p>
                      <a:pPr marL="0" indent="0">
                        <a:buFont typeface="Arial" panose="020B0604020202020204" pitchFamily="34" charset="0"/>
                        <a:buNone/>
                      </a:pPr>
                      <a:r>
                        <a:rPr lang="en-GB" sz="1000" b="0" i="0" u="none" strike="noStrike" kern="1200" dirty="0">
                          <a:solidFill>
                            <a:schemeClr val="tx1"/>
                          </a:solidFill>
                          <a:latin typeface="+mn-lt"/>
                          <a:ea typeface="+mn-ea"/>
                          <a:cs typeface="+mn-cs"/>
                        </a:rPr>
                        <a:t>a top priority in 2024/25. Risk 007 is considered to be the fourth most impactful on BSC Party operations based on feedback from Elexon’s assurance survey</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234587969"/>
                  </a:ext>
                </a:extLst>
              </a:tr>
              <a:tr h="563941">
                <a:tc>
                  <a:txBody>
                    <a:bodyPr/>
                    <a:lstStyle/>
                    <a:p>
                      <a:pPr algn="ctr"/>
                      <a:r>
                        <a:rPr lang="en-GB" sz="1000" b="1" i="0" u="none" strike="noStrike" kern="1200" dirty="0">
                          <a:solidFill>
                            <a:schemeClr val="tx1"/>
                          </a:solidFill>
                          <a:latin typeface="+mn-lt"/>
                          <a:ea typeface="+mn-ea"/>
                          <a:cs typeface="+mn-cs"/>
                        </a:rPr>
                        <a:t>017</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a:r>
                        <a:rPr lang="en-GB" sz="1000" b="0" i="0" u="none" strike="noStrike" kern="1200" dirty="0">
                          <a:solidFill>
                            <a:schemeClr val="tx1"/>
                          </a:solidFill>
                          <a:latin typeface="+mn-lt"/>
                          <a:ea typeface="+mn-ea"/>
                          <a:cs typeface="+mn-cs"/>
                        </a:rPr>
                        <a:t>Exception management</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indent="0">
                        <a:buFont typeface="Arial" panose="020B0604020202020204" pitchFamily="34" charset="0"/>
                        <a:buNone/>
                      </a:pPr>
                      <a:r>
                        <a:rPr lang="en-GB" sz="1000" b="0" i="0" u="none" strike="noStrike" kern="1200" dirty="0">
                          <a:solidFill>
                            <a:schemeClr val="tx1"/>
                          </a:solidFill>
                          <a:latin typeface="+mn-lt"/>
                          <a:ea typeface="+mn-ea"/>
                          <a:cs typeface="+mn-cs"/>
                        </a:rPr>
                        <a:t>The results of the 2022/2023 BSC audit suggest this risk should be in focus. It is ranked top priority based on its </a:t>
                      </a:r>
                    </a:p>
                    <a:p>
                      <a:pPr marL="0" indent="0">
                        <a:buFont typeface="Arial" panose="020B0604020202020204" pitchFamily="34" charset="0"/>
                        <a:buNone/>
                      </a:pPr>
                      <a:r>
                        <a:rPr lang="en-GB" sz="1000" b="0" i="0" u="none" strike="noStrike" kern="1200" dirty="0">
                          <a:solidFill>
                            <a:schemeClr val="tx1"/>
                          </a:solidFill>
                          <a:latin typeface="+mn-lt"/>
                          <a:ea typeface="+mn-ea"/>
                          <a:cs typeface="+mn-cs"/>
                        </a:rPr>
                        <a:t>weighted score.</a:t>
                      </a:r>
                      <a:endParaRPr lang="en-GB" sz="1000" b="0" i="0" u="none" strike="noStrike" kern="1200" dirty="0">
                        <a:solidFill>
                          <a:schemeClr val="tx1"/>
                        </a:solidFill>
                        <a:highlight>
                          <a:srgbClr val="FFFF00"/>
                        </a:highlight>
                        <a:latin typeface="+mn-lt"/>
                        <a:ea typeface="+mn-ea"/>
                        <a:cs typeface="+mn-cs"/>
                      </a:endParaRP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4098926243"/>
                  </a:ext>
                </a:extLst>
              </a:tr>
            </a:tbl>
          </a:graphicData>
        </a:graphic>
      </p:graphicFrame>
      <p:sp>
        <p:nvSpPr>
          <p:cNvPr id="2" name="TextBox 1">
            <a:extLst>
              <a:ext uri="{FF2B5EF4-FFF2-40B4-BE49-F238E27FC236}">
                <a16:creationId xmlns:a16="http://schemas.microsoft.com/office/drawing/2014/main" id="{5A58563B-55EE-4D2D-A6C7-4837A1464178}"/>
              </a:ext>
            </a:extLst>
          </p:cNvPr>
          <p:cNvSpPr txBox="1"/>
          <p:nvPr/>
        </p:nvSpPr>
        <p:spPr>
          <a:xfrm>
            <a:off x="743557" y="1606544"/>
            <a:ext cx="10406848" cy="628656"/>
          </a:xfrm>
          <a:prstGeom prst="rect">
            <a:avLst/>
          </a:prstGeom>
          <a:noFill/>
        </p:spPr>
        <p:txBody>
          <a:bodyPr wrap="square" lIns="54610" tIns="54610" rIns="54610" bIns="54610" rtlCol="0">
            <a:noAutofit/>
          </a:bodyPr>
          <a:lstStyle/>
          <a:p>
            <a:pPr lvl="0"/>
            <a:r>
              <a:rPr lang="en-GB" sz="1000" b="1" dirty="0">
                <a:solidFill>
                  <a:srgbClr val="E8308A"/>
                </a:solidFill>
              </a:rPr>
              <a:t>2024/2025 Focus Risks </a:t>
            </a:r>
          </a:p>
          <a:p>
            <a:endParaRPr lang="en-GB" sz="1000" dirty="0"/>
          </a:p>
          <a:p>
            <a:r>
              <a:rPr lang="en-GB" sz="1000" dirty="0"/>
              <a:t>The Risk Operating Plan (ROP) 2024/2025 has been produced by Elexon and outlines four focus risk areas (SVA high focus risks) for 2024/2025:</a:t>
            </a:r>
          </a:p>
        </p:txBody>
      </p:sp>
      <p:sp>
        <p:nvSpPr>
          <p:cNvPr id="9" name="Rectangle 2">
            <a:extLst>
              <a:ext uri="{FF2B5EF4-FFF2-40B4-BE49-F238E27FC236}">
                <a16:creationId xmlns:a16="http://schemas.microsoft.com/office/drawing/2014/main" id="{E3B47E7B-2BE4-415C-970C-D52257FA7BEE}"/>
              </a:ext>
            </a:extLst>
          </p:cNvPr>
          <p:cNvSpPr>
            <a:spLocks noChangeArrowheads="1"/>
          </p:cNvSpPr>
          <p:nvPr/>
        </p:nvSpPr>
        <p:spPr bwMode="auto">
          <a:xfrm>
            <a:off x="1171140" y="6031605"/>
            <a:ext cx="213520"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800" b="0" i="0" u="none" strike="noStrike" cap="none" normalizeH="0" baseline="0" dirty="0">
                <a:ln>
                  <a:noFill/>
                </a:ln>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endParaRPr kumimoji="0" lang="en-GB" altLang="en-US" sz="1800" b="0" i="0" u="none" strike="noStrike" cap="none" normalizeH="0" baseline="0" dirty="0">
              <a:ln>
                <a:noFill/>
              </a:ln>
              <a:solidFill>
                <a:schemeClr val="tx1"/>
              </a:solidFill>
              <a:effectLst/>
              <a:latin typeface="Arial" panose="020B0604020202020204" pitchFamily="34" charset="0"/>
            </a:endParaRPr>
          </a:p>
        </p:txBody>
      </p:sp>
      <p:sp>
        <p:nvSpPr>
          <p:cNvPr id="12" name="TextBox 11">
            <a:extLst>
              <a:ext uri="{FF2B5EF4-FFF2-40B4-BE49-F238E27FC236}">
                <a16:creationId xmlns:a16="http://schemas.microsoft.com/office/drawing/2014/main" id="{200BFBF1-CE3D-47FC-943C-DE9ED9EA17E6}"/>
              </a:ext>
            </a:extLst>
          </p:cNvPr>
          <p:cNvSpPr txBox="1"/>
          <p:nvPr/>
        </p:nvSpPr>
        <p:spPr>
          <a:xfrm>
            <a:off x="807167" y="5100381"/>
            <a:ext cx="10406848" cy="1307018"/>
          </a:xfrm>
          <a:prstGeom prst="rect">
            <a:avLst/>
          </a:prstGeom>
          <a:noFill/>
        </p:spPr>
        <p:txBody>
          <a:bodyPr wrap="square" lIns="54610" tIns="54610" rIns="54610" bIns="54610" rtlCol="0">
            <a:noAutofit/>
          </a:bodyPr>
          <a:lstStyle/>
          <a:p>
            <a:r>
              <a:rPr lang="en-GB" sz="1000" b="1" spc="-4" dirty="0">
                <a:solidFill>
                  <a:srgbClr val="E8308A"/>
                </a:solidFill>
              </a:rPr>
              <a:t>Our focus</a:t>
            </a:r>
          </a:p>
          <a:p>
            <a:endParaRPr lang="en-GB" sz="1050" dirty="0"/>
          </a:p>
          <a:p>
            <a:r>
              <a:rPr lang="en-GB" sz="1000" dirty="0"/>
              <a:t>The BSC Audit continues to closely align itself with other Performance Assurance Techniques (PATs) and the 2024/2025 BSC Audit will focus on the four SVA high focus risks as outlined in the Risk Evaluation Register (RER) and ROP.</a:t>
            </a:r>
            <a:endParaRPr lang="en-GB" sz="1000" b="1" dirty="0">
              <a:solidFill>
                <a:srgbClr val="E8308A"/>
              </a:solidFill>
            </a:endParaRPr>
          </a:p>
          <a:p>
            <a:pPr>
              <a:spcAft>
                <a:spcPts val="600"/>
              </a:spcAft>
            </a:pPr>
            <a:endParaRPr lang="en-GB" sz="1000" dirty="0">
              <a:solidFill>
                <a:schemeClr val="tx2"/>
              </a:solidFill>
            </a:endParaRPr>
          </a:p>
        </p:txBody>
      </p:sp>
    </p:spTree>
    <p:extLst>
      <p:ext uri="{BB962C8B-B14F-4D97-AF65-F5344CB8AC3E}">
        <p14:creationId xmlns:p14="http://schemas.microsoft.com/office/powerpoint/2010/main" val="39513166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3">
            <a:extLst>
              <a:ext uri="{FF2B5EF4-FFF2-40B4-BE49-F238E27FC236}">
                <a16:creationId xmlns:a16="http://schemas.microsoft.com/office/drawing/2014/main" id="{BD30BBC8-B3C0-402B-988D-CE35B5AA4048}"/>
              </a:ext>
            </a:extLst>
          </p:cNvPr>
          <p:cNvSpPr txBox="1">
            <a:spLocks noGrp="1"/>
          </p:cNvSpPr>
          <p:nvPr>
            <p:ph type="title"/>
          </p:nvPr>
        </p:nvSpPr>
        <p:spPr>
          <a:xfrm>
            <a:off x="392400" y="579600"/>
            <a:ext cx="6736737" cy="934270"/>
          </a:xfrm>
          <a:prstGeom prst="rect">
            <a:avLst/>
          </a:prstGeom>
        </p:spPr>
        <p:txBody>
          <a:bodyPr vert="horz" wrap="square" lIns="0" tIns="10835" rIns="0" bIns="0" rtlCol="0" anchor="t" anchorCtr="0">
            <a:spAutoFit/>
          </a:bodyPr>
          <a:lstStyle/>
          <a:p>
            <a:pPr marL="10319">
              <a:spcBef>
                <a:spcPts val="85"/>
              </a:spcBef>
            </a:pPr>
            <a:r>
              <a:rPr sz="2800" spc="61" dirty="0"/>
              <a:t>Appendix </a:t>
            </a:r>
            <a:r>
              <a:rPr lang="en-GB" sz="2800" spc="61" dirty="0"/>
              <a:t>2</a:t>
            </a:r>
            <a:r>
              <a:rPr sz="2800" dirty="0"/>
              <a:t> </a:t>
            </a:r>
            <a:r>
              <a:rPr lang="en-GB" sz="2800" dirty="0"/>
              <a:t>–</a:t>
            </a:r>
            <a:r>
              <a:rPr sz="2800" dirty="0"/>
              <a:t> </a:t>
            </a:r>
            <a:r>
              <a:rPr lang="en-GB" sz="2800" spc="33" dirty="0"/>
              <a:t>SVA risks 2024/25</a:t>
            </a:r>
            <a:r>
              <a:rPr lang="en-GB" spc="33" dirty="0">
                <a:highlight>
                  <a:srgbClr val="FFFF00"/>
                </a:highlight>
              </a:rPr>
              <a:t/>
            </a:r>
            <a:br>
              <a:rPr lang="en-GB" spc="33" dirty="0">
                <a:highlight>
                  <a:srgbClr val="FFFF00"/>
                </a:highlight>
              </a:rPr>
            </a:br>
            <a:endParaRPr spc="61" dirty="0">
              <a:highlight>
                <a:srgbClr val="FFFF00"/>
              </a:highlight>
            </a:endParaRPr>
          </a:p>
        </p:txBody>
      </p:sp>
      <p:sp>
        <p:nvSpPr>
          <p:cNvPr id="5" name="object 8">
            <a:extLst>
              <a:ext uri="{FF2B5EF4-FFF2-40B4-BE49-F238E27FC236}">
                <a16:creationId xmlns:a16="http://schemas.microsoft.com/office/drawing/2014/main" id="{FF00ADC6-ECCA-4407-8C4D-180092D92FFC}"/>
              </a:ext>
            </a:extLst>
          </p:cNvPr>
          <p:cNvSpPr txBox="1"/>
          <p:nvPr/>
        </p:nvSpPr>
        <p:spPr>
          <a:xfrm>
            <a:off x="10801358" y="1376085"/>
            <a:ext cx="124540" cy="134998"/>
          </a:xfrm>
          <a:prstGeom prst="rect">
            <a:avLst/>
          </a:prstGeom>
        </p:spPr>
        <p:txBody>
          <a:bodyPr vert="horz" wrap="square" lIns="0" tIns="9803" rIns="0" bIns="0" rtlCol="0">
            <a:spAutoFit/>
          </a:bodyPr>
          <a:lstStyle/>
          <a:p>
            <a:pPr marL="10319">
              <a:spcBef>
                <a:spcPts val="77"/>
              </a:spcBef>
            </a:pPr>
            <a:r>
              <a:rPr lang="en-GB" sz="813" spc="-4" dirty="0">
                <a:solidFill>
                  <a:srgbClr val="FFFFFF"/>
                </a:solidFill>
                <a:latin typeface="Univers 45 Light"/>
                <a:cs typeface="Univers 45 Light"/>
              </a:rPr>
              <a:t>12</a:t>
            </a:r>
            <a:endParaRPr sz="813" dirty="0">
              <a:latin typeface="Univers 45 Light"/>
              <a:cs typeface="Univers 45 Light"/>
            </a:endParaRPr>
          </a:p>
        </p:txBody>
      </p:sp>
      <p:sp>
        <p:nvSpPr>
          <p:cNvPr id="6" name="object 9">
            <a:extLst>
              <a:ext uri="{FF2B5EF4-FFF2-40B4-BE49-F238E27FC236}">
                <a16:creationId xmlns:a16="http://schemas.microsoft.com/office/drawing/2014/main" id="{16BA983D-28EA-45C4-9B78-E26BDBA96286}"/>
              </a:ext>
            </a:extLst>
          </p:cNvPr>
          <p:cNvSpPr/>
          <p:nvPr/>
        </p:nvSpPr>
        <p:spPr>
          <a:xfrm>
            <a:off x="10717149" y="1346264"/>
            <a:ext cx="0" cy="214114"/>
          </a:xfrm>
          <a:custGeom>
            <a:avLst/>
            <a:gdLst/>
            <a:ahLst/>
            <a:cxnLst/>
            <a:rect l="l" t="t" r="r" b="b"/>
            <a:pathLst>
              <a:path h="263525">
                <a:moveTo>
                  <a:pt x="0" y="0"/>
                </a:moveTo>
                <a:lnTo>
                  <a:pt x="0" y="263525"/>
                </a:lnTo>
              </a:path>
            </a:pathLst>
          </a:custGeom>
          <a:ln w="6096">
            <a:solidFill>
              <a:srgbClr val="EFEFEF"/>
            </a:solidFill>
          </a:ln>
        </p:spPr>
        <p:txBody>
          <a:bodyPr wrap="square" lIns="0" tIns="0" rIns="0" bIns="0" rtlCol="0"/>
          <a:lstStyle/>
          <a:p>
            <a:endParaRPr sz="1463" dirty="0"/>
          </a:p>
        </p:txBody>
      </p:sp>
      <p:graphicFrame>
        <p:nvGraphicFramePr>
          <p:cNvPr id="3" name="Table 2">
            <a:extLst>
              <a:ext uri="{FF2B5EF4-FFF2-40B4-BE49-F238E27FC236}">
                <a16:creationId xmlns:a16="http://schemas.microsoft.com/office/drawing/2014/main" id="{40C529A1-7326-742A-3CBE-7CBE0EFA48B0}"/>
              </a:ext>
            </a:extLst>
          </p:cNvPr>
          <p:cNvGraphicFramePr>
            <a:graphicFrameLocks noGrp="1"/>
          </p:cNvGraphicFramePr>
          <p:nvPr>
            <p:extLst>
              <p:ext uri="{D42A27DB-BD31-4B8C-83A1-F6EECF244321}">
                <p14:modId xmlns:p14="http://schemas.microsoft.com/office/powerpoint/2010/main" val="1970895493"/>
              </p:ext>
            </p:extLst>
          </p:nvPr>
        </p:nvGraphicFramePr>
        <p:xfrm>
          <a:off x="543845" y="1376085"/>
          <a:ext cx="11104309" cy="5316249"/>
        </p:xfrm>
        <a:graphic>
          <a:graphicData uri="http://schemas.openxmlformats.org/drawingml/2006/table">
            <a:tbl>
              <a:tblPr>
                <a:tableStyleId>{10A1B5D5-9B99-4C35-A422-299274C87663}</a:tableStyleId>
              </a:tblPr>
              <a:tblGrid>
                <a:gridCol w="1014022">
                  <a:extLst>
                    <a:ext uri="{9D8B030D-6E8A-4147-A177-3AD203B41FA5}">
                      <a16:colId xmlns:a16="http://schemas.microsoft.com/office/drawing/2014/main" val="1585635470"/>
                    </a:ext>
                  </a:extLst>
                </a:gridCol>
                <a:gridCol w="10090287">
                  <a:extLst>
                    <a:ext uri="{9D8B030D-6E8A-4147-A177-3AD203B41FA5}">
                      <a16:colId xmlns:a16="http://schemas.microsoft.com/office/drawing/2014/main" val="3752472814"/>
                    </a:ext>
                  </a:extLst>
                </a:gridCol>
              </a:tblGrid>
              <a:tr h="263474">
                <a:tc>
                  <a:txBody>
                    <a:bodyPr/>
                    <a:lstStyle/>
                    <a:p>
                      <a:pPr algn="ctr" fontAlgn="t"/>
                      <a:r>
                        <a:rPr lang="en-GB" sz="1000" b="1" u="none" strike="noStrike" dirty="0">
                          <a:solidFill>
                            <a:schemeClr val="bg1"/>
                          </a:solidFill>
                          <a:effectLst/>
                        </a:rPr>
                        <a:t>Risk Reference</a:t>
                      </a:r>
                      <a:endParaRPr lang="en-GB" sz="1000" b="1" i="0" u="none" strike="noStrike" dirty="0">
                        <a:solidFill>
                          <a:schemeClr val="bg1"/>
                        </a:solidFill>
                        <a:effectLst/>
                        <a:latin typeface="Arial" panose="020B0604020202020204" pitchFamily="34" charset="0"/>
                      </a:endParaRPr>
                    </a:p>
                  </a:txBody>
                  <a:tcPr marL="6350" marR="6350" marT="6350" marB="0" anchor="ctr">
                    <a:solidFill>
                      <a:srgbClr val="E8308A"/>
                    </a:solidFill>
                  </a:tcPr>
                </a:tc>
                <a:tc>
                  <a:txBody>
                    <a:bodyPr/>
                    <a:lstStyle/>
                    <a:p>
                      <a:pPr marL="0" algn="ctr" defTabSz="914376" rtl="0" eaLnBrk="1" fontAlgn="t" latinLnBrk="0" hangingPunct="1"/>
                      <a:r>
                        <a:rPr lang="en-GB" sz="1000" b="1" u="none" strike="noStrike" kern="1200" dirty="0">
                          <a:solidFill>
                            <a:schemeClr val="bg1"/>
                          </a:solidFill>
                          <a:effectLst/>
                          <a:latin typeface="+mn-lt"/>
                          <a:ea typeface="+mn-ea"/>
                          <a:cs typeface="+mn-cs"/>
                        </a:rPr>
                        <a:t>Industry Risk Description</a:t>
                      </a:r>
                    </a:p>
                  </a:txBody>
                  <a:tcPr marL="6350" marR="6350" marT="6350" marB="0" anchor="ctr">
                    <a:solidFill>
                      <a:srgbClr val="E8308A"/>
                    </a:solidFill>
                  </a:tcPr>
                </a:tc>
                <a:extLst>
                  <a:ext uri="{0D108BD9-81ED-4DB2-BD59-A6C34878D82A}">
                    <a16:rowId xmlns:a16="http://schemas.microsoft.com/office/drawing/2014/main" val="1669505975"/>
                  </a:ext>
                </a:extLst>
              </a:tr>
              <a:tr h="263474">
                <a:tc>
                  <a:txBody>
                    <a:bodyPr/>
                    <a:lstStyle/>
                    <a:p>
                      <a:pPr algn="ctr" fontAlgn="b"/>
                      <a:r>
                        <a:rPr lang="en-GB" sz="1000" b="1" i="0" u="none" strike="noStrike" dirty="0">
                          <a:solidFill>
                            <a:srgbClr val="000000"/>
                          </a:solidFill>
                          <a:effectLst/>
                          <a:latin typeface="+mn-lt"/>
                        </a:rPr>
                        <a:t>001</a:t>
                      </a:r>
                    </a:p>
                  </a:txBody>
                  <a:tcPr marL="5443" marR="5443" marT="5443" marB="0" anchor="ctr"/>
                </a:tc>
                <a:tc>
                  <a:txBody>
                    <a:bodyPr/>
                    <a:lstStyle/>
                    <a:p>
                      <a:pPr algn="l" fontAlgn="b"/>
                      <a:r>
                        <a:rPr lang="en-GB" sz="1000" b="0" i="0" u="none" strike="noStrike" dirty="0">
                          <a:solidFill>
                            <a:srgbClr val="000000"/>
                          </a:solidFill>
                          <a:effectLst/>
                          <a:latin typeface="+mn-lt"/>
                        </a:rPr>
                        <a:t>SVA Metering Point is registered incorrectly or not at all, such that metered data is not collected or aggregated</a:t>
                      </a:r>
                    </a:p>
                  </a:txBody>
                  <a:tcPr marL="5443" marR="5443" marT="5443" marB="0" anchor="ctr"/>
                </a:tc>
                <a:extLst>
                  <a:ext uri="{0D108BD9-81ED-4DB2-BD59-A6C34878D82A}">
                    <a16:rowId xmlns:a16="http://schemas.microsoft.com/office/drawing/2014/main" val="1880811650"/>
                  </a:ext>
                </a:extLst>
              </a:tr>
              <a:tr h="263474">
                <a:tc>
                  <a:txBody>
                    <a:bodyPr/>
                    <a:lstStyle/>
                    <a:p>
                      <a:pPr algn="ctr" fontAlgn="b"/>
                      <a:r>
                        <a:rPr lang="en-GB" sz="1000" b="1" i="0" u="none" strike="noStrike" dirty="0">
                          <a:solidFill>
                            <a:srgbClr val="000000"/>
                          </a:solidFill>
                          <a:effectLst/>
                          <a:latin typeface="+mn-lt"/>
                        </a:rPr>
                        <a:t>002</a:t>
                      </a:r>
                    </a:p>
                  </a:txBody>
                  <a:tcPr marL="5443" marR="5443" marT="5443" marB="0" anchor="ctr"/>
                </a:tc>
                <a:tc>
                  <a:txBody>
                    <a:bodyPr/>
                    <a:lstStyle/>
                    <a:p>
                      <a:pPr algn="l" fontAlgn="b"/>
                      <a:r>
                        <a:rPr lang="en-GB" sz="1000" b="0" i="0" u="none" strike="noStrike" dirty="0">
                          <a:solidFill>
                            <a:srgbClr val="000000"/>
                          </a:solidFill>
                          <a:effectLst/>
                          <a:latin typeface="+mn-lt"/>
                        </a:rPr>
                        <a:t>SVA Metering System attributes held in the Supplier Meter Registration Service (SMRS) or by any party in the Supplier Hub are incorrect</a:t>
                      </a:r>
                    </a:p>
                  </a:txBody>
                  <a:tcPr marL="5443" marR="5443" marT="5443" marB="0" anchor="ctr"/>
                </a:tc>
                <a:extLst>
                  <a:ext uri="{0D108BD9-81ED-4DB2-BD59-A6C34878D82A}">
                    <a16:rowId xmlns:a16="http://schemas.microsoft.com/office/drawing/2014/main" val="2990518098"/>
                  </a:ext>
                </a:extLst>
              </a:tr>
              <a:tr h="263474">
                <a:tc>
                  <a:txBody>
                    <a:bodyPr/>
                    <a:lstStyle/>
                    <a:p>
                      <a:pPr algn="ctr" fontAlgn="b"/>
                      <a:r>
                        <a:rPr lang="en-GB" sz="1000" b="1" i="0" u="none" strike="noStrike" dirty="0">
                          <a:solidFill>
                            <a:srgbClr val="000000"/>
                          </a:solidFill>
                          <a:effectLst/>
                          <a:latin typeface="+mn-lt"/>
                        </a:rPr>
                        <a:t>003</a:t>
                      </a:r>
                    </a:p>
                  </a:txBody>
                  <a:tcPr marL="5443" marR="5443" marT="5443" marB="0" anchor="ctr"/>
                </a:tc>
                <a:tc>
                  <a:txBody>
                    <a:bodyPr/>
                    <a:lstStyle/>
                    <a:p>
                      <a:pPr algn="l" fontAlgn="b"/>
                      <a:r>
                        <a:rPr lang="en-GB" sz="1000" b="0" i="0" u="none" strike="noStrike" dirty="0">
                          <a:solidFill>
                            <a:srgbClr val="000000"/>
                          </a:solidFill>
                          <a:effectLst/>
                          <a:latin typeface="+mn-lt"/>
                        </a:rPr>
                        <a:t>SVA Metering Equipment is installed, programmed or maintained incorrectly including where Commissioning is performed incorrectly or not at all</a:t>
                      </a:r>
                    </a:p>
                  </a:txBody>
                  <a:tcPr marL="5443" marR="5443" marT="5443" marB="0" anchor="ctr"/>
                </a:tc>
                <a:extLst>
                  <a:ext uri="{0D108BD9-81ED-4DB2-BD59-A6C34878D82A}">
                    <a16:rowId xmlns:a16="http://schemas.microsoft.com/office/drawing/2014/main" val="3099518005"/>
                  </a:ext>
                </a:extLst>
              </a:tr>
              <a:tr h="263474">
                <a:tc>
                  <a:txBody>
                    <a:bodyPr/>
                    <a:lstStyle/>
                    <a:p>
                      <a:pPr algn="ctr" fontAlgn="b"/>
                      <a:r>
                        <a:rPr lang="en-GB" sz="1000" b="1" i="0" u="none" strike="noStrike" dirty="0">
                          <a:solidFill>
                            <a:srgbClr val="000000"/>
                          </a:solidFill>
                          <a:effectLst/>
                          <a:latin typeface="+mn-lt"/>
                        </a:rPr>
                        <a:t>004</a:t>
                      </a:r>
                    </a:p>
                  </a:txBody>
                  <a:tcPr marL="5443" marR="5443" marT="5443" marB="0" anchor="ctr"/>
                </a:tc>
                <a:tc>
                  <a:txBody>
                    <a:bodyPr/>
                    <a:lstStyle/>
                    <a:p>
                      <a:pPr algn="l" fontAlgn="b"/>
                      <a:r>
                        <a:rPr lang="en-GB" sz="1000" b="0" i="0" u="none" strike="noStrike" dirty="0">
                          <a:solidFill>
                            <a:srgbClr val="000000"/>
                          </a:solidFill>
                          <a:effectLst/>
                          <a:latin typeface="+mn-lt"/>
                        </a:rPr>
                        <a:t>Changes to SVA Metering Equipment are not notified, such that all members of the Supplier Hub do not use the current Meter Technical Details</a:t>
                      </a:r>
                    </a:p>
                  </a:txBody>
                  <a:tcPr marL="5443" marR="5443" marT="5443" marB="0" anchor="ctr"/>
                </a:tc>
                <a:extLst>
                  <a:ext uri="{0D108BD9-81ED-4DB2-BD59-A6C34878D82A}">
                    <a16:rowId xmlns:a16="http://schemas.microsoft.com/office/drawing/2014/main" val="236545474"/>
                  </a:ext>
                </a:extLst>
              </a:tr>
              <a:tr h="263474">
                <a:tc>
                  <a:txBody>
                    <a:bodyPr/>
                    <a:lstStyle/>
                    <a:p>
                      <a:pPr algn="ctr" fontAlgn="b"/>
                      <a:r>
                        <a:rPr lang="en-GB" sz="1000" b="1" i="0" u="none" strike="noStrike" dirty="0">
                          <a:solidFill>
                            <a:srgbClr val="000000"/>
                          </a:solidFill>
                          <a:effectLst/>
                          <a:latin typeface="+mn-lt"/>
                        </a:rPr>
                        <a:t>005</a:t>
                      </a:r>
                    </a:p>
                  </a:txBody>
                  <a:tcPr marL="5443" marR="5443" marT="5443" marB="0" anchor="ctr"/>
                </a:tc>
                <a:tc>
                  <a:txBody>
                    <a:bodyPr/>
                    <a:lstStyle/>
                    <a:p>
                      <a:pPr algn="l" fontAlgn="b"/>
                      <a:r>
                        <a:rPr lang="en-GB" sz="1000" b="0" i="0" u="none" strike="noStrike" dirty="0">
                          <a:solidFill>
                            <a:srgbClr val="000000"/>
                          </a:solidFill>
                          <a:effectLst/>
                          <a:latin typeface="+mn-lt"/>
                        </a:rPr>
                        <a:t>A fault with SVA Metering Equipment is not resolved, such that metered data is recorded incorrectly or cannot be retrieved</a:t>
                      </a:r>
                    </a:p>
                  </a:txBody>
                  <a:tcPr marL="5443" marR="5443" marT="5443" marB="0" anchor="ctr"/>
                </a:tc>
                <a:extLst>
                  <a:ext uri="{0D108BD9-81ED-4DB2-BD59-A6C34878D82A}">
                    <a16:rowId xmlns:a16="http://schemas.microsoft.com/office/drawing/2014/main" val="439240749"/>
                  </a:ext>
                </a:extLst>
              </a:tr>
              <a:tr h="263474">
                <a:tc>
                  <a:txBody>
                    <a:bodyPr/>
                    <a:lstStyle/>
                    <a:p>
                      <a:pPr algn="ctr" fontAlgn="b"/>
                      <a:r>
                        <a:rPr lang="en-GB" sz="1000" b="1" i="0" u="none" strike="noStrike" dirty="0">
                          <a:solidFill>
                            <a:srgbClr val="000000"/>
                          </a:solidFill>
                          <a:effectLst/>
                          <a:latin typeface="+mn-lt"/>
                        </a:rPr>
                        <a:t>006</a:t>
                      </a:r>
                    </a:p>
                  </a:txBody>
                  <a:tcPr marL="5443" marR="5443" marT="5443" marB="0" anchor="ctr"/>
                </a:tc>
                <a:tc>
                  <a:txBody>
                    <a:bodyPr/>
                    <a:lstStyle/>
                    <a:p>
                      <a:pPr algn="l" fontAlgn="b"/>
                      <a:r>
                        <a:rPr lang="en-GB" sz="1000" b="0" i="0" u="none" strike="noStrike" dirty="0">
                          <a:solidFill>
                            <a:srgbClr val="000000"/>
                          </a:solidFill>
                          <a:effectLst/>
                          <a:latin typeface="+mn-lt"/>
                        </a:rPr>
                        <a:t>On a change of agent, Meter Technical Details are not transferred or processed correctly or at all, such that parties do not use the latest Meter Technical Details</a:t>
                      </a:r>
                    </a:p>
                  </a:txBody>
                  <a:tcPr marL="5443" marR="5443" marT="5443" marB="0" anchor="ctr"/>
                </a:tc>
                <a:extLst>
                  <a:ext uri="{0D108BD9-81ED-4DB2-BD59-A6C34878D82A}">
                    <a16:rowId xmlns:a16="http://schemas.microsoft.com/office/drawing/2014/main" val="147364427"/>
                  </a:ext>
                </a:extLst>
              </a:tr>
              <a:tr h="263474">
                <a:tc>
                  <a:txBody>
                    <a:bodyPr/>
                    <a:lstStyle/>
                    <a:p>
                      <a:pPr algn="ctr" fontAlgn="b"/>
                      <a:r>
                        <a:rPr lang="en-GB" sz="1000" b="1" i="0" u="none" strike="noStrike" dirty="0">
                          <a:solidFill>
                            <a:srgbClr val="000000"/>
                          </a:solidFill>
                          <a:effectLst/>
                          <a:latin typeface="+mn-lt"/>
                        </a:rPr>
                        <a:t>007</a:t>
                      </a:r>
                    </a:p>
                  </a:txBody>
                  <a:tcPr marL="5443" marR="5443" marT="5443" marB="0" anchor="ctr"/>
                </a:tc>
                <a:tc>
                  <a:txBody>
                    <a:bodyPr/>
                    <a:lstStyle/>
                    <a:p>
                      <a:pPr algn="l" fontAlgn="b"/>
                      <a:r>
                        <a:rPr lang="en-GB" sz="1000" b="0" i="0" u="none" strike="noStrike" dirty="0">
                          <a:solidFill>
                            <a:srgbClr val="000000"/>
                          </a:solidFill>
                          <a:effectLst/>
                          <a:latin typeface="+mn-lt"/>
                        </a:rPr>
                        <a:t>SVA Metered data is not retrieved, such that the proportion of estimated data being used in Settlement contributes to performance standards not being met</a:t>
                      </a:r>
                    </a:p>
                  </a:txBody>
                  <a:tcPr marL="5443" marR="5443" marT="5443" marB="0" anchor="ctr"/>
                </a:tc>
                <a:extLst>
                  <a:ext uri="{0D108BD9-81ED-4DB2-BD59-A6C34878D82A}">
                    <a16:rowId xmlns:a16="http://schemas.microsoft.com/office/drawing/2014/main" val="3581175093"/>
                  </a:ext>
                </a:extLst>
              </a:tr>
              <a:tr h="263474">
                <a:tc>
                  <a:txBody>
                    <a:bodyPr/>
                    <a:lstStyle/>
                    <a:p>
                      <a:pPr algn="ctr" fontAlgn="b"/>
                      <a:r>
                        <a:rPr lang="en-GB" sz="1000" b="1" i="0" u="none" strike="noStrike" dirty="0">
                          <a:solidFill>
                            <a:srgbClr val="000000"/>
                          </a:solidFill>
                          <a:effectLst/>
                          <a:latin typeface="+mn-lt"/>
                        </a:rPr>
                        <a:t>008</a:t>
                      </a:r>
                    </a:p>
                  </a:txBody>
                  <a:tcPr marL="5443" marR="5443" marT="5443" marB="0" anchor="ctr"/>
                </a:tc>
                <a:tc>
                  <a:txBody>
                    <a:bodyPr/>
                    <a:lstStyle/>
                    <a:p>
                      <a:pPr algn="l" fontAlgn="b"/>
                      <a:r>
                        <a:rPr lang="en-GB" sz="1000" b="0" i="0" u="none" strike="noStrike" dirty="0">
                          <a:solidFill>
                            <a:srgbClr val="000000"/>
                          </a:solidFill>
                          <a:effectLst/>
                          <a:latin typeface="+mn-lt"/>
                        </a:rPr>
                        <a:t>SVA metered data is not processed or transferred correctly, or at all</a:t>
                      </a:r>
                    </a:p>
                  </a:txBody>
                  <a:tcPr marL="5443" marR="5443" marT="5443" marB="0" anchor="ctr"/>
                </a:tc>
                <a:extLst>
                  <a:ext uri="{0D108BD9-81ED-4DB2-BD59-A6C34878D82A}">
                    <a16:rowId xmlns:a16="http://schemas.microsoft.com/office/drawing/2014/main" val="1561714053"/>
                  </a:ext>
                </a:extLst>
              </a:tr>
              <a:tr h="263474">
                <a:tc>
                  <a:txBody>
                    <a:bodyPr/>
                    <a:lstStyle/>
                    <a:p>
                      <a:pPr algn="ctr" fontAlgn="b"/>
                      <a:r>
                        <a:rPr lang="en-GB" sz="1000" b="1" i="0" u="none" strike="noStrike" dirty="0">
                          <a:solidFill>
                            <a:srgbClr val="000000"/>
                          </a:solidFill>
                          <a:effectLst/>
                          <a:latin typeface="+mn-lt"/>
                        </a:rPr>
                        <a:t>009</a:t>
                      </a:r>
                    </a:p>
                  </a:txBody>
                  <a:tcPr marL="5443" marR="5443" marT="5443" marB="0" anchor="ctr"/>
                </a:tc>
                <a:tc>
                  <a:txBody>
                    <a:bodyPr/>
                    <a:lstStyle/>
                    <a:p>
                      <a:pPr algn="l" fontAlgn="b"/>
                      <a:r>
                        <a:rPr lang="en-GB" sz="1000" b="0" i="0" u="none" strike="noStrike" dirty="0">
                          <a:solidFill>
                            <a:srgbClr val="000000"/>
                          </a:solidFill>
                          <a:effectLst/>
                          <a:latin typeface="+mn-lt"/>
                        </a:rPr>
                        <a:t>The Data Aggregator does not process metered data correctly or at all, including transfer to SVAA, such that the energy volumes required for Settlement are incorrect or missing</a:t>
                      </a:r>
                    </a:p>
                  </a:txBody>
                  <a:tcPr marL="5443" marR="5443" marT="5443" marB="0" anchor="ctr"/>
                </a:tc>
                <a:extLst>
                  <a:ext uri="{0D108BD9-81ED-4DB2-BD59-A6C34878D82A}">
                    <a16:rowId xmlns:a16="http://schemas.microsoft.com/office/drawing/2014/main" val="3963306254"/>
                  </a:ext>
                </a:extLst>
              </a:tr>
              <a:tr h="263474">
                <a:tc>
                  <a:txBody>
                    <a:bodyPr/>
                    <a:lstStyle/>
                    <a:p>
                      <a:pPr algn="ctr" fontAlgn="b"/>
                      <a:r>
                        <a:rPr lang="en-GB" sz="1000" b="1" i="0" u="none" strike="noStrike" dirty="0">
                          <a:solidFill>
                            <a:srgbClr val="000000"/>
                          </a:solidFill>
                          <a:effectLst/>
                          <a:latin typeface="+mn-lt"/>
                        </a:rPr>
                        <a:t>010</a:t>
                      </a:r>
                    </a:p>
                  </a:txBody>
                  <a:tcPr marL="5443" marR="5443" marT="5443" marB="0" anchor="ctr"/>
                </a:tc>
                <a:tc>
                  <a:txBody>
                    <a:bodyPr/>
                    <a:lstStyle/>
                    <a:p>
                      <a:pPr algn="l" fontAlgn="b"/>
                      <a:r>
                        <a:rPr lang="en-GB" sz="1000" b="0" i="0" u="none" strike="noStrike" dirty="0">
                          <a:solidFill>
                            <a:srgbClr val="000000"/>
                          </a:solidFill>
                          <a:effectLst/>
                          <a:latin typeface="+mn-lt"/>
                        </a:rPr>
                        <a:t>On change of Data Collector, meter read history is incorrect or not transferred such that sufficient history is not available for validating and estimating energy volumes</a:t>
                      </a:r>
                    </a:p>
                  </a:txBody>
                  <a:tcPr marL="5443" marR="5443" marT="5443" marB="0" anchor="ctr"/>
                </a:tc>
                <a:extLst>
                  <a:ext uri="{0D108BD9-81ED-4DB2-BD59-A6C34878D82A}">
                    <a16:rowId xmlns:a16="http://schemas.microsoft.com/office/drawing/2014/main" val="2345032536"/>
                  </a:ext>
                </a:extLst>
              </a:tr>
              <a:tr h="263474">
                <a:tc>
                  <a:txBody>
                    <a:bodyPr/>
                    <a:lstStyle/>
                    <a:p>
                      <a:pPr algn="ctr" fontAlgn="b"/>
                      <a:r>
                        <a:rPr lang="en-GB" sz="1000" b="1" i="0" u="none" strike="noStrike" dirty="0">
                          <a:solidFill>
                            <a:srgbClr val="000000"/>
                          </a:solidFill>
                          <a:effectLst/>
                          <a:latin typeface="+mn-lt"/>
                        </a:rPr>
                        <a:t>011</a:t>
                      </a:r>
                    </a:p>
                  </a:txBody>
                  <a:tcPr marL="5443" marR="5443" marT="5443" marB="0" anchor="ctr"/>
                </a:tc>
                <a:tc>
                  <a:txBody>
                    <a:bodyPr/>
                    <a:lstStyle/>
                    <a:p>
                      <a:pPr algn="l" fontAlgn="b"/>
                      <a:r>
                        <a:rPr lang="en-GB" sz="1000" b="0" i="0" u="none" strike="noStrike" dirty="0">
                          <a:solidFill>
                            <a:srgbClr val="000000"/>
                          </a:solidFill>
                          <a:effectLst/>
                          <a:latin typeface="+mn-lt"/>
                        </a:rPr>
                        <a:t>Unmetered Supplies volumes are calculated incorrectly or not at all</a:t>
                      </a:r>
                    </a:p>
                  </a:txBody>
                  <a:tcPr marL="5443" marR="5443" marT="5443" marB="0" anchor="ctr"/>
                </a:tc>
                <a:extLst>
                  <a:ext uri="{0D108BD9-81ED-4DB2-BD59-A6C34878D82A}">
                    <a16:rowId xmlns:a16="http://schemas.microsoft.com/office/drawing/2014/main" val="3701768443"/>
                  </a:ext>
                </a:extLst>
              </a:tr>
              <a:tr h="263474">
                <a:tc>
                  <a:txBody>
                    <a:bodyPr/>
                    <a:lstStyle/>
                    <a:p>
                      <a:pPr algn="ctr" fontAlgn="b"/>
                      <a:r>
                        <a:rPr lang="en-GB" sz="1000" b="1" i="0" u="none" strike="noStrike" dirty="0">
                          <a:solidFill>
                            <a:srgbClr val="000000"/>
                          </a:solidFill>
                          <a:effectLst/>
                          <a:latin typeface="+mn-lt"/>
                        </a:rPr>
                        <a:t>012</a:t>
                      </a:r>
                    </a:p>
                  </a:txBody>
                  <a:tcPr marL="5443" marR="5443" marT="5443" marB="0" anchor="ctr"/>
                </a:tc>
                <a:tc>
                  <a:txBody>
                    <a:bodyPr/>
                    <a:lstStyle/>
                    <a:p>
                      <a:pPr algn="l" fontAlgn="b"/>
                      <a:r>
                        <a:rPr lang="en-GB" sz="1000" b="0" i="0" u="none" strike="noStrike" dirty="0">
                          <a:solidFill>
                            <a:srgbClr val="000000"/>
                          </a:solidFill>
                          <a:effectLst/>
                          <a:latin typeface="+mn-lt"/>
                        </a:rPr>
                        <a:t>SVA Metering System technical details are created incorrectly</a:t>
                      </a:r>
                    </a:p>
                  </a:txBody>
                  <a:tcPr marL="5443" marR="5443" marT="5443" marB="0" anchor="ctr"/>
                </a:tc>
                <a:extLst>
                  <a:ext uri="{0D108BD9-81ED-4DB2-BD59-A6C34878D82A}">
                    <a16:rowId xmlns:a16="http://schemas.microsoft.com/office/drawing/2014/main" val="890770110"/>
                  </a:ext>
                </a:extLst>
              </a:tr>
              <a:tr h="263474">
                <a:tc>
                  <a:txBody>
                    <a:bodyPr/>
                    <a:lstStyle/>
                    <a:p>
                      <a:pPr algn="ctr" fontAlgn="b"/>
                      <a:r>
                        <a:rPr lang="en-GB" sz="1000" b="1" i="0" u="none" strike="noStrike" dirty="0">
                          <a:solidFill>
                            <a:srgbClr val="000000"/>
                          </a:solidFill>
                          <a:effectLst/>
                          <a:latin typeface="+mn-lt"/>
                        </a:rPr>
                        <a:t>013</a:t>
                      </a:r>
                    </a:p>
                  </a:txBody>
                  <a:tcPr marL="5443" marR="5443" marT="5443" marB="0" anchor="ctr"/>
                </a:tc>
                <a:tc>
                  <a:txBody>
                    <a:bodyPr/>
                    <a:lstStyle/>
                    <a:p>
                      <a:pPr algn="l" fontAlgn="b"/>
                      <a:r>
                        <a:rPr lang="en-GB" sz="1000" b="0" i="0" u="none" strike="noStrike" dirty="0">
                          <a:solidFill>
                            <a:srgbClr val="000000"/>
                          </a:solidFill>
                          <a:effectLst/>
                          <a:latin typeface="+mn-lt"/>
                        </a:rPr>
                        <a:t>Manual adjustments to Metered Data are not completed correctly, or at all</a:t>
                      </a:r>
                    </a:p>
                  </a:txBody>
                  <a:tcPr marL="5443" marR="5443" marT="5443" marB="0" anchor="ctr"/>
                </a:tc>
                <a:extLst>
                  <a:ext uri="{0D108BD9-81ED-4DB2-BD59-A6C34878D82A}">
                    <a16:rowId xmlns:a16="http://schemas.microsoft.com/office/drawing/2014/main" val="727931339"/>
                  </a:ext>
                </a:extLst>
              </a:tr>
              <a:tr h="306808">
                <a:tc>
                  <a:txBody>
                    <a:bodyPr/>
                    <a:lstStyle/>
                    <a:p>
                      <a:pPr algn="ctr" fontAlgn="b"/>
                      <a:r>
                        <a:rPr lang="en-GB" sz="1000" b="1" i="0" u="none" strike="noStrike" dirty="0">
                          <a:solidFill>
                            <a:srgbClr val="000000"/>
                          </a:solidFill>
                          <a:effectLst/>
                          <a:latin typeface="+mn-lt"/>
                        </a:rPr>
                        <a:t>014</a:t>
                      </a:r>
                    </a:p>
                  </a:txBody>
                  <a:tcPr marL="5443" marR="5443" marT="5443" marB="0" anchor="ctr"/>
                </a:tc>
                <a:tc>
                  <a:txBody>
                    <a:bodyPr/>
                    <a:lstStyle/>
                    <a:p>
                      <a:pPr algn="l" fontAlgn="b"/>
                      <a:r>
                        <a:rPr lang="en-GB" sz="1000" b="0" i="0" u="none" strike="noStrike" dirty="0">
                          <a:solidFill>
                            <a:srgbClr val="000000"/>
                          </a:solidFill>
                          <a:effectLst/>
                          <a:latin typeface="+mn-lt"/>
                        </a:rPr>
                        <a:t>Agents are not appointed or de-appointed correctly, such that SMRS is not complete or up to date, members of the Supplier Hub do not hold the correct MPID of other Hub members or the appropriate agents are not appointed</a:t>
                      </a:r>
                    </a:p>
                  </a:txBody>
                  <a:tcPr marL="5443" marR="5443" marT="5443" marB="0" anchor="ctr"/>
                </a:tc>
                <a:extLst>
                  <a:ext uri="{0D108BD9-81ED-4DB2-BD59-A6C34878D82A}">
                    <a16:rowId xmlns:a16="http://schemas.microsoft.com/office/drawing/2014/main" val="3829292822"/>
                  </a:ext>
                </a:extLst>
              </a:tr>
              <a:tr h="263474">
                <a:tc>
                  <a:txBody>
                    <a:bodyPr/>
                    <a:lstStyle/>
                    <a:p>
                      <a:pPr algn="ctr" fontAlgn="b"/>
                      <a:r>
                        <a:rPr lang="en-GB" sz="1000" b="1" i="0" u="none" strike="noStrike" dirty="0">
                          <a:solidFill>
                            <a:srgbClr val="000000"/>
                          </a:solidFill>
                          <a:effectLst/>
                          <a:latin typeface="+mn-lt"/>
                        </a:rPr>
                        <a:t>015</a:t>
                      </a:r>
                    </a:p>
                  </a:txBody>
                  <a:tcPr marL="5443" marR="5443" marT="5443" marB="0" anchor="ctr"/>
                </a:tc>
                <a:tc>
                  <a:txBody>
                    <a:bodyPr/>
                    <a:lstStyle/>
                    <a:p>
                      <a:pPr algn="l" fontAlgn="b"/>
                      <a:r>
                        <a:rPr lang="en-GB" sz="1000" b="0" i="0" u="none" strike="noStrike" dirty="0">
                          <a:solidFill>
                            <a:srgbClr val="000000"/>
                          </a:solidFill>
                          <a:effectLst/>
                          <a:latin typeface="+mn-lt"/>
                        </a:rPr>
                        <a:t>SVA reference data is not created or transferred correctly, or at all</a:t>
                      </a:r>
                    </a:p>
                  </a:txBody>
                  <a:tcPr marL="5443" marR="5443" marT="5443" marB="0" anchor="ctr"/>
                </a:tc>
                <a:extLst>
                  <a:ext uri="{0D108BD9-81ED-4DB2-BD59-A6C34878D82A}">
                    <a16:rowId xmlns:a16="http://schemas.microsoft.com/office/drawing/2014/main" val="721169966"/>
                  </a:ext>
                </a:extLst>
              </a:tr>
              <a:tr h="263474">
                <a:tc>
                  <a:txBody>
                    <a:bodyPr/>
                    <a:lstStyle/>
                    <a:p>
                      <a:pPr algn="ctr" fontAlgn="b"/>
                      <a:r>
                        <a:rPr lang="en-GB" sz="1000" b="1" i="0" u="none" strike="noStrike" dirty="0">
                          <a:solidFill>
                            <a:srgbClr val="000000"/>
                          </a:solidFill>
                          <a:effectLst/>
                          <a:latin typeface="+mn-lt"/>
                        </a:rPr>
                        <a:t>016</a:t>
                      </a:r>
                    </a:p>
                  </a:txBody>
                  <a:tcPr marL="5443" marR="5443" marT="5443" marB="0" anchor="ctr"/>
                </a:tc>
                <a:tc>
                  <a:txBody>
                    <a:bodyPr/>
                    <a:lstStyle/>
                    <a:p>
                      <a:pPr algn="l" fontAlgn="b"/>
                      <a:r>
                        <a:rPr lang="en-GB" sz="1000" b="0" i="0" u="none" strike="noStrike" dirty="0">
                          <a:solidFill>
                            <a:srgbClr val="000000"/>
                          </a:solidFill>
                          <a:effectLst/>
                          <a:latin typeface="+mn-lt"/>
                        </a:rPr>
                        <a:t>The energisation status held in SMRS or by any party in the Supplier Hub does not match the physical energisation status of the SVA Metering System</a:t>
                      </a:r>
                    </a:p>
                  </a:txBody>
                  <a:tcPr marL="5443" marR="5443" marT="5443" marB="0" anchor="ctr"/>
                </a:tc>
                <a:extLst>
                  <a:ext uri="{0D108BD9-81ED-4DB2-BD59-A6C34878D82A}">
                    <a16:rowId xmlns:a16="http://schemas.microsoft.com/office/drawing/2014/main" val="2249567022"/>
                  </a:ext>
                </a:extLst>
              </a:tr>
              <a:tr h="263474">
                <a:tc>
                  <a:txBody>
                    <a:bodyPr/>
                    <a:lstStyle/>
                    <a:p>
                      <a:pPr algn="ctr" fontAlgn="b"/>
                      <a:r>
                        <a:rPr lang="en-GB" sz="1000" b="1" i="0" u="none" strike="noStrike" dirty="0">
                          <a:solidFill>
                            <a:srgbClr val="000000"/>
                          </a:solidFill>
                          <a:effectLst/>
                          <a:latin typeface="+mn-lt"/>
                        </a:rPr>
                        <a:t>017</a:t>
                      </a:r>
                    </a:p>
                  </a:txBody>
                  <a:tcPr marL="5443" marR="5443" marT="5443" marB="0" anchor="ctr"/>
                </a:tc>
                <a:tc>
                  <a:txBody>
                    <a:bodyPr/>
                    <a:lstStyle/>
                    <a:p>
                      <a:pPr algn="l" fontAlgn="b"/>
                      <a:r>
                        <a:rPr lang="en-GB" sz="1000" b="0" i="0" u="none" strike="noStrike" dirty="0">
                          <a:solidFill>
                            <a:srgbClr val="000000"/>
                          </a:solidFill>
                          <a:effectLst/>
                          <a:latin typeface="+mn-lt"/>
                        </a:rPr>
                        <a:t>Exception reports are not sufficiently managed, such that material exceptions are not addressed at all or in a timely manner</a:t>
                      </a:r>
                    </a:p>
                  </a:txBody>
                  <a:tcPr marL="5443" marR="5443" marT="5443" marB="0" anchor="ctr"/>
                </a:tc>
                <a:extLst>
                  <a:ext uri="{0D108BD9-81ED-4DB2-BD59-A6C34878D82A}">
                    <a16:rowId xmlns:a16="http://schemas.microsoft.com/office/drawing/2014/main" val="3346734497"/>
                  </a:ext>
                </a:extLst>
              </a:tr>
              <a:tr h="263474">
                <a:tc>
                  <a:txBody>
                    <a:bodyPr/>
                    <a:lstStyle/>
                    <a:p>
                      <a:pPr algn="ctr" fontAlgn="b"/>
                      <a:r>
                        <a:rPr lang="en-GB" sz="1000" b="1" i="0" u="none" strike="noStrike" dirty="0">
                          <a:solidFill>
                            <a:srgbClr val="000000"/>
                          </a:solidFill>
                          <a:effectLst/>
                          <a:latin typeface="+mn-lt"/>
                        </a:rPr>
                        <a:t>018</a:t>
                      </a:r>
                    </a:p>
                  </a:txBody>
                  <a:tcPr marL="5443" marR="5443" marT="5443" marB="0" anchor="ctr"/>
                </a:tc>
                <a:tc>
                  <a:txBody>
                    <a:bodyPr/>
                    <a:lstStyle/>
                    <a:p>
                      <a:pPr algn="l" fontAlgn="b"/>
                      <a:r>
                        <a:rPr lang="en-GB" sz="1000" b="0" i="0" u="none" strike="noStrike" dirty="0">
                          <a:solidFill>
                            <a:srgbClr val="000000"/>
                          </a:solidFill>
                          <a:effectLst/>
                          <a:latin typeface="+mn-lt"/>
                        </a:rPr>
                        <a:t>Revenue protection processes are not managed sufficiently, such that unrecorded energy volumes are excluded from Settlement</a:t>
                      </a:r>
                    </a:p>
                  </a:txBody>
                  <a:tcPr marL="5443" marR="5443" marT="5443" marB="0" anchor="ctr"/>
                </a:tc>
                <a:extLst>
                  <a:ext uri="{0D108BD9-81ED-4DB2-BD59-A6C34878D82A}">
                    <a16:rowId xmlns:a16="http://schemas.microsoft.com/office/drawing/2014/main" val="2435576692"/>
                  </a:ext>
                </a:extLst>
              </a:tr>
              <a:tr h="263474">
                <a:tc>
                  <a:txBody>
                    <a:bodyPr/>
                    <a:lstStyle/>
                    <a:p>
                      <a:pPr algn="ctr" fontAlgn="b"/>
                      <a:r>
                        <a:rPr lang="en-GB" sz="1000" b="1" i="0" u="none" strike="noStrike" dirty="0">
                          <a:solidFill>
                            <a:srgbClr val="000000"/>
                          </a:solidFill>
                          <a:effectLst/>
                          <a:latin typeface="+mn-lt"/>
                        </a:rPr>
                        <a:t>025</a:t>
                      </a:r>
                    </a:p>
                  </a:txBody>
                  <a:tcPr marL="5443" marR="5443" marT="5443" marB="0" anchor="ctr"/>
                </a:tc>
                <a:tc>
                  <a:txBody>
                    <a:bodyPr/>
                    <a:lstStyle/>
                    <a:p>
                      <a:pPr algn="l" fontAlgn="b"/>
                      <a:r>
                        <a:rPr lang="en-GB" sz="1000" b="0" i="0" u="none" strike="noStrike" dirty="0">
                          <a:solidFill>
                            <a:srgbClr val="000000"/>
                          </a:solidFill>
                          <a:effectLst/>
                          <a:latin typeface="+mn-lt"/>
                        </a:rPr>
                        <a:t>Balancing Services provided by Virtual Lead Parties allow error to enter Settlement, such that the energy volumes required for Settlement are incorrect or missing</a:t>
                      </a:r>
                    </a:p>
                  </a:txBody>
                  <a:tcPr marL="5443" marR="5443" marT="5443" marB="0" anchor="ctr"/>
                </a:tc>
                <a:extLst>
                  <a:ext uri="{0D108BD9-81ED-4DB2-BD59-A6C34878D82A}">
                    <a16:rowId xmlns:a16="http://schemas.microsoft.com/office/drawing/2014/main" val="1276916672"/>
                  </a:ext>
                </a:extLst>
              </a:tr>
            </a:tbl>
          </a:graphicData>
        </a:graphic>
      </p:graphicFrame>
    </p:spTree>
    <p:extLst>
      <p:ext uri="{BB962C8B-B14F-4D97-AF65-F5344CB8AC3E}">
        <p14:creationId xmlns:p14="http://schemas.microsoft.com/office/powerpoint/2010/main" val="374951868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CREATEDBY" val="Global PowerPoint Toolbar"/>
  <p:tag name="TOOLBARVERSION" val="4.04"/>
  <p:tag name="TYPE" val="Sidebar"/>
  <p:tag name="KEYWORD" val="SIDEBAR"/>
  <p:tag name="TEMPLATEVERSION" val="05/01/2012 16:01:48"/>
</p:tagLst>
</file>

<file path=ppt/tags/tag10.xml><?xml version="1.0" encoding="utf-8"?>
<p:tagLst xmlns:a="http://schemas.openxmlformats.org/drawingml/2006/main" xmlns:r="http://schemas.openxmlformats.org/officeDocument/2006/relationships" xmlns:p="http://schemas.openxmlformats.org/presentationml/2006/main">
  <p:tag name="FASFONT" val="Univers55"/>
</p:tagLst>
</file>

<file path=ppt/tags/tag11.xml><?xml version="1.0" encoding="utf-8"?>
<p:tagLst xmlns:a="http://schemas.openxmlformats.org/drawingml/2006/main" xmlns:r="http://schemas.openxmlformats.org/officeDocument/2006/relationships" xmlns:p="http://schemas.openxmlformats.org/presentationml/2006/main">
  <p:tag name="FASFONT" val="Univers55"/>
</p:tagLst>
</file>

<file path=ppt/tags/tag2.xml><?xml version="1.0" encoding="utf-8"?>
<p:tagLst xmlns:a="http://schemas.openxmlformats.org/drawingml/2006/main" xmlns:r="http://schemas.openxmlformats.org/officeDocument/2006/relationships" xmlns:p="http://schemas.openxmlformats.org/presentationml/2006/main">
  <p:tag name="ADV_TOP" val="111.9999"/>
  <p:tag name="ADV_LEFT" val="29.13913"/>
  <p:tag name="ADV_HEIGHT" val="29.17402"/>
  <p:tag name="ADV_WIDTH" val="482.3609"/>
</p:tagLst>
</file>

<file path=ppt/tags/tag3.xml><?xml version="1.0" encoding="utf-8"?>
<p:tagLst xmlns:a="http://schemas.openxmlformats.org/drawingml/2006/main" xmlns:r="http://schemas.openxmlformats.org/officeDocument/2006/relationships" xmlns:p="http://schemas.openxmlformats.org/presentationml/2006/main">
  <p:tag name="FASFONT" val="Univers55"/>
</p:tagLst>
</file>

<file path=ppt/tags/tag4.xml><?xml version="1.0" encoding="utf-8"?>
<p:tagLst xmlns:a="http://schemas.openxmlformats.org/drawingml/2006/main" xmlns:r="http://schemas.openxmlformats.org/officeDocument/2006/relationships" xmlns:p="http://schemas.openxmlformats.org/presentationml/2006/main">
  <p:tag name="FASFONT" val="Univers55"/>
</p:tagLst>
</file>

<file path=ppt/tags/tag5.xml><?xml version="1.0" encoding="utf-8"?>
<p:tagLst xmlns:a="http://schemas.openxmlformats.org/drawingml/2006/main" xmlns:r="http://schemas.openxmlformats.org/officeDocument/2006/relationships" xmlns:p="http://schemas.openxmlformats.org/presentationml/2006/main">
  <p:tag name="FASFONT" val="Univers55"/>
</p:tagLst>
</file>

<file path=ppt/tags/tag6.xml><?xml version="1.0" encoding="utf-8"?>
<p:tagLst xmlns:a="http://schemas.openxmlformats.org/drawingml/2006/main" xmlns:r="http://schemas.openxmlformats.org/officeDocument/2006/relationships" xmlns:p="http://schemas.openxmlformats.org/presentationml/2006/main">
  <p:tag name="FASFONT" val="Univers55"/>
</p:tagLst>
</file>

<file path=ppt/tags/tag7.xml><?xml version="1.0" encoding="utf-8"?>
<p:tagLst xmlns:a="http://schemas.openxmlformats.org/drawingml/2006/main" xmlns:r="http://schemas.openxmlformats.org/officeDocument/2006/relationships" xmlns:p="http://schemas.openxmlformats.org/presentationml/2006/main">
  <p:tag name="ADV_TOP" val="111.9999"/>
  <p:tag name="ADV_LEFT" val="29.13913"/>
  <p:tag name="ADV_HEIGHT" val="29.17402"/>
  <p:tag name="ADV_WIDTH" val="482.3609"/>
</p:tagLst>
</file>

<file path=ppt/tags/tag8.xml><?xml version="1.0" encoding="utf-8"?>
<p:tagLst xmlns:a="http://schemas.openxmlformats.org/drawingml/2006/main" xmlns:r="http://schemas.openxmlformats.org/officeDocument/2006/relationships" xmlns:p="http://schemas.openxmlformats.org/presentationml/2006/main">
  <p:tag name="FASFONT" val="Univers55"/>
</p:tagLst>
</file>

<file path=ppt/tags/tag9.xml><?xml version="1.0" encoding="utf-8"?>
<p:tagLst xmlns:a="http://schemas.openxmlformats.org/drawingml/2006/main" xmlns:r="http://schemas.openxmlformats.org/officeDocument/2006/relationships" xmlns:p="http://schemas.openxmlformats.org/presentationml/2006/main">
  <p:tag name="FASFONT" val="Univers55"/>
</p:tagLst>
</file>

<file path=ppt/theme/theme1.xml><?xml version="1.0" encoding="utf-8"?>
<a:theme xmlns:a="http://schemas.openxmlformats.org/drawingml/2006/main" name="LEFT">
  <a:themeElements>
    <a:clrScheme name="Custom 2">
      <a:dk1>
        <a:srgbClr val="000000"/>
      </a:dk1>
      <a:lt1>
        <a:sysClr val="window" lastClr="FFFFFF"/>
      </a:lt1>
      <a:dk2>
        <a:srgbClr val="00008C"/>
      </a:dk2>
      <a:lt2>
        <a:srgbClr val="F0F0F0"/>
      </a:lt2>
      <a:accent1>
        <a:srgbClr val="F2A881"/>
      </a:accent1>
      <a:accent2>
        <a:srgbClr val="A1C4E5"/>
      </a:accent2>
      <a:accent3>
        <a:srgbClr val="64358C"/>
      </a:accent3>
      <a:accent4>
        <a:srgbClr val="1C454D"/>
      </a:accent4>
      <a:accent5>
        <a:srgbClr val="FF4040"/>
      </a:accent5>
      <a:accent6>
        <a:srgbClr val="E8308A"/>
      </a:accent6>
      <a:hlink>
        <a:srgbClr val="0EA6DD"/>
      </a:hlink>
      <a:folHlink>
        <a:srgbClr val="5D266D"/>
      </a:folHlink>
    </a:clrScheme>
    <a:fontScheme name="Custom 3">
      <a:majorFont>
        <a:latin typeface="Arial"/>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FFFF00"/>
        </a:solidFill>
        <a:ln>
          <a:noFill/>
        </a:ln>
      </a:spPr>
      <a:bodyPr lIns="54610" tIns="54610" rIns="54610" bIns="54610" rtlCol="0" anchor="ctr"/>
      <a:lstStyle>
        <a:defPPr algn="ctr">
          <a:defRPr sz="1500" dirty="0" smtClean="0">
            <a:solidFill>
              <a:srgbClr val="FF0000"/>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bg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54610" tIns="54610" rIns="54610" bIns="54610" rtlCol="0">
        <a:noAutofit/>
      </a:bodyPr>
      <a:lstStyle>
        <a:defPPr>
          <a:spcAft>
            <a:spcPts val="600"/>
          </a:spcAft>
          <a:defRPr sz="1500" dirty="0" err="1" smtClean="0">
            <a:solidFill>
              <a:schemeClr val="tx2"/>
            </a:solidFill>
          </a:defRPr>
        </a:defPPr>
      </a:lstStyle>
    </a:txDef>
  </a:objectDefaults>
  <a:extraClrSchemeLst/>
  <a:custClrLst>
    <a:custClr name="KPMG Blue">
      <a:srgbClr val="00338D"/>
    </a:custClr>
    <a:custClr name="Medium Blue">
      <a:srgbClr val="005EB8"/>
    </a:custClr>
    <a:custClr name="Light Blue">
      <a:srgbClr val="0091DA"/>
    </a:custClr>
    <a:custClr name="Violet">
      <a:srgbClr val="483698"/>
    </a:custClr>
    <a:custClr name="Purple">
      <a:srgbClr val="470A68"/>
    </a:custClr>
    <a:custClr name="Light Purple">
      <a:srgbClr val="6D2077"/>
    </a:custClr>
    <a:custClr name="Green">
      <a:srgbClr val="00A3A1"/>
    </a:custClr>
    <a:custClr name="Dark Green">
      <a:srgbClr val="009A44"/>
    </a:custClr>
    <a:custClr name="Light Green">
      <a:srgbClr val="43B02A"/>
    </a:custClr>
    <a:custClr name="Yellow">
      <a:srgbClr val="EAAA00"/>
    </a:custClr>
    <a:custClr name="Orange">
      <a:srgbClr val="F68D2E"/>
    </a:custClr>
    <a:custClr name="Red ">
      <a:srgbClr val="BC204B"/>
    </a:custClr>
    <a:custClr name="Pink">
      <a:srgbClr val="C6007E"/>
    </a:custClr>
    <a:custClr name="Dark Brown">
      <a:srgbClr val="753F19"/>
    </a:custClr>
    <a:custClr name="Light Brown">
      <a:srgbClr val="9B642E"/>
    </a:custClr>
    <a:custClr name="Olive">
      <a:srgbClr val="9D9375"/>
    </a:custClr>
    <a:custClr name="Beige">
      <a:srgbClr val="E3BC9F"/>
    </a:custClr>
    <a:custClr name="Light Pink">
      <a:srgbClr val="E36877"/>
    </a:custClr>
  </a:custClrLst>
  <a:extLst>
    <a:ext uri="{05A4C25C-085E-4340-85A3-A5531E510DB2}">
      <thm15:themeFamily xmlns:thm15="http://schemas.microsoft.com/office/thememl/2012/main" name="Theme1" id="{E67CD7B9-0CCC-4B85-BEBE-24728584A0AE}" vid="{88377C91-154C-460B-BECB-B4BDE655814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73BD95E5A5554F4EBF7FDB00C13A0DFA" ma:contentTypeVersion="11" ma:contentTypeDescription="Create a new document." ma:contentTypeScope="" ma:versionID="ef2b498b86c32df6d77879f82939c47e">
  <xsd:schema xmlns:xsd="http://www.w3.org/2001/XMLSchema" xmlns:xs="http://www.w3.org/2001/XMLSchema" xmlns:p="http://schemas.microsoft.com/office/2006/metadata/properties" xmlns:ns2="260c9ca3-cbf3-4325-b75b-83152725bf80" xmlns:ns3="a03a3dc7-508c-4f8b-953c-7249954005fb" targetNamespace="http://schemas.microsoft.com/office/2006/metadata/properties" ma:root="true" ma:fieldsID="7f418c8c56be1b221377c132d1d225a6" ns2:_="" ns3:_="">
    <xsd:import namespace="260c9ca3-cbf3-4325-b75b-83152725bf80"/>
    <xsd:import namespace="a03a3dc7-508c-4f8b-953c-7249954005fb"/>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GenerationTime" minOccurs="0"/>
                <xsd:element ref="ns2:MediaServiceEventHashCode" minOccurs="0"/>
                <xsd:element ref="ns3:SharedWithUsers" minOccurs="0"/>
                <xsd:element ref="ns3:SharedWithDetail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60c9ca3-cbf3-4325-b75b-83152725bf8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03a3dc7-508c-4f8b-953c-7249954005fb"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7E4612B-D3F9-4362-9698-8BB823C83F66}">
  <ds:schemaRefs>
    <ds:schemaRef ds:uri="a03a3dc7-508c-4f8b-953c-7249954005fb"/>
    <ds:schemaRef ds:uri="http://purl.org/dc/elements/1.1/"/>
    <ds:schemaRef ds:uri="http://schemas.microsoft.com/office/2006/metadata/propertie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260c9ca3-cbf3-4325-b75b-83152725bf80"/>
    <ds:schemaRef ds:uri="http://www.w3.org/XML/1998/namespace"/>
    <ds:schemaRef ds:uri="http://purl.org/dc/dcmitype/"/>
  </ds:schemaRefs>
</ds:datastoreItem>
</file>

<file path=customXml/itemProps2.xml><?xml version="1.0" encoding="utf-8"?>
<ds:datastoreItem xmlns:ds="http://schemas.openxmlformats.org/officeDocument/2006/customXml" ds:itemID="{BD090611-61C8-4193-9B2F-3794AD4BD058}">
  <ds:schemaRefs>
    <ds:schemaRef ds:uri="http://schemas.microsoft.com/sharepoint/v3/contenttype/forms"/>
  </ds:schemaRefs>
</ds:datastoreItem>
</file>

<file path=customXml/itemProps3.xml><?xml version="1.0" encoding="utf-8"?>
<ds:datastoreItem xmlns:ds="http://schemas.openxmlformats.org/officeDocument/2006/customXml" ds:itemID="{666B4BAF-9C1D-428A-AB47-C4355E7F0F77}">
  <ds:schemaRefs>
    <ds:schemaRef ds:uri="260c9ca3-cbf3-4325-b75b-83152725bf80"/>
    <ds:schemaRef ds:uri="a03a3dc7-508c-4f8b-953c-7249954005fb"/>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Metadata/LabelInfo.xml><?xml version="1.0" encoding="utf-8"?>
<clbl:labelList xmlns:clbl="http://schemas.microsoft.com/office/2020/mipLabelMetadata">
  <clbl:label id="{deff24bb-2089-4400-8c8e-f71e680378b2}" enabled="0" method="" siteId="{deff24bb-2089-4400-8c8e-f71e680378b2}" removed="1"/>
</clbl:labelList>
</file>

<file path=docProps/app.xml><?xml version="1.0" encoding="utf-8"?>
<Properties xmlns="http://schemas.openxmlformats.org/officeDocument/2006/extended-properties" xmlns:vt="http://schemas.openxmlformats.org/officeDocument/2006/docPropsVTypes">
  <Template>Theme1</Template>
  <TotalTime>2703</TotalTime>
  <Words>3070</Words>
  <Application>Microsoft Office PowerPoint</Application>
  <PresentationFormat>Widescreen</PresentationFormat>
  <Paragraphs>403</Paragraphs>
  <Slides>13</Slides>
  <Notes>5</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13</vt:i4>
      </vt:variant>
    </vt:vector>
  </HeadingPairs>
  <TitlesOfParts>
    <vt:vector size="20" baseType="lpstr">
      <vt:lpstr>Arial</vt:lpstr>
      <vt:lpstr>Calibri</vt:lpstr>
      <vt:lpstr>Symbol</vt:lpstr>
      <vt:lpstr>Times New Roman</vt:lpstr>
      <vt:lpstr>Univers 45 Light</vt:lpstr>
      <vt:lpstr>Univers LT Std 45 Light</vt:lpstr>
      <vt:lpstr>LEFT</vt:lpstr>
      <vt:lpstr>The BSC Audit Approach 2024/2025</vt:lpstr>
      <vt:lpstr>PowerPoint Presentation</vt:lpstr>
      <vt:lpstr>The BSC Audit Approach 2024/2025</vt:lpstr>
      <vt:lpstr>PowerPoint Presentation</vt:lpstr>
      <vt:lpstr>PowerPoint Presentation</vt:lpstr>
      <vt:lpstr>Operational Approach (continued)</vt:lpstr>
      <vt:lpstr>PowerPoint Presentation</vt:lpstr>
      <vt:lpstr>Appendix 1 – Direction for the BSC Audit 2024/2025</vt:lpstr>
      <vt:lpstr>Appendix 2 – SVA risks 2024/25 </vt:lpstr>
      <vt:lpstr>Appendix 3 - BSC Audit Findings Ratings Methodology</vt:lpstr>
      <vt:lpstr>Appendix 3 - BSC Audit Findings Ratings Methodology </vt:lpstr>
      <vt:lpstr>Appendix 4 - Glossary of terms </vt:lpstr>
      <vt:lpstr>PowerPoint Presentation</vt:lpstr>
    </vt:vector>
  </TitlesOfParts>
  <Company>KPMG UK LLP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Alexander.Peart@KPMG.co.uk</dc:creator>
  <cp:lastModifiedBy>Sukh Berk</cp:lastModifiedBy>
  <cp:revision>123</cp:revision>
  <cp:lastPrinted>2020-05-22T10:59:06Z</cp:lastPrinted>
  <dcterms:created xsi:type="dcterms:W3CDTF">2016-04-20T11:43:18Z</dcterms:created>
  <dcterms:modified xsi:type="dcterms:W3CDTF">2024-05-22T11:50:43Z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0x01010073BD95E5A5554F4EBF7FDB00C13A0DFA</vt:lpwstr>
  </property>
</Properties>
</file>