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48" r:id="rId2"/>
    <p:sldMasterId id="2147483667" r:id="rId3"/>
    <p:sldMasterId id="2147483680" r:id="rId4"/>
  </p:sldMasterIdLst>
  <p:notesMasterIdLst>
    <p:notesMasterId r:id="rId35"/>
  </p:notesMasterIdLst>
  <p:handoutMasterIdLst>
    <p:handoutMasterId r:id="rId36"/>
  </p:handoutMasterIdLst>
  <p:sldIdLst>
    <p:sldId id="273" r:id="rId5"/>
    <p:sldId id="269" r:id="rId6"/>
    <p:sldId id="271" r:id="rId7"/>
    <p:sldId id="278" r:id="rId8"/>
    <p:sldId id="279" r:id="rId9"/>
    <p:sldId id="281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274" r:id="rId22"/>
    <p:sldId id="298" r:id="rId23"/>
    <p:sldId id="303" r:id="rId24"/>
    <p:sldId id="299" r:id="rId25"/>
    <p:sldId id="300" r:id="rId26"/>
    <p:sldId id="301" r:id="rId27"/>
    <p:sldId id="302" r:id="rId28"/>
    <p:sldId id="297" r:id="rId29"/>
    <p:sldId id="283" r:id="rId30"/>
    <p:sldId id="304" r:id="rId31"/>
    <p:sldId id="305" r:id="rId32"/>
    <p:sldId id="280" r:id="rId33"/>
    <p:sldId id="267" r:id="rId34"/>
  </p:sldIdLst>
  <p:sldSz cx="10693400" cy="7561263"/>
  <p:notesSz cx="9144000" cy="6858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776" y="-354"/>
      </p:cViewPr>
      <p:guideLst>
        <p:guide orient="horz" pos="170"/>
        <p:guide orient="horz" pos="4220"/>
        <p:guide orient="horz" pos="728"/>
        <p:guide pos="250"/>
        <p:guide pos="64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197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6000" y="550800"/>
            <a:ext cx="8352000" cy="432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en-GB" sz="2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294792" y="6516000"/>
            <a:ext cx="144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B3E4FAFB-B20E-4AC5-84D6-161DBA86B9F0}" type="datetimeFigureOut">
              <a:rPr lang="en-GB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03/04/2017</a:t>
            </a:fld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34792" y="6516000"/>
            <a:ext cx="3962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000" y="6516000"/>
            <a:ext cx="986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pPr algn="l"/>
            <a:fld id="{3ED7F555-8884-4715-8AC8-5CE417A67BC4}" type="slidenum">
              <a:rPr lang="en-GB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‹#›</a:t>
            </a:fld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6875" y="6289200"/>
            <a:ext cx="9864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534792" y="6289200"/>
            <a:ext cx="7200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96875" y="396000"/>
            <a:ext cx="8352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667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6000" y="550800"/>
            <a:ext cx="8352000" cy="432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260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294792" y="6516000"/>
            <a:ext cx="1440000" cy="180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06FE8C-9FAB-41F5-88FC-732F6B53842C}" type="datetimeFigureOut">
              <a:rPr lang="en-GB" smtClean="0"/>
              <a:pPr/>
              <a:t>03/04/2017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1214065"/>
            <a:ext cx="36385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000" y="4087906"/>
            <a:ext cx="8352000" cy="2016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533600" y="6516000"/>
            <a:ext cx="3962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000" y="6516000"/>
            <a:ext cx="986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A0B687-4A7F-4B5A-B0FC-0514D0236F5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6875" y="6289650"/>
            <a:ext cx="9864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534792" y="6289650"/>
            <a:ext cx="7200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96875" y="395288"/>
            <a:ext cx="8352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5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4313" y="514350"/>
            <a:ext cx="36353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43FF9-8204-4F00-A15F-F0641D47C11C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92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0"/>
          <a:stretch/>
        </p:blipFill>
        <p:spPr>
          <a:xfrm>
            <a:off x="508" y="1110"/>
            <a:ext cx="7790180" cy="7558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[Title]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1" y="5161550"/>
            <a:ext cx="3960000" cy="3240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[Date]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6337301" y="3969544"/>
            <a:ext cx="3960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01" y="5485550"/>
            <a:ext cx="3960000" cy="3240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[Presentation owner]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37301" y="4165903"/>
            <a:ext cx="3960000" cy="6480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[Subtitle]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336001" y="830123"/>
            <a:ext cx="3959999" cy="1026386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[Classification - Choose from: Restricted, Commercial in confidence, Confidential, Public]</a:t>
            </a:r>
          </a:p>
        </p:txBody>
      </p:sp>
    </p:spTree>
    <p:extLst>
      <p:ext uri="{BB962C8B-B14F-4D97-AF65-F5344CB8AC3E}">
        <p14:creationId xmlns:p14="http://schemas.microsoft.com/office/powerpoint/2010/main" val="244960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1" name="Freeform 33"/>
          <p:cNvSpPr>
            <a:spLocks/>
          </p:cNvSpPr>
          <p:nvPr/>
        </p:nvSpPr>
        <p:spPr bwMode="auto">
          <a:xfrm>
            <a:off x="1" y="0"/>
            <a:ext cx="10711965" cy="2646442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1368 h 1512"/>
              <a:gd name="T4" fmla="*/ 1008 w 5760"/>
              <a:gd name="T5" fmla="*/ 1368 h 1512"/>
              <a:gd name="T6" fmla="*/ 1152 w 5760"/>
              <a:gd name="T7" fmla="*/ 1512 h 1512"/>
              <a:gd name="T8" fmla="*/ 1296 w 5760"/>
              <a:gd name="T9" fmla="*/ 1368 h 1512"/>
              <a:gd name="T10" fmla="*/ 5760 w 5760"/>
              <a:gd name="T11" fmla="*/ 1368 h 1512"/>
              <a:gd name="T12" fmla="*/ 5760 w 5760"/>
              <a:gd name="T13" fmla="*/ 0 h 1512"/>
              <a:gd name="T14" fmla="*/ 0 w 5760"/>
              <a:gd name="T15" fmla="*/ 0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0079C1"/>
              </a:solidFill>
            </a:endParaRPr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94329" y="1464536"/>
            <a:ext cx="9406851" cy="59776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68338" y="5693702"/>
            <a:ext cx="9406851" cy="5548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044" name="Line 36"/>
          <p:cNvSpPr>
            <a:spLocks noChangeShapeType="1"/>
          </p:cNvSpPr>
          <p:nvPr userDrawn="1"/>
        </p:nvSpPr>
        <p:spPr bwMode="auto">
          <a:xfrm flipH="1" flipV="1">
            <a:off x="802005" y="3276547"/>
            <a:ext cx="534670" cy="3780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0079C1"/>
              </a:solidFill>
            </a:endParaRPr>
          </a:p>
        </p:txBody>
      </p:sp>
      <p:sp>
        <p:nvSpPr>
          <p:cNvPr id="43047" name="Line 39"/>
          <p:cNvSpPr>
            <a:spLocks noChangeShapeType="1"/>
          </p:cNvSpPr>
          <p:nvPr userDrawn="1"/>
        </p:nvSpPr>
        <p:spPr bwMode="auto">
          <a:xfrm>
            <a:off x="2807017" y="4788800"/>
            <a:ext cx="534670" cy="3780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0079C1"/>
              </a:solidFill>
            </a:endParaRPr>
          </a:p>
        </p:txBody>
      </p:sp>
      <p:sp>
        <p:nvSpPr>
          <p:cNvPr id="43048" name="Line 40"/>
          <p:cNvSpPr>
            <a:spLocks noChangeShapeType="1"/>
          </p:cNvSpPr>
          <p:nvPr userDrawn="1"/>
        </p:nvSpPr>
        <p:spPr bwMode="auto">
          <a:xfrm flipH="1">
            <a:off x="802005" y="4788800"/>
            <a:ext cx="534670" cy="3780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0079C1"/>
              </a:solidFill>
            </a:endParaRPr>
          </a:p>
        </p:txBody>
      </p:sp>
      <p:sp>
        <p:nvSpPr>
          <p:cNvPr id="43049" name="Line 41"/>
          <p:cNvSpPr>
            <a:spLocks noChangeShapeType="1"/>
          </p:cNvSpPr>
          <p:nvPr userDrawn="1"/>
        </p:nvSpPr>
        <p:spPr bwMode="auto">
          <a:xfrm flipV="1">
            <a:off x="2807017" y="3276547"/>
            <a:ext cx="534670" cy="3780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0079C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1203008" y="3546093"/>
            <a:ext cx="1683840" cy="13687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20533" tIns="12320" rIns="20533" bIns="1232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>
                <a:solidFill>
                  <a:srgbClr val="000000"/>
                </a:solidFill>
              </a:rPr>
              <a:t>Place your chosen image here. The four corners must just cover the arrow tips. For covers, the three pictures should be the same size and in a straight line.   </a:t>
            </a:r>
            <a:endParaRPr lang="en-GB" sz="3200" b="1" dirty="0">
              <a:solidFill>
                <a:srgbClr val="0079C1"/>
              </a:solidFill>
            </a:endParaRPr>
          </a:p>
        </p:txBody>
      </p:sp>
      <p:pic>
        <p:nvPicPr>
          <p:cNvPr id="43052" name="Picture 44" descr="National_Grid_logo_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355" y="378063"/>
            <a:ext cx="2140537" cy="4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15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1DE2A1-D1BE-488A-A8AB-C529F9A23293}" type="datetime1">
              <a:rPr lang="en-US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2D973-A11C-499B-BCE4-180461F692F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2109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528" indent="0">
              <a:buNone/>
              <a:defRPr sz="2100"/>
            </a:lvl2pPr>
            <a:lvl3pPr marL="1043056" indent="0">
              <a:buNone/>
              <a:defRPr sz="1800"/>
            </a:lvl3pPr>
            <a:lvl4pPr marL="1564584" indent="0">
              <a:buNone/>
              <a:defRPr sz="1600"/>
            </a:lvl4pPr>
            <a:lvl5pPr marL="2086112" indent="0">
              <a:buNone/>
              <a:defRPr sz="1600"/>
            </a:lvl5pPr>
            <a:lvl6pPr marL="2607640" indent="0">
              <a:buNone/>
              <a:defRPr sz="1600"/>
            </a:lvl6pPr>
            <a:lvl7pPr marL="3129168" indent="0">
              <a:buNone/>
              <a:defRPr sz="1600"/>
            </a:lvl7pPr>
            <a:lvl8pPr marL="3650696" indent="0">
              <a:buNone/>
              <a:defRPr sz="1600"/>
            </a:lvl8pPr>
            <a:lvl9pPr marL="4172224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62736-482C-4D11-89CB-B46126A3CD98}" type="datetime1">
              <a:rPr lang="en-US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225BB-166A-45A2-89E0-72DD33C02F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9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328" y="1638274"/>
            <a:ext cx="4641233" cy="512485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3784" y="1638274"/>
            <a:ext cx="4641233" cy="512485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CE15A-BA33-491E-9997-F6D88B5E6348}" type="datetime1">
              <a:rPr lang="en-US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933BA-9AF6-40EC-A77D-F4E0C7D5416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65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965245"/>
            <a:ext cx="9624060" cy="5977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EC283-4C02-4D71-A7DC-0946266D8EB3}" type="datetime1">
              <a:rPr lang="en-US"/>
              <a:pPr/>
              <a:t>4/3/2017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22C5D-D75C-4CD8-8EC2-0552A15032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45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D2FEBD-2646-463C-B899-7A66C07FD5C5}" type="datetime1">
              <a:rPr lang="en-US"/>
              <a:pPr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35331-1A06-41D8-85D1-4411EA1E72C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79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23C34-2486-4C25-BFBC-08B1FFC1F400}" type="datetime1">
              <a:rPr lang="en-US"/>
              <a:pPr/>
              <a:t>4/3/2017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8FE47-B393-41E9-81DB-ED040ED52E7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49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769053"/>
            <a:ext cx="3518055" cy="813211"/>
          </a:xfrm>
        </p:spPr>
        <p:txBody>
          <a:bodyPr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64DC39-0C4E-4EB8-A353-15606AB4709E}" type="datetime1">
              <a:rPr lang="en-US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7093C-BCCD-401A-A67C-0E749BB94E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55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458471"/>
            <a:ext cx="6416040" cy="459268"/>
          </a:xfrm>
        </p:spPr>
        <p:txBody>
          <a:bodyPr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47146B-BF49-4D86-9C0D-B3052777B849}" type="datetime1">
              <a:rPr lang="en-US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66F13-3795-4354-AF76-2DDED74005A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0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A1318-4161-416A-A271-7F15F1554152}" type="datetime1">
              <a:rPr lang="en-US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B606C-54B2-4B39-8EEC-6C636F12209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8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-14" r="32289" b="-1"/>
          <a:stretch/>
        </p:blipFill>
        <p:spPr>
          <a:xfrm>
            <a:off x="0" y="0"/>
            <a:ext cx="7154132" cy="75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001" y="2905200"/>
            <a:ext cx="3960000" cy="9360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37301" y="4197433"/>
            <a:ext cx="3960000" cy="6480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94961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3559" y="840141"/>
            <a:ext cx="703092" cy="59229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4328" y="840141"/>
            <a:ext cx="6921006" cy="59229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2B6F61-4A9C-43B3-99A8-D3E38AE93A6C}" type="datetime1">
              <a:rPr lang="en-US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7EFE5-E447-4CDB-B576-5F88778A4ED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97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29" y="814720"/>
            <a:ext cx="9464402" cy="5977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328" y="1638274"/>
            <a:ext cx="4641233" cy="51248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3784" y="1638274"/>
            <a:ext cx="4641233" cy="51248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670" y="6885650"/>
            <a:ext cx="2495127" cy="525088"/>
          </a:xfrm>
        </p:spPr>
        <p:txBody>
          <a:bodyPr/>
          <a:lstStyle>
            <a:lvl1pPr>
              <a:defRPr/>
            </a:lvl1pPr>
          </a:lstStyle>
          <a:p>
            <a:fld id="{06C16167-CE68-4465-9B8E-F88E07BA5405}" type="datetime1">
              <a:rPr lang="en-US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3579" y="6885650"/>
            <a:ext cx="3386243" cy="525088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30938" y="7036175"/>
            <a:ext cx="2495127" cy="399067"/>
          </a:xfrm>
        </p:spPr>
        <p:txBody>
          <a:bodyPr/>
          <a:lstStyle>
            <a:lvl1pPr>
              <a:defRPr/>
            </a:lvl1pPr>
          </a:lstStyle>
          <a:p>
            <a:fld id="{99A729B0-F603-4333-9FA6-49320E3BF0D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67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0"/>
          <a:stretch/>
        </p:blipFill>
        <p:spPr>
          <a:xfrm>
            <a:off x="508" y="1110"/>
            <a:ext cx="7790180" cy="7558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[Title]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1" y="5161550"/>
            <a:ext cx="3960000" cy="3240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[Date]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6337301" y="3969544"/>
            <a:ext cx="3960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01" y="5485550"/>
            <a:ext cx="3960000" cy="3240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[Presentation owner]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37301" y="4165903"/>
            <a:ext cx="3960000" cy="6480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[Subtitle]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336001" y="830123"/>
            <a:ext cx="3959999" cy="1026386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[Classification - Choose from: Restricted, Commercial in confidence, Confidential, Public]</a:t>
            </a:r>
          </a:p>
        </p:txBody>
      </p:sp>
    </p:spTree>
    <p:extLst>
      <p:ext uri="{BB962C8B-B14F-4D97-AF65-F5344CB8AC3E}">
        <p14:creationId xmlns:p14="http://schemas.microsoft.com/office/powerpoint/2010/main" val="308496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-14" r="32289" b="-1"/>
          <a:stretch/>
        </p:blipFill>
        <p:spPr>
          <a:xfrm>
            <a:off x="0" y="0"/>
            <a:ext cx="7154132" cy="75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001" y="2905200"/>
            <a:ext cx="3960000" cy="9360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37301" y="4197433"/>
            <a:ext cx="3960000" cy="6480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356634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" y="0"/>
            <a:ext cx="10692000" cy="75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2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" y="0"/>
            <a:ext cx="10692000" cy="75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8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Insert: 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95999" y="1155700"/>
            <a:ext cx="9900000" cy="55435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Freeform 12"/>
          <p:cNvSpPr>
            <a:spLocks/>
          </p:cNvSpPr>
          <p:nvPr userDrawn="1"/>
        </p:nvSpPr>
        <p:spPr bwMode="auto">
          <a:xfrm>
            <a:off x="8394701" y="6818314"/>
            <a:ext cx="1998663" cy="466725"/>
          </a:xfrm>
          <a:custGeom>
            <a:avLst/>
            <a:gdLst>
              <a:gd name="T0" fmla="*/ 263 w 8518"/>
              <a:gd name="T1" fmla="*/ 1980 h 1980"/>
              <a:gd name="T2" fmla="*/ 263 w 8518"/>
              <a:gd name="T3" fmla="*/ 1980 h 1980"/>
              <a:gd name="T4" fmla="*/ 0 w 8518"/>
              <a:gd name="T5" fmla="*/ 1721 h 1980"/>
              <a:gd name="T6" fmla="*/ 0 w 8518"/>
              <a:gd name="T7" fmla="*/ 0 h 1980"/>
              <a:gd name="T8" fmla="*/ 8254 w 8518"/>
              <a:gd name="T9" fmla="*/ 0 h 1980"/>
              <a:gd name="T10" fmla="*/ 8518 w 8518"/>
              <a:gd name="T11" fmla="*/ 259 h 1980"/>
              <a:gd name="T12" fmla="*/ 8518 w 8518"/>
              <a:gd name="T13" fmla="*/ 1980 h 1980"/>
              <a:gd name="T14" fmla="*/ 263 w 8518"/>
              <a:gd name="T15" fmla="*/ 1980 h 1980"/>
              <a:gd name="T16" fmla="*/ 263 w 8518"/>
              <a:gd name="T17" fmla="*/ 1980 h 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18" h="1980">
                <a:moveTo>
                  <a:pt x="263" y="1980"/>
                </a:moveTo>
                <a:lnTo>
                  <a:pt x="263" y="1980"/>
                </a:lnTo>
                <a:cubicBezTo>
                  <a:pt x="2" y="1980"/>
                  <a:pt x="0" y="1721"/>
                  <a:pt x="0" y="1721"/>
                </a:cubicBezTo>
                <a:lnTo>
                  <a:pt x="0" y="0"/>
                </a:lnTo>
                <a:lnTo>
                  <a:pt x="8254" y="0"/>
                </a:lnTo>
                <a:cubicBezTo>
                  <a:pt x="8254" y="0"/>
                  <a:pt x="8518" y="2"/>
                  <a:pt x="8518" y="259"/>
                </a:cubicBezTo>
                <a:cubicBezTo>
                  <a:pt x="8518" y="517"/>
                  <a:pt x="8518" y="1980"/>
                  <a:pt x="8518" y="1980"/>
                </a:cubicBezTo>
                <a:lnTo>
                  <a:pt x="263" y="1980"/>
                </a:lnTo>
                <a:lnTo>
                  <a:pt x="263" y="1980"/>
                </a:lnTo>
                <a:close/>
              </a:path>
            </a:pathLst>
          </a:custGeom>
          <a:noFill/>
          <a:ln w="793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394701" y="6837450"/>
            <a:ext cx="1906588" cy="466725"/>
            <a:chOff x="8394700" y="6818313"/>
            <a:chExt cx="1906588" cy="466725"/>
          </a:xfrm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093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424800"/>
            <a:ext cx="9899649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Insert: 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 12"/>
          <p:cNvSpPr>
            <a:spLocks/>
          </p:cNvSpPr>
          <p:nvPr userDrawn="1"/>
        </p:nvSpPr>
        <p:spPr bwMode="auto">
          <a:xfrm>
            <a:off x="8394701" y="6818314"/>
            <a:ext cx="1998663" cy="466725"/>
          </a:xfrm>
          <a:custGeom>
            <a:avLst/>
            <a:gdLst>
              <a:gd name="T0" fmla="*/ 263 w 8518"/>
              <a:gd name="T1" fmla="*/ 1980 h 1980"/>
              <a:gd name="T2" fmla="*/ 263 w 8518"/>
              <a:gd name="T3" fmla="*/ 1980 h 1980"/>
              <a:gd name="T4" fmla="*/ 0 w 8518"/>
              <a:gd name="T5" fmla="*/ 1721 h 1980"/>
              <a:gd name="T6" fmla="*/ 0 w 8518"/>
              <a:gd name="T7" fmla="*/ 0 h 1980"/>
              <a:gd name="T8" fmla="*/ 8254 w 8518"/>
              <a:gd name="T9" fmla="*/ 0 h 1980"/>
              <a:gd name="T10" fmla="*/ 8518 w 8518"/>
              <a:gd name="T11" fmla="*/ 259 h 1980"/>
              <a:gd name="T12" fmla="*/ 8518 w 8518"/>
              <a:gd name="T13" fmla="*/ 1980 h 1980"/>
              <a:gd name="T14" fmla="*/ 263 w 8518"/>
              <a:gd name="T15" fmla="*/ 1980 h 1980"/>
              <a:gd name="T16" fmla="*/ 263 w 8518"/>
              <a:gd name="T17" fmla="*/ 1980 h 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18" h="1980">
                <a:moveTo>
                  <a:pt x="263" y="1980"/>
                </a:moveTo>
                <a:lnTo>
                  <a:pt x="263" y="1980"/>
                </a:lnTo>
                <a:cubicBezTo>
                  <a:pt x="2" y="1980"/>
                  <a:pt x="0" y="1721"/>
                  <a:pt x="0" y="1721"/>
                </a:cubicBezTo>
                <a:lnTo>
                  <a:pt x="0" y="0"/>
                </a:lnTo>
                <a:lnTo>
                  <a:pt x="8254" y="0"/>
                </a:lnTo>
                <a:cubicBezTo>
                  <a:pt x="8254" y="0"/>
                  <a:pt x="8518" y="2"/>
                  <a:pt x="8518" y="259"/>
                </a:cubicBezTo>
                <a:cubicBezTo>
                  <a:pt x="8518" y="517"/>
                  <a:pt x="8518" y="1980"/>
                  <a:pt x="8518" y="1980"/>
                </a:cubicBezTo>
                <a:lnTo>
                  <a:pt x="263" y="1980"/>
                </a:lnTo>
                <a:lnTo>
                  <a:pt x="263" y="1980"/>
                </a:lnTo>
                <a:close/>
              </a:path>
            </a:pathLst>
          </a:custGeom>
          <a:noFill/>
          <a:ln w="793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6876" y="1155700"/>
            <a:ext cx="4770000" cy="55435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5526001" y="1155698"/>
            <a:ext cx="4770000" cy="5543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394701" y="6837450"/>
            <a:ext cx="1906588" cy="466725"/>
            <a:chOff x="8394700" y="6818313"/>
            <a:chExt cx="1906588" cy="466725"/>
          </a:xfrm>
        </p:grpSpPr>
        <p:sp>
          <p:nvSpPr>
            <p:cNvPr id="26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6527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424800"/>
            <a:ext cx="9899649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Insert: 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 12"/>
          <p:cNvSpPr>
            <a:spLocks/>
          </p:cNvSpPr>
          <p:nvPr userDrawn="1"/>
        </p:nvSpPr>
        <p:spPr bwMode="auto">
          <a:xfrm>
            <a:off x="8394701" y="6818314"/>
            <a:ext cx="1998663" cy="466725"/>
          </a:xfrm>
          <a:custGeom>
            <a:avLst/>
            <a:gdLst>
              <a:gd name="T0" fmla="*/ 263 w 8518"/>
              <a:gd name="T1" fmla="*/ 1980 h 1980"/>
              <a:gd name="T2" fmla="*/ 263 w 8518"/>
              <a:gd name="T3" fmla="*/ 1980 h 1980"/>
              <a:gd name="T4" fmla="*/ 0 w 8518"/>
              <a:gd name="T5" fmla="*/ 1721 h 1980"/>
              <a:gd name="T6" fmla="*/ 0 w 8518"/>
              <a:gd name="T7" fmla="*/ 0 h 1980"/>
              <a:gd name="T8" fmla="*/ 8254 w 8518"/>
              <a:gd name="T9" fmla="*/ 0 h 1980"/>
              <a:gd name="T10" fmla="*/ 8518 w 8518"/>
              <a:gd name="T11" fmla="*/ 259 h 1980"/>
              <a:gd name="T12" fmla="*/ 8518 w 8518"/>
              <a:gd name="T13" fmla="*/ 1980 h 1980"/>
              <a:gd name="T14" fmla="*/ 263 w 8518"/>
              <a:gd name="T15" fmla="*/ 1980 h 1980"/>
              <a:gd name="T16" fmla="*/ 263 w 8518"/>
              <a:gd name="T17" fmla="*/ 1980 h 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18" h="1980">
                <a:moveTo>
                  <a:pt x="263" y="1980"/>
                </a:moveTo>
                <a:lnTo>
                  <a:pt x="263" y="1980"/>
                </a:lnTo>
                <a:cubicBezTo>
                  <a:pt x="2" y="1980"/>
                  <a:pt x="0" y="1721"/>
                  <a:pt x="0" y="1721"/>
                </a:cubicBezTo>
                <a:lnTo>
                  <a:pt x="0" y="0"/>
                </a:lnTo>
                <a:lnTo>
                  <a:pt x="8254" y="0"/>
                </a:lnTo>
                <a:cubicBezTo>
                  <a:pt x="8254" y="0"/>
                  <a:pt x="8518" y="2"/>
                  <a:pt x="8518" y="259"/>
                </a:cubicBezTo>
                <a:cubicBezTo>
                  <a:pt x="8518" y="517"/>
                  <a:pt x="8518" y="1980"/>
                  <a:pt x="8518" y="1980"/>
                </a:cubicBezTo>
                <a:lnTo>
                  <a:pt x="263" y="1980"/>
                </a:lnTo>
                <a:lnTo>
                  <a:pt x="263" y="1980"/>
                </a:lnTo>
                <a:close/>
              </a:path>
            </a:pathLst>
          </a:custGeom>
          <a:noFill/>
          <a:ln w="793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6875" y="1155700"/>
            <a:ext cx="9899649" cy="5543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394701" y="6837450"/>
            <a:ext cx="1906588" cy="466725"/>
            <a:chOff x="8394700" y="6818313"/>
            <a:chExt cx="1906588" cy="466725"/>
          </a:xfrm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2549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96875" y="6588125"/>
            <a:ext cx="9899650" cy="7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64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6875" y="6588125"/>
            <a:ext cx="9899650" cy="7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96875" y="395288"/>
            <a:ext cx="9899650" cy="764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1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&amp; Safe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Insert: 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 12"/>
          <p:cNvSpPr>
            <a:spLocks/>
          </p:cNvSpPr>
          <p:nvPr userDrawn="1"/>
        </p:nvSpPr>
        <p:spPr bwMode="auto">
          <a:xfrm>
            <a:off x="8394701" y="6818314"/>
            <a:ext cx="1998663" cy="466725"/>
          </a:xfrm>
          <a:custGeom>
            <a:avLst/>
            <a:gdLst>
              <a:gd name="T0" fmla="*/ 263 w 8518"/>
              <a:gd name="T1" fmla="*/ 1980 h 1980"/>
              <a:gd name="T2" fmla="*/ 263 w 8518"/>
              <a:gd name="T3" fmla="*/ 1980 h 1980"/>
              <a:gd name="T4" fmla="*/ 0 w 8518"/>
              <a:gd name="T5" fmla="*/ 1721 h 1980"/>
              <a:gd name="T6" fmla="*/ 0 w 8518"/>
              <a:gd name="T7" fmla="*/ 0 h 1980"/>
              <a:gd name="T8" fmla="*/ 8254 w 8518"/>
              <a:gd name="T9" fmla="*/ 0 h 1980"/>
              <a:gd name="T10" fmla="*/ 8518 w 8518"/>
              <a:gd name="T11" fmla="*/ 259 h 1980"/>
              <a:gd name="T12" fmla="*/ 8518 w 8518"/>
              <a:gd name="T13" fmla="*/ 1980 h 1980"/>
              <a:gd name="T14" fmla="*/ 263 w 8518"/>
              <a:gd name="T15" fmla="*/ 1980 h 1980"/>
              <a:gd name="T16" fmla="*/ 263 w 8518"/>
              <a:gd name="T17" fmla="*/ 1980 h 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18" h="1980">
                <a:moveTo>
                  <a:pt x="263" y="1980"/>
                </a:moveTo>
                <a:lnTo>
                  <a:pt x="263" y="1980"/>
                </a:lnTo>
                <a:cubicBezTo>
                  <a:pt x="2" y="1980"/>
                  <a:pt x="0" y="1721"/>
                  <a:pt x="0" y="1721"/>
                </a:cubicBezTo>
                <a:lnTo>
                  <a:pt x="0" y="0"/>
                </a:lnTo>
                <a:lnTo>
                  <a:pt x="8254" y="0"/>
                </a:lnTo>
                <a:cubicBezTo>
                  <a:pt x="8254" y="0"/>
                  <a:pt x="8518" y="2"/>
                  <a:pt x="8518" y="259"/>
                </a:cubicBezTo>
                <a:cubicBezTo>
                  <a:pt x="8518" y="517"/>
                  <a:pt x="8518" y="1980"/>
                  <a:pt x="8518" y="1980"/>
                </a:cubicBezTo>
                <a:lnTo>
                  <a:pt x="263" y="1980"/>
                </a:lnTo>
                <a:lnTo>
                  <a:pt x="263" y="1980"/>
                </a:lnTo>
                <a:close/>
              </a:path>
            </a:pathLst>
          </a:custGeom>
          <a:noFill/>
          <a:ln w="793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3" y="1428302"/>
            <a:ext cx="9954000" cy="4896929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73066" y="424800"/>
            <a:ext cx="9899649" cy="43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600" b="1" dirty="0" smtClean="0">
                <a:solidFill>
                  <a:schemeClr val="tx2"/>
                </a:solidFill>
                <a:latin typeface="+mj-lt"/>
              </a:rPr>
              <a:t>Health</a:t>
            </a:r>
            <a:r>
              <a:rPr lang="en-GB" sz="2600" b="1" baseline="0" dirty="0" smtClean="0">
                <a:solidFill>
                  <a:schemeClr val="tx2"/>
                </a:solidFill>
                <a:latin typeface="+mj-lt"/>
              </a:rPr>
              <a:t> &amp; Safety</a:t>
            </a:r>
            <a:endParaRPr lang="en-GB" sz="26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8394701" y="6837450"/>
            <a:ext cx="1906588" cy="466725"/>
            <a:chOff x="8394700" y="6818313"/>
            <a:chExt cx="1906588" cy="466725"/>
          </a:xfrm>
        </p:grpSpPr>
        <p:sp>
          <p:nvSpPr>
            <p:cNvPr id="26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0727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7301" y="2880000"/>
            <a:ext cx="3960000" cy="93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6526" y="4477612"/>
            <a:ext cx="3960000" cy="3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6001" y="4800865"/>
            <a:ext cx="3960000" cy="61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2550"/>
              </a:lnSpc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GB" smtClean="0"/>
              <a:t>Document title: Insert &gt; Header &amp; Footer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001" y="4158000"/>
            <a:ext cx="3960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100000"/>
              </a:lnSpc>
              <a:defRPr sz="2000"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8394701" y="6837450"/>
            <a:ext cx="1906588" cy="466725"/>
            <a:chOff x="8394700" y="6818313"/>
            <a:chExt cx="1906588" cy="466725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2391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1043056" rtl="0" eaLnBrk="1" latinLnBrk="0" hangingPunct="1">
        <a:lnSpc>
          <a:spcPts val="357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10430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Proxima Nova Rg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 baseline="0">
          <a:solidFill>
            <a:schemeClr val="accent4"/>
          </a:solidFill>
          <a:latin typeface="+mn-lt"/>
          <a:ea typeface="+mn-ea"/>
          <a:cs typeface="+mn-cs"/>
        </a:defRPr>
      </a:lvl7pPr>
      <a:lvl8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 baseline="0">
          <a:solidFill>
            <a:schemeClr val="accent4"/>
          </a:solidFill>
          <a:latin typeface="+mn-lt"/>
          <a:ea typeface="+mn-ea"/>
          <a:cs typeface="+mn-cs"/>
        </a:defRPr>
      </a:lvl8pPr>
      <a:lvl9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 baseline="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876" y="424800"/>
            <a:ext cx="9899649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152000"/>
            <a:ext cx="9900000" cy="554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3600" y="7171675"/>
            <a:ext cx="63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Insert: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875" y="7172325"/>
            <a:ext cx="986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83C6C5D-E533-49CA-B0EE-FC3E24E2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96876" y="927062"/>
            <a:ext cx="9900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6876" y="270000"/>
            <a:ext cx="9900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8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5" r:id="rId3"/>
    <p:sldLayoutId id="2147483664" r:id="rId4"/>
    <p:sldLayoutId id="2147483665" r:id="rId5"/>
    <p:sldLayoutId id="214748365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43056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1043056" rtl="0" eaLnBrk="1" latinLnBrk="0" hangingPunct="1">
        <a:lnSpc>
          <a:spcPct val="110000"/>
        </a:lnSpc>
        <a:spcBef>
          <a:spcPts val="0"/>
        </a:spcBef>
        <a:spcAft>
          <a:spcPts val="1135"/>
        </a:spcAft>
        <a:buClr>
          <a:schemeClr val="tx2"/>
        </a:buClr>
        <a:buFont typeface="Proxima Nova Rg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495127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2C9DEE7-3887-4CAD-A412-DA74EC23A860}" type="datetime1">
              <a:rPr lang="en-US" b="1">
                <a:solidFill>
                  <a:srgbClr val="0079C1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4/3/2017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6885650"/>
            <a:ext cx="3386243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0938" y="7036175"/>
            <a:ext cx="2495127" cy="39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37B7CA9-56A4-492E-BDA8-37693CF44BEA}" type="slidenum">
              <a:rPr lang="en-US" b="1">
                <a:solidFill>
                  <a:srgbClr val="0079C1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18714" y="1524506"/>
            <a:ext cx="9354868" cy="1750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4329" y="814720"/>
            <a:ext cx="9464402" cy="59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4328" y="1638274"/>
            <a:ext cx="9460689" cy="512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2795" name="Picture 27" descr="National_Grid_logo_blu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355" y="378063"/>
            <a:ext cx="2140537" cy="4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33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521528" algn="l" rtl="0" fontAlgn="base">
        <a:spcBef>
          <a:spcPct val="0"/>
        </a:spcBef>
        <a:spcAft>
          <a:spcPct val="0"/>
        </a:spcAft>
        <a:defRPr sz="32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1043056" algn="l" rtl="0" fontAlgn="base">
        <a:spcBef>
          <a:spcPct val="0"/>
        </a:spcBef>
        <a:spcAft>
          <a:spcPct val="0"/>
        </a:spcAft>
        <a:defRPr sz="32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564584" algn="l" rtl="0" fontAlgn="base">
        <a:spcBef>
          <a:spcPct val="0"/>
        </a:spcBef>
        <a:spcAft>
          <a:spcPct val="0"/>
        </a:spcAft>
        <a:defRPr sz="32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2086112" algn="l" rtl="0" fontAlgn="base">
        <a:spcBef>
          <a:spcPct val="0"/>
        </a:spcBef>
        <a:spcAft>
          <a:spcPct val="0"/>
        </a:spcAft>
        <a:defRPr sz="32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391146" indent="-391146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700">
          <a:solidFill>
            <a:schemeClr val="tx2"/>
          </a:solidFill>
          <a:latin typeface="+mn-lt"/>
          <a:ea typeface="+mn-ea"/>
          <a:cs typeface="+mn-cs"/>
        </a:defRPr>
      </a:lvl1pPr>
      <a:lvl2pPr marL="847483" indent="-325955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500">
          <a:solidFill>
            <a:schemeClr val="tx2"/>
          </a:solidFill>
          <a:latin typeface="+mn-lt"/>
          <a:ea typeface="+mn-ea"/>
        </a:defRPr>
      </a:lvl2pPr>
      <a:lvl3pPr marL="1303820" indent="-260764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300">
          <a:solidFill>
            <a:schemeClr val="tx2"/>
          </a:solidFill>
          <a:latin typeface="+mn-lt"/>
          <a:ea typeface="+mn-ea"/>
        </a:defRPr>
      </a:lvl3pPr>
      <a:lvl4pPr marL="1825348" indent="-260764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346876" indent="-260764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800">
          <a:solidFill>
            <a:schemeClr val="tx2"/>
          </a:solidFill>
          <a:latin typeface="+mn-lt"/>
          <a:ea typeface="+mn-ea"/>
        </a:defRPr>
      </a:lvl5pPr>
      <a:lvl6pPr marL="2868404" indent="-260764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800">
          <a:solidFill>
            <a:schemeClr val="tx2"/>
          </a:solidFill>
          <a:latin typeface="+mn-lt"/>
          <a:ea typeface="+mn-ea"/>
        </a:defRPr>
      </a:lvl6pPr>
      <a:lvl7pPr marL="3389932" indent="-260764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800">
          <a:solidFill>
            <a:schemeClr val="tx2"/>
          </a:solidFill>
          <a:latin typeface="+mn-lt"/>
          <a:ea typeface="+mn-ea"/>
        </a:defRPr>
      </a:lvl7pPr>
      <a:lvl8pPr marL="3911460" indent="-260764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800">
          <a:solidFill>
            <a:schemeClr val="tx2"/>
          </a:solidFill>
          <a:latin typeface="+mn-lt"/>
          <a:ea typeface="+mn-ea"/>
        </a:defRPr>
      </a:lvl8pPr>
      <a:lvl9pPr marL="4432988" indent="-260764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8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7301" y="2880000"/>
            <a:ext cx="3960000" cy="93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6526" y="4477612"/>
            <a:ext cx="3960000" cy="3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6001" y="4800865"/>
            <a:ext cx="3960000" cy="61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2550"/>
              </a:lnSpc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GB" smtClean="0">
                <a:solidFill>
                  <a:srgbClr val="00A7DE"/>
                </a:solidFill>
              </a:rPr>
              <a:t>Document title: Insert &gt; Header &amp; Footer</a:t>
            </a:r>
            <a:endParaRPr lang="en-GB" dirty="0">
              <a:solidFill>
                <a:srgbClr val="00A7D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001" y="4158000"/>
            <a:ext cx="3960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100000"/>
              </a:lnSpc>
              <a:defRPr sz="2000">
                <a:solidFill>
                  <a:schemeClr val="accent4"/>
                </a:solidFill>
              </a:defRPr>
            </a:lvl1pPr>
          </a:lstStyle>
          <a:p>
            <a:endParaRPr lang="en-GB" dirty="0">
              <a:solidFill>
                <a:srgbClr val="00A7D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394701" y="6837450"/>
            <a:ext cx="1906588" cy="466725"/>
            <a:chOff x="8394700" y="6818313"/>
            <a:chExt cx="1906588" cy="466725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92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1043056" rtl="0" eaLnBrk="1" latinLnBrk="0" hangingPunct="1">
        <a:lnSpc>
          <a:spcPts val="357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10430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Proxima Nova Rg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 baseline="0">
          <a:solidFill>
            <a:schemeClr val="accent4"/>
          </a:solidFill>
          <a:latin typeface="+mn-lt"/>
          <a:ea typeface="+mn-ea"/>
          <a:cs typeface="+mn-cs"/>
        </a:defRPr>
      </a:lvl7pPr>
      <a:lvl8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 baseline="0">
          <a:solidFill>
            <a:schemeClr val="accent4"/>
          </a:solidFill>
          <a:latin typeface="+mn-lt"/>
          <a:ea typeface="+mn-ea"/>
          <a:cs typeface="+mn-cs"/>
        </a:defRPr>
      </a:lvl8pPr>
      <a:lvl9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 baseline="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2.nationalgrid.com/UK/Industry-information/Europe/ETR-E-Modis/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2.nationalgrid.com/UK/Industry-information/Europe/ETR-E-Modis/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stephen.barclay@nationalgrid.com" TargetMode="External"/><Relationship Id="rId3" Type="http://schemas.openxmlformats.org/officeDocument/2006/relationships/hyperlink" Target="mailto:richard.j.price@nationalgrid.com" TargetMode="External"/><Relationship Id="rId7" Type="http://schemas.openxmlformats.org/officeDocument/2006/relationships/hyperlink" Target="mailto:sanjeev.gopalakrishnan@nationalgrid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Jayati.Dwivedi@nationalgrid.com" TargetMode="External"/><Relationship Id="rId5" Type="http://schemas.openxmlformats.org/officeDocument/2006/relationships/hyperlink" Target="mailto:david.a.preston@nationalgrid.com" TargetMode="External"/><Relationship Id="rId4" Type="http://schemas.openxmlformats.org/officeDocument/2006/relationships/hyperlink" Target="mailto:sophie.delamasantiere@nationalgrid.com" TargetMode="External"/><Relationship Id="rId9" Type="http://schemas.openxmlformats.org/officeDocument/2006/relationships/hyperlink" Target="mailto:Muslim.Jagani@nationalgrid.co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ayati.Dwivedi@nationalgrid.com" TargetMode="External"/><Relationship Id="rId2" Type="http://schemas.openxmlformats.org/officeDocument/2006/relationships/hyperlink" Target="mailto:releases@elexon.co.uk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elexon.co.uk/mod-proposal/p321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P329 Participant Test Briefing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dirty="0" smtClean="0"/>
              <a:t> April 2017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Mahesh Gogtay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Public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723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30" y="830110"/>
            <a:ext cx="9464402" cy="582378"/>
          </a:xfrm>
        </p:spPr>
        <p:txBody>
          <a:bodyPr/>
          <a:lstStyle/>
          <a:p>
            <a:r>
              <a:rPr lang="en-GB" sz="3100" dirty="0"/>
              <a:t>Unavailability of Electricity Facility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973-A11C-499B-BCE4-180461F692F8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9" y="1840493"/>
            <a:ext cx="10426065" cy="422330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7335" y="6435245"/>
            <a:ext cx="9757728" cy="751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325898" indent="-325898">
              <a:buFont typeface="Wingdings" panose="05000000000000000000" pitchFamily="2" charset="2"/>
              <a:buChar char="v"/>
            </a:pPr>
            <a:r>
              <a:rPr lang="en-GB" sz="2100" dirty="0"/>
              <a:t>Amendments to the existing fields  </a:t>
            </a:r>
          </a:p>
          <a:p>
            <a:pPr marL="325898" indent="-325898">
              <a:buFont typeface="Wingdings" panose="05000000000000000000" pitchFamily="2" charset="2"/>
              <a:buChar char="v"/>
            </a:pPr>
            <a:r>
              <a:rPr lang="en-GB" sz="2100" dirty="0"/>
              <a:t>Addition of new fields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400539" y="6601370"/>
            <a:ext cx="1416505" cy="216041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00538" y="6935018"/>
            <a:ext cx="1416505" cy="21604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673350" y="3213538"/>
            <a:ext cx="2301878" cy="315053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09414" y="5670947"/>
            <a:ext cx="2776969" cy="315053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73350" y="4929477"/>
            <a:ext cx="2301878" cy="333369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09413" y="5264189"/>
            <a:ext cx="2643302" cy="33336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09413" y="4907618"/>
            <a:ext cx="2643302" cy="33336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673350" y="3555944"/>
            <a:ext cx="2301878" cy="252042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021085" y="5665206"/>
            <a:ext cx="2301878" cy="315053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30" y="830110"/>
            <a:ext cx="9464402" cy="582378"/>
          </a:xfrm>
        </p:spPr>
        <p:txBody>
          <a:bodyPr/>
          <a:lstStyle/>
          <a:p>
            <a:r>
              <a:rPr lang="en-GB" sz="3100" dirty="0"/>
              <a:t>Unavailability of Electricity Facility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973-A11C-499B-BCE4-180461F692F8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7335" y="6435245"/>
            <a:ext cx="9757728" cy="751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325898" indent="-325898">
              <a:buFont typeface="Wingdings" panose="05000000000000000000" pitchFamily="2" charset="2"/>
              <a:buChar char="v"/>
            </a:pPr>
            <a:r>
              <a:rPr lang="en-GB" sz="2100" dirty="0"/>
              <a:t>Amendments to the existing fields  </a:t>
            </a:r>
          </a:p>
          <a:p>
            <a:pPr marL="325898" indent="-325898">
              <a:buFont typeface="Wingdings" panose="05000000000000000000" pitchFamily="2" charset="2"/>
              <a:buChar char="v"/>
            </a:pPr>
            <a:r>
              <a:rPr lang="en-GB" sz="2100" dirty="0"/>
              <a:t>Addition of new fields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400539" y="6601370"/>
            <a:ext cx="1416505" cy="216041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00538" y="6935018"/>
            <a:ext cx="1416505" cy="21604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9" y="1730955"/>
            <a:ext cx="10350020" cy="426270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2670742" y="3389586"/>
            <a:ext cx="2342691" cy="414917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670741" y="3862310"/>
            <a:ext cx="2342691" cy="414917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146198" y="3065867"/>
            <a:ext cx="2643302" cy="33336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146198" y="3804503"/>
            <a:ext cx="2643302" cy="414917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978788" y="4374568"/>
            <a:ext cx="2342691" cy="414917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146198" y="3480784"/>
            <a:ext cx="2643302" cy="323719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146199" y="4369071"/>
            <a:ext cx="2643301" cy="420414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978790" y="3862309"/>
            <a:ext cx="2342691" cy="414917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978790" y="3065867"/>
            <a:ext cx="2342691" cy="323719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978788" y="3407453"/>
            <a:ext cx="2342693" cy="39705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30" y="830110"/>
            <a:ext cx="9464402" cy="582378"/>
          </a:xfrm>
        </p:spPr>
        <p:txBody>
          <a:bodyPr/>
          <a:lstStyle/>
          <a:p>
            <a:r>
              <a:rPr lang="en-GB" sz="3100" dirty="0"/>
              <a:t>Optional Outage Profile Screen for </a:t>
            </a:r>
            <a:r>
              <a:rPr lang="en-GB" sz="3100" dirty="0" err="1"/>
              <a:t>UoEF</a:t>
            </a:r>
            <a:endParaRPr lang="en-GB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973-A11C-499B-BCE4-180461F692F8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7335" y="6435245"/>
            <a:ext cx="9757728" cy="751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325898" indent="-325898">
              <a:buFont typeface="Wingdings" panose="05000000000000000000" pitchFamily="2" charset="2"/>
              <a:buChar char="v"/>
            </a:pPr>
            <a:r>
              <a:rPr lang="en-GB" sz="2100" dirty="0"/>
              <a:t>Amendments to the existing fields  </a:t>
            </a:r>
          </a:p>
          <a:p>
            <a:pPr marL="325898" indent="-325898">
              <a:buFont typeface="Wingdings" panose="05000000000000000000" pitchFamily="2" charset="2"/>
              <a:buChar char="v"/>
            </a:pPr>
            <a:r>
              <a:rPr lang="en-GB" sz="2100" dirty="0"/>
              <a:t>Addition of new screen/ fields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400539" y="6601370"/>
            <a:ext cx="1416505" cy="216041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00538" y="6935018"/>
            <a:ext cx="1416505" cy="21604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" y="1760882"/>
            <a:ext cx="10158730" cy="43719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844565" y="2468122"/>
            <a:ext cx="8581499" cy="366466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30" y="830110"/>
            <a:ext cx="9464402" cy="582378"/>
          </a:xfrm>
        </p:spPr>
        <p:txBody>
          <a:bodyPr/>
          <a:lstStyle/>
          <a:p>
            <a:r>
              <a:rPr lang="en-GB" sz="3100" dirty="0"/>
              <a:t>Other Market Information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973-A11C-499B-BCE4-180461F692F8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7335" y="6435245"/>
            <a:ext cx="9757728" cy="751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325898" indent="-325898">
              <a:buFont typeface="Wingdings" panose="05000000000000000000" pitchFamily="2" charset="2"/>
              <a:buChar char="v"/>
            </a:pPr>
            <a:r>
              <a:rPr lang="en-GB" sz="2100" dirty="0"/>
              <a:t>Amendments to the existing fields  </a:t>
            </a:r>
          </a:p>
          <a:p>
            <a:pPr marL="325898" indent="-325898">
              <a:buFont typeface="Wingdings" panose="05000000000000000000" pitchFamily="2" charset="2"/>
              <a:buChar char="v"/>
            </a:pPr>
            <a:r>
              <a:rPr lang="en-GB" sz="2100" dirty="0"/>
              <a:t>Addition of new fields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400539" y="6601370"/>
            <a:ext cx="1416505" cy="216041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00538" y="6935018"/>
            <a:ext cx="1416505" cy="21604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1714497"/>
            <a:ext cx="10292398" cy="4233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7619047" y="4032674"/>
            <a:ext cx="2539683" cy="25204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3196" y="2646442"/>
            <a:ext cx="2625167" cy="252042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53194" y="2911184"/>
            <a:ext cx="2625168" cy="252042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945700" y="4562400"/>
            <a:ext cx="2406015" cy="292584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99825" y="4562400"/>
            <a:ext cx="2539681" cy="292584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85881" y="4562399"/>
            <a:ext cx="2406015" cy="292584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45701" y="4876719"/>
            <a:ext cx="2406015" cy="416165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71892" y="4892348"/>
            <a:ext cx="2406015" cy="400536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4E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2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30" y="830110"/>
            <a:ext cx="9464402" cy="582378"/>
          </a:xfrm>
        </p:spPr>
        <p:txBody>
          <a:bodyPr/>
          <a:lstStyle/>
          <a:p>
            <a:r>
              <a:rPr lang="en-GB" sz="3100" dirty="0"/>
              <a:t>Optional Outage Profile Screen for OMI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973-A11C-499B-BCE4-180461F692F8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7335" y="6435245"/>
            <a:ext cx="9757728" cy="751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325898" indent="-325898">
              <a:buFont typeface="Wingdings" panose="05000000000000000000" pitchFamily="2" charset="2"/>
              <a:buChar char="v"/>
            </a:pPr>
            <a:r>
              <a:rPr lang="en-GB" sz="2100" dirty="0"/>
              <a:t>Amendments to the existing fields  </a:t>
            </a:r>
          </a:p>
          <a:p>
            <a:pPr marL="325898" indent="-325898">
              <a:buFont typeface="Wingdings" panose="05000000000000000000" pitchFamily="2" charset="2"/>
              <a:buChar char="v"/>
            </a:pPr>
            <a:r>
              <a:rPr lang="en-GB" sz="2100" dirty="0"/>
              <a:t>Addition of new fields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400539" y="6601370"/>
            <a:ext cx="1416505" cy="216041"/>
          </a:xfrm>
          <a:prstGeom prst="rect">
            <a:avLst/>
          </a:prstGeom>
          <a:noFill/>
          <a:ln w="57150" cap="flat" cmpd="sng" algn="ctr">
            <a:solidFill>
              <a:srgbClr val="FFF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00538" y="6935018"/>
            <a:ext cx="1416505" cy="21604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" y="1528297"/>
            <a:ext cx="10158730" cy="45887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2005697" y="2263169"/>
            <a:ext cx="8420368" cy="385385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0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to National Grid MODIS Webpage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973-A11C-499B-BCE4-180461F692F8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67335" y="6758408"/>
            <a:ext cx="9757728" cy="4284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325898" indent="-325898">
              <a:buFont typeface="Wingdings" panose="05000000000000000000" pitchFamily="2" charset="2"/>
              <a:buChar char="v"/>
            </a:pPr>
            <a:r>
              <a:rPr lang="en-GB" sz="2100" dirty="0"/>
              <a:t>URL - </a:t>
            </a:r>
            <a:r>
              <a:rPr lang="en-GB" sz="1700" dirty="0">
                <a:hlinkClick r:id="rId2"/>
              </a:rPr>
              <a:t>http://www2.nationalgrid.com/UK/Industry-information/Europe/ETR-E-Modis/</a:t>
            </a:r>
            <a:endParaRPr lang="en-GB" sz="17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" y="1700166"/>
            <a:ext cx="9490393" cy="49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Grid MODIS Documents Location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973-A11C-499B-BCE4-180461F692F8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67335" y="6758408"/>
            <a:ext cx="9757728" cy="4284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325898" indent="-325898">
              <a:buFont typeface="Wingdings" panose="05000000000000000000" pitchFamily="2" charset="2"/>
              <a:buChar char="v"/>
            </a:pPr>
            <a:r>
              <a:rPr lang="en-GB" sz="2100" dirty="0"/>
              <a:t>URL - </a:t>
            </a:r>
            <a:r>
              <a:rPr lang="en-GB" sz="1700" dirty="0">
                <a:hlinkClick r:id="rId2"/>
              </a:rPr>
              <a:t>http://www2.nationalgrid.com/UK/Industry-information/Europe/ETR-E-Modis/</a:t>
            </a:r>
            <a:endParaRPr lang="en-GB" sz="1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9" y="1638275"/>
            <a:ext cx="9474421" cy="49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0905" y="901622"/>
            <a:ext cx="9852495" cy="597766"/>
          </a:xfrm>
          <a:prstGeom prst="rect">
            <a:avLst/>
          </a:prstGeom>
          <a:noFill/>
        </p:spPr>
        <p:txBody>
          <a:bodyPr wrap="square" lIns="104287" tIns="52144" rIns="104287" bIns="52144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0079C1"/>
                </a:solidFill>
                <a:cs typeface="Arial" pitchFamily="34" charset="0"/>
              </a:rPr>
              <a:t>Key Contacts within National Grid 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668338" y="2264035"/>
            <a:ext cx="1604010" cy="1890316"/>
          </a:xfrm>
          <a:prstGeom prst="rect">
            <a:avLst/>
          </a:prstGeom>
          <a:solidFill>
            <a:srgbClr val="0070C0"/>
          </a:solidFill>
        </p:spPr>
        <p:txBody>
          <a:bodyPr wrap="square" lIns="104287" tIns="164232" rIns="104287" bIns="164232" rtlCol="0" anchor="ctr" anchorCtr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b="1" kern="0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Business</a:t>
            </a:r>
            <a:endParaRPr lang="en-GB" sz="1800" b="1" kern="0" dirty="0">
              <a:solidFill>
                <a:prstClr val="white"/>
              </a:solidFill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633842" y="4690805"/>
            <a:ext cx="1604010" cy="2240353"/>
          </a:xfrm>
          <a:prstGeom prst="rect">
            <a:avLst/>
          </a:prstGeom>
          <a:solidFill>
            <a:srgbClr val="0070C0"/>
          </a:solidFill>
        </p:spPr>
        <p:txBody>
          <a:bodyPr wrap="square" lIns="104287" tIns="164232" rIns="104287" bIns="164232" rtlCol="0" anchor="ctr" anchorCtr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b="1" kern="0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IS</a:t>
            </a:r>
            <a:endParaRPr lang="en-GB" sz="1800" b="1" kern="0" dirty="0">
              <a:solidFill>
                <a:prstClr val="white"/>
              </a:solidFill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9684" y="2348626"/>
            <a:ext cx="7263824" cy="1721133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9C1"/>
                </a:solidFill>
              </a:rPr>
              <a:t>Business Expert – </a:t>
            </a:r>
            <a:r>
              <a:rPr lang="en-GB" dirty="0">
                <a:solidFill>
                  <a:srgbClr val="0079C1"/>
                </a:solidFill>
                <a:hlinkClick r:id="rId3"/>
              </a:rPr>
              <a:t>richard.j.price@nationalgrid.com</a:t>
            </a:r>
            <a:endParaRPr lang="en-GB" dirty="0">
              <a:solidFill>
                <a:srgbClr val="0079C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79C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9C1"/>
                </a:solidFill>
              </a:rPr>
              <a:t>Business User – </a:t>
            </a:r>
            <a:r>
              <a:rPr lang="en-GB" dirty="0">
                <a:solidFill>
                  <a:srgbClr val="0079C1"/>
                </a:solidFill>
                <a:hlinkClick r:id="rId4"/>
              </a:rPr>
              <a:t>sophie.delamasantiere@nationalgrid.com</a:t>
            </a:r>
            <a:r>
              <a:rPr lang="en-GB" dirty="0">
                <a:solidFill>
                  <a:srgbClr val="0079C1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79C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9C1"/>
                </a:solidFill>
              </a:rPr>
              <a:t>Business Lead – </a:t>
            </a:r>
            <a:r>
              <a:rPr lang="en-GB" dirty="0">
                <a:solidFill>
                  <a:srgbClr val="0079C1"/>
                </a:solidFill>
                <a:hlinkClick r:id="rId5"/>
              </a:rPr>
              <a:t>david.a.preston@nationalgrid.com</a:t>
            </a:r>
            <a:r>
              <a:rPr lang="en-GB" dirty="0">
                <a:solidFill>
                  <a:srgbClr val="0079C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9684" y="4690805"/>
            <a:ext cx="7676629" cy="2367464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9C1"/>
                </a:solidFill>
              </a:rPr>
              <a:t>Test Lead – </a:t>
            </a:r>
            <a:r>
              <a:rPr lang="en-GB" dirty="0">
                <a:solidFill>
                  <a:srgbClr val="0079C1"/>
                </a:solidFill>
                <a:hlinkClick r:id="rId6"/>
              </a:rPr>
              <a:t>Jayati.Dwivedi@nationalgrid.com</a:t>
            </a:r>
            <a:endParaRPr lang="en-GB" dirty="0">
              <a:solidFill>
                <a:srgbClr val="0079C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79C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9C1"/>
                </a:solidFill>
              </a:rPr>
              <a:t>Project Manager – </a:t>
            </a:r>
            <a:r>
              <a:rPr lang="en-GB" dirty="0">
                <a:solidFill>
                  <a:srgbClr val="0079C1"/>
                </a:solidFill>
                <a:hlinkClick r:id="rId7"/>
              </a:rPr>
              <a:t>sanjeev.gopalakrishnan@nationalgrid.com</a:t>
            </a:r>
            <a:r>
              <a:rPr lang="en-GB" dirty="0">
                <a:solidFill>
                  <a:srgbClr val="0079C1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79C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9C1"/>
                </a:solidFill>
              </a:rPr>
              <a:t>Programme Manager – </a:t>
            </a:r>
            <a:r>
              <a:rPr lang="en-GB" dirty="0">
                <a:solidFill>
                  <a:srgbClr val="0079C1"/>
                </a:solidFill>
                <a:hlinkClick r:id="rId8"/>
              </a:rPr>
              <a:t>stephen.barclay@nationalgrid.com</a:t>
            </a:r>
            <a:r>
              <a:rPr lang="en-GB" dirty="0">
                <a:solidFill>
                  <a:srgbClr val="0079C1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79C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9C1"/>
                </a:solidFill>
              </a:rPr>
              <a:t>Design Authority – </a:t>
            </a:r>
            <a:r>
              <a:rPr lang="en-GB" dirty="0">
                <a:solidFill>
                  <a:srgbClr val="0079C1"/>
                </a:solidFill>
                <a:hlinkClick r:id="rId9"/>
              </a:rPr>
              <a:t>Muslim.Jagani@nationalgrid.com</a:t>
            </a:r>
            <a:endParaRPr lang="en-GB" dirty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Amendments to ELEXON Portal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Zaahir Ghanty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3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Edit Assets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7" name="Picture 6" descr="C:\Users\mahesh.gogtay\AppData\Local\Microsoft\Windows\Temporary Internet Files\Content.Word\manageasse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44" y="1131411"/>
            <a:ext cx="6750368" cy="6220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0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P329 </a:t>
            </a:r>
            <a:r>
              <a:rPr lang="en-GB" dirty="0"/>
              <a:t>Participant Test </a:t>
            </a:r>
            <a:r>
              <a:rPr lang="en-GB" dirty="0" smtClean="0"/>
              <a:t>Briefing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0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Message Screen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7" name="Picture 6" descr="C:\Users\mahesh.gogtay\AppData\Local\Microsoft\Windows\Temporary Internet Files\Content.Word\createmessage_step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141474"/>
            <a:ext cx="5236845" cy="6278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2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</a:t>
            </a:r>
            <a:r>
              <a:rPr lang="en-GB" dirty="0"/>
              <a:t>M</a:t>
            </a:r>
            <a:r>
              <a:rPr lang="en-GB" dirty="0" smtClean="0"/>
              <a:t>essage Screen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7" name="Picture 6" descr="C:\Users\mahesh.gogtay\AppData\Local\Microsoft\Windows\Temporary Internet Files\Content.Word\createmessage_step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35" y="1011606"/>
            <a:ext cx="6004486" cy="652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127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Message Screen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7" name="Picture 6" descr="C:\Users\mahesh.gogtay\AppData\Local\Microsoft\Windows\Temporary Internet Files\Content.Word\createmessage_step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18" y="1070192"/>
            <a:ext cx="5326096" cy="6373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797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Message Screen 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7" name="Picture 6" descr="C:\Users\mahesh.gogtay\AppData\Local\Microsoft\Windows\Temporary Internet Files\Content.Word\createmessage_step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60" y="1009574"/>
            <a:ext cx="4194154" cy="653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771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Follow-up Message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7" name="Picture 6" descr="C:\Users\mahesh.gogtay\AppData\Local\Microsoft\Windows\Temporary Internet Files\Content.Word\followupmess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55" y="1015399"/>
            <a:ext cx="3519083" cy="6477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88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Live Cut-over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Mahesh Gogtay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2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Live cut-over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P329 Participant Test Briefing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Headline: REMIT </a:t>
            </a:r>
            <a:r>
              <a:rPr lang="en-GB" dirty="0"/>
              <a:t>downtime: f</a:t>
            </a:r>
            <a:r>
              <a:rPr lang="en-GB" dirty="0" smtClean="0"/>
              <a:t>rom 28 </a:t>
            </a:r>
            <a:r>
              <a:rPr lang="en-GB" dirty="0"/>
              <a:t>June 2017 </a:t>
            </a:r>
            <a:r>
              <a:rPr lang="en-GB" dirty="0" smtClean="0"/>
              <a:t>pm </a:t>
            </a:r>
            <a:r>
              <a:rPr lang="en-GB" dirty="0"/>
              <a:t>to 29 June 2017 </a:t>
            </a:r>
            <a:r>
              <a:rPr lang="en-GB" dirty="0" smtClean="0"/>
              <a:t>am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Old </a:t>
            </a:r>
            <a:r>
              <a:rPr lang="en-GB" dirty="0"/>
              <a:t>XSD </a:t>
            </a:r>
            <a:r>
              <a:rPr lang="en-GB" dirty="0" smtClean="0"/>
              <a:t>format: </a:t>
            </a:r>
            <a:r>
              <a:rPr lang="en-GB" dirty="0"/>
              <a:t>until 28 June 2017 19:00</a:t>
            </a:r>
          </a:p>
          <a:p>
            <a:pPr marL="0" indent="0">
              <a:buNone/>
            </a:pPr>
            <a:r>
              <a:rPr lang="en-GB" dirty="0" smtClean="0"/>
              <a:t>New </a:t>
            </a:r>
            <a:r>
              <a:rPr lang="en-GB" dirty="0"/>
              <a:t>XSD </a:t>
            </a:r>
            <a:r>
              <a:rPr lang="en-GB" dirty="0" smtClean="0"/>
              <a:t>format: from </a:t>
            </a:r>
            <a:r>
              <a:rPr lang="en-GB" dirty="0"/>
              <a:t>29 June 2017 </a:t>
            </a:r>
            <a:r>
              <a:rPr lang="en-GB" dirty="0" smtClean="0"/>
              <a:t>09:15</a:t>
            </a: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dirty="0" smtClean="0"/>
              <a:t>* Please </a:t>
            </a:r>
            <a:r>
              <a:rPr lang="en-GB" dirty="0"/>
              <a:t>note these are indicative </a:t>
            </a:r>
            <a:r>
              <a:rPr lang="en-GB" dirty="0" smtClean="0"/>
              <a:t>timings.  Exact </a:t>
            </a:r>
            <a:r>
              <a:rPr lang="en-GB" dirty="0"/>
              <a:t>timings will be confirmed in the </a:t>
            </a:r>
            <a:r>
              <a:rPr lang="en-GB" dirty="0" smtClean="0"/>
              <a:t>w/c </a:t>
            </a:r>
            <a:r>
              <a:rPr lang="en-GB" dirty="0"/>
              <a:t>19 June.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505128"/>
              </p:ext>
            </p:extLst>
          </p:nvPr>
        </p:nvGraphicFramePr>
        <p:xfrm>
          <a:off x="794084" y="1973180"/>
          <a:ext cx="7868653" cy="1908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348"/>
                <a:gridCol w="2651789"/>
                <a:gridCol w="2863516"/>
              </a:tblGrid>
              <a:tr h="477091">
                <a:tc>
                  <a:txBody>
                    <a:bodyPr/>
                    <a:lstStyle/>
                    <a:p>
                      <a:r>
                        <a:rPr lang="en-GB" dirty="0" smtClean="0"/>
                        <a:t>Application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Down from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Back at</a:t>
                      </a:r>
                      <a:endParaRPr lang="en-GB" dirty="0"/>
                    </a:p>
                  </a:txBody>
                  <a:tcPr/>
                </a:tc>
              </a:tr>
              <a:tr h="477091">
                <a:tc>
                  <a:txBody>
                    <a:bodyPr/>
                    <a:lstStyle/>
                    <a:p>
                      <a:r>
                        <a:rPr lang="en-GB" dirty="0" smtClean="0"/>
                        <a:t>MODIS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28 June 2017</a:t>
                      </a:r>
                      <a:r>
                        <a:rPr lang="en-GB" b="0" baseline="0" dirty="0" smtClean="0"/>
                        <a:t> </a:t>
                      </a:r>
                      <a:r>
                        <a:rPr lang="en-GB" b="0" dirty="0" smtClean="0"/>
                        <a:t>19:00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29 June 2017</a:t>
                      </a:r>
                      <a:r>
                        <a:rPr lang="en-GB" baseline="0" dirty="0" smtClean="0"/>
                        <a:t> 0</a:t>
                      </a:r>
                      <a:r>
                        <a:rPr lang="en-GB" dirty="0" smtClean="0"/>
                        <a:t>9:15</a:t>
                      </a:r>
                    </a:p>
                  </a:txBody>
                  <a:tcPr/>
                </a:tc>
              </a:tr>
              <a:tr h="477091">
                <a:tc>
                  <a:txBody>
                    <a:bodyPr/>
                    <a:lstStyle/>
                    <a:p>
                      <a:r>
                        <a:rPr lang="en-GB" dirty="0" smtClean="0"/>
                        <a:t>Portal - REMIT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 June 2017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19:00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29 June 2017</a:t>
                      </a:r>
                      <a:r>
                        <a:rPr lang="en-GB" baseline="0" dirty="0" smtClean="0"/>
                        <a:t> 0</a:t>
                      </a:r>
                      <a:r>
                        <a:rPr lang="en-GB" dirty="0" smtClean="0"/>
                        <a:t>9:15</a:t>
                      </a:r>
                    </a:p>
                  </a:txBody>
                  <a:tcPr/>
                </a:tc>
              </a:tr>
              <a:tr h="477091">
                <a:tc>
                  <a:txBody>
                    <a:bodyPr/>
                    <a:lstStyle/>
                    <a:p>
                      <a:r>
                        <a:rPr lang="en-GB" dirty="0" smtClean="0"/>
                        <a:t>BMRS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 June 2017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20:00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29 June 2017</a:t>
                      </a:r>
                      <a:r>
                        <a:rPr lang="en-GB" baseline="0" dirty="0" smtClean="0"/>
                        <a:t> 0</a:t>
                      </a:r>
                      <a:r>
                        <a:rPr lang="en-GB" dirty="0" smtClean="0"/>
                        <a:t>9:00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0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Mahesh Gogtay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2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P329 Participant Test Briefing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6875" y="1155700"/>
            <a:ext cx="9756527" cy="5543549"/>
          </a:xfrm>
        </p:spPr>
        <p:txBody>
          <a:bodyPr/>
          <a:lstStyle/>
          <a:p>
            <a:r>
              <a:rPr lang="en-GB" dirty="0" smtClean="0"/>
              <a:t>Register your interest in test participation by emailing </a:t>
            </a:r>
            <a:r>
              <a:rPr lang="en-GB" dirty="0" smtClean="0">
                <a:hlinkClick r:id="rId2"/>
              </a:rPr>
              <a:t>releases@elexon.co.uk</a:t>
            </a:r>
            <a:r>
              <a:rPr lang="en-GB" dirty="0" smtClean="0"/>
              <a:t> with</a:t>
            </a:r>
          </a:p>
          <a:p>
            <a:pPr lvl="1"/>
            <a:r>
              <a:rPr lang="en-GB" dirty="0" smtClean="0"/>
              <a:t> y</a:t>
            </a:r>
            <a:r>
              <a:rPr lang="en-GB" dirty="0" smtClean="0"/>
              <a:t>our </a:t>
            </a:r>
            <a:r>
              <a:rPr lang="en-GB" dirty="0" smtClean="0"/>
              <a:t>contact details </a:t>
            </a:r>
          </a:p>
          <a:p>
            <a:pPr lvl="1"/>
            <a:r>
              <a:rPr lang="en-GB" dirty="0" smtClean="0"/>
              <a:t> t</a:t>
            </a:r>
            <a:r>
              <a:rPr lang="en-GB" dirty="0" smtClean="0"/>
              <a:t>ests </a:t>
            </a:r>
            <a:r>
              <a:rPr lang="en-GB" dirty="0" smtClean="0"/>
              <a:t>interested in (MODIS/Portal, APIs)</a:t>
            </a:r>
          </a:p>
          <a:p>
            <a:pPr lvl="1"/>
            <a:r>
              <a:rPr lang="en-GB" dirty="0" smtClean="0"/>
              <a:t> d</a:t>
            </a:r>
            <a:r>
              <a:rPr lang="en-GB" dirty="0" smtClean="0"/>
              <a:t>ates </a:t>
            </a:r>
            <a:r>
              <a:rPr lang="en-GB" dirty="0" smtClean="0"/>
              <a:t>for testing</a:t>
            </a:r>
          </a:p>
          <a:p>
            <a:pPr marL="360000" lvl="1" indent="-360000">
              <a:spcAft>
                <a:spcPts val="1135"/>
              </a:spcAft>
              <a:buFont typeface="Proxima Nova Rg"/>
              <a:buChar char="■"/>
            </a:pPr>
            <a:r>
              <a:rPr lang="en-GB" dirty="0" smtClean="0"/>
              <a:t>Email </a:t>
            </a:r>
            <a:r>
              <a:rPr lang="en-GB" dirty="0" smtClean="0"/>
              <a:t>any comments to </a:t>
            </a:r>
            <a:r>
              <a:rPr lang="en-GB" dirty="0" smtClean="0">
                <a:hlinkClick r:id="rId2"/>
              </a:rPr>
              <a:t>releases@elexon.co.uk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 smtClean="0">
                <a:hlinkClick r:id="rId3"/>
              </a:rPr>
              <a:t>Jayati.Dwivedi@nationalgrid.com</a:t>
            </a:r>
            <a:r>
              <a:rPr lang="en-GB" dirty="0" smtClean="0"/>
              <a:t> by 14 April</a:t>
            </a:r>
          </a:p>
          <a:p>
            <a:pPr marL="360000" lvl="1" indent="-360000">
              <a:spcAft>
                <a:spcPts val="1135"/>
              </a:spcAft>
              <a:buFont typeface="Proxima Nova Rg"/>
              <a:buChar char="■"/>
            </a:pPr>
            <a:r>
              <a:rPr lang="en-GB" dirty="0" smtClean="0"/>
              <a:t>We </a:t>
            </a:r>
            <a:r>
              <a:rPr lang="en-GB" dirty="0"/>
              <a:t>will publish the final test plan by 28 </a:t>
            </a:r>
            <a:r>
              <a:rPr lang="en-GB" dirty="0" smtClean="0"/>
              <a:t>April</a:t>
            </a:r>
          </a:p>
          <a:p>
            <a:pPr marL="360000" lvl="1" indent="-360000">
              <a:spcAft>
                <a:spcPts val="1135"/>
              </a:spcAft>
              <a:buFont typeface="Proxima Nova Rg"/>
              <a:buChar char="■"/>
            </a:pPr>
            <a:endParaRPr lang="en-GB" dirty="0" smtClean="0"/>
          </a:p>
          <a:p>
            <a:pPr marL="360000" lvl="1" indent="-360000">
              <a:spcAft>
                <a:spcPts val="1135"/>
              </a:spcAft>
              <a:buFont typeface="Proxima Nova Rg"/>
              <a:buChar char="■"/>
            </a:pPr>
            <a:r>
              <a:rPr lang="en-GB" dirty="0" smtClean="0"/>
              <a:t>Additionally</a:t>
            </a:r>
            <a:r>
              <a:rPr lang="en-GB" dirty="0" smtClean="0"/>
              <a:t>, register interest for </a:t>
            </a:r>
            <a:r>
              <a:rPr lang="en-GB" dirty="0" smtClean="0">
                <a:hlinkClick r:id="rId4"/>
              </a:rPr>
              <a:t>P321</a:t>
            </a:r>
            <a:r>
              <a:rPr lang="en-GB" dirty="0" smtClean="0"/>
              <a:t> testing </a:t>
            </a:r>
            <a:r>
              <a:rPr lang="en-GB" dirty="0"/>
              <a:t>by emailing </a:t>
            </a:r>
            <a:r>
              <a:rPr lang="en-GB" dirty="0">
                <a:hlinkClick r:id="rId2"/>
              </a:rPr>
              <a:t>releases@elexon.co.uk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n</a:t>
            </a:r>
            <a:r>
              <a:rPr lang="en-GB" dirty="0" smtClean="0"/>
              <a:t>ew </a:t>
            </a:r>
            <a:r>
              <a:rPr lang="en-GB" dirty="0" smtClean="0"/>
              <a:t>Trading </a:t>
            </a:r>
            <a:r>
              <a:rPr lang="en-GB" dirty="0"/>
              <a:t>Unit </a:t>
            </a:r>
            <a:r>
              <a:rPr lang="en-GB" dirty="0" smtClean="0"/>
              <a:t>Data</a:t>
            </a:r>
            <a:r>
              <a:rPr lang="en-GB" dirty="0"/>
              <a:t> </a:t>
            </a:r>
            <a:r>
              <a:rPr lang="en-GB" dirty="0" smtClean="0"/>
              <a:t>page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n</a:t>
            </a:r>
            <a:r>
              <a:rPr lang="en-GB" dirty="0" smtClean="0"/>
              <a:t>ew </a:t>
            </a:r>
            <a:r>
              <a:rPr lang="en-GB" dirty="0" smtClean="0"/>
              <a:t>API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9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Q&amp;A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2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P329 Participant Test Briefing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Introductions 						</a:t>
            </a:r>
            <a:r>
              <a:rPr lang="en-GB" dirty="0" smtClean="0"/>
              <a:t>10:30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Walkthrough </a:t>
            </a:r>
            <a:r>
              <a:rPr lang="en-GB" dirty="0" smtClean="0"/>
              <a:t>of the Participant Test Plan 			</a:t>
            </a:r>
            <a:r>
              <a:rPr lang="en-GB" dirty="0" smtClean="0"/>
              <a:t>10:40 </a:t>
            </a:r>
            <a:endParaRPr lang="en-GB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Amendments to MODIS User Interface 			</a:t>
            </a:r>
            <a:r>
              <a:rPr lang="en-GB" dirty="0" smtClean="0"/>
              <a:t>10:50 </a:t>
            </a:r>
            <a:endParaRPr lang="en-GB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Amendments to ELEXON Portal 				</a:t>
            </a:r>
            <a:r>
              <a:rPr lang="en-GB" dirty="0" smtClean="0"/>
              <a:t>11:10</a:t>
            </a:r>
            <a:endParaRPr lang="en-GB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Live </a:t>
            </a:r>
            <a:r>
              <a:rPr lang="en-GB" dirty="0"/>
              <a:t>C</a:t>
            </a:r>
            <a:r>
              <a:rPr lang="en-GB" dirty="0" smtClean="0"/>
              <a:t>ut-over </a:t>
            </a:r>
            <a:r>
              <a:rPr lang="en-GB" dirty="0" smtClean="0"/>
              <a:t>						</a:t>
            </a:r>
            <a:r>
              <a:rPr lang="en-GB" dirty="0" smtClean="0"/>
              <a:t>11:15</a:t>
            </a:r>
            <a:endParaRPr lang="en-GB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Next </a:t>
            </a:r>
            <a:r>
              <a:rPr lang="en-GB" dirty="0" smtClean="0"/>
              <a:t>Steps </a:t>
            </a:r>
            <a:r>
              <a:rPr lang="en-GB" dirty="0" smtClean="0"/>
              <a:t>						</a:t>
            </a:r>
            <a:r>
              <a:rPr lang="en-GB" dirty="0" smtClean="0"/>
              <a:t>11:20</a:t>
            </a:r>
            <a:endParaRPr lang="en-GB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Q&amp;A							</a:t>
            </a:r>
            <a:r>
              <a:rPr lang="en-GB" dirty="0" smtClean="0"/>
              <a:t>11:25</a:t>
            </a:r>
            <a:endParaRPr lang="en-GB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Lunch							11:55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611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1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9725" y="2905200"/>
            <a:ext cx="4876276" cy="936000"/>
          </a:xfrm>
        </p:spPr>
        <p:txBody>
          <a:bodyPr/>
          <a:lstStyle/>
          <a:p>
            <a:r>
              <a:rPr lang="en-GB" dirty="0" smtClean="0"/>
              <a:t>Walkthrough of the Participant Test Plan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Mahesh Gogtay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4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Walkthrough of the Participant Test Plan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P329 Participant Test Briefing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692560"/>
              </p:ext>
            </p:extLst>
          </p:nvPr>
        </p:nvGraphicFramePr>
        <p:xfrm>
          <a:off x="468875" y="1260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875" y="1260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96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Amendments to MODIS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National Grid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39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4330" y="1464537"/>
            <a:ext cx="9406851" cy="597766"/>
          </a:xfrm>
        </p:spPr>
        <p:txBody>
          <a:bodyPr/>
          <a:lstStyle/>
          <a:p>
            <a:r>
              <a:rPr lang="en-US" dirty="0" smtClean="0"/>
              <a:t>Amendments to MODIS ACER REMIT Screens</a:t>
            </a:r>
            <a:endParaRPr lang="en-US" dirty="0"/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802007" y="5796968"/>
            <a:ext cx="9406851" cy="882147"/>
          </a:xfrm>
        </p:spPr>
        <p:txBody>
          <a:bodyPr/>
          <a:lstStyle/>
          <a:p>
            <a:r>
              <a:rPr lang="en-US" dirty="0" smtClean="0"/>
              <a:t>David Preston</a:t>
            </a:r>
            <a:r>
              <a:rPr lang="en-US" dirty="0"/>
              <a:t> – Business </a:t>
            </a:r>
            <a:r>
              <a:rPr lang="en-US" dirty="0" smtClean="0"/>
              <a:t>Lead, Strategic Projects</a:t>
            </a:r>
          </a:p>
          <a:p>
            <a:r>
              <a:rPr lang="en-US" dirty="0" smtClean="0"/>
              <a:t>Jayati Dwivedi – MODIS Test Lead / IS Contact</a:t>
            </a:r>
            <a:endParaRPr lang="en-US" dirty="0"/>
          </a:p>
        </p:txBody>
      </p:sp>
      <p:pic>
        <p:nvPicPr>
          <p:cNvPr id="61457" name="Picture 17" descr="NG_LIBRARY_US_D5-406_T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22" y="3276547"/>
            <a:ext cx="2539683" cy="18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9" name="Picture 19" descr="NG_LIBRARY_US_D4-226_T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6" y="3276547"/>
            <a:ext cx="2539683" cy="18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0" name="Picture 20" descr="SI0443 XA1H8825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13043" b="2174"/>
          <a:stretch>
            <a:fillRect/>
          </a:stretch>
        </p:blipFill>
        <p:spPr bwMode="auto">
          <a:xfrm>
            <a:off x="6416041" y="3276547"/>
            <a:ext cx="2539683" cy="18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7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MODIS ACER REMIT Homepage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973-A11C-499B-BCE4-180461F692F8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" y="2245807"/>
            <a:ext cx="10426065" cy="34251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7335" y="6758408"/>
            <a:ext cx="9757728" cy="4284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325898" indent="-325898">
              <a:buFont typeface="Wingdings" panose="05000000000000000000" pitchFamily="2" charset="2"/>
              <a:buChar char="v"/>
            </a:pPr>
            <a:r>
              <a:rPr lang="en-GB" sz="2100" dirty="0"/>
              <a:t>Amendment on existing REMIT screen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817044" y="6875258"/>
            <a:ext cx="1416505" cy="216041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05013" y="2245807"/>
            <a:ext cx="6416040" cy="904719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4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30" y="830110"/>
            <a:ext cx="9464402" cy="582378"/>
          </a:xfrm>
        </p:spPr>
        <p:txBody>
          <a:bodyPr/>
          <a:lstStyle/>
          <a:p>
            <a:r>
              <a:rPr lang="en-GB" sz="3100" dirty="0"/>
              <a:t>MODIS ACER REMIT Manual Data Entry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973-A11C-499B-BCE4-180461F692F8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7" y="2421261"/>
            <a:ext cx="10292398" cy="33757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67335" y="6758408"/>
            <a:ext cx="9757728" cy="4284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325898" indent="-325898">
              <a:buFont typeface="Wingdings" panose="05000000000000000000" pitchFamily="2" charset="2"/>
              <a:buChar char="v"/>
            </a:pPr>
            <a:r>
              <a:rPr lang="en-GB" sz="2100" dirty="0"/>
              <a:t>This is a new screen on MODIS REMIT page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485382" y="6875258"/>
            <a:ext cx="1416505" cy="21604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05012" y="2421261"/>
            <a:ext cx="6282373" cy="337570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defTabSz="1042872"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blank">
  <a:themeElements>
    <a:clrScheme name="Elexon">
      <a:dk1>
        <a:sysClr val="windowText" lastClr="000000"/>
      </a:dk1>
      <a:lt1>
        <a:sysClr val="window" lastClr="FFFFFF"/>
      </a:lt1>
      <a:dk2>
        <a:srgbClr val="0090AB"/>
      </a:dk2>
      <a:lt2>
        <a:srgbClr val="FFFFFF"/>
      </a:lt2>
      <a:accent1>
        <a:srgbClr val="65C7C2"/>
      </a:accent1>
      <a:accent2>
        <a:srgbClr val="7AA3AA"/>
      </a:accent2>
      <a:accent3>
        <a:srgbClr val="DCDCDC"/>
      </a:accent3>
      <a:accent4>
        <a:srgbClr val="00A7DE"/>
      </a:accent4>
      <a:accent5>
        <a:srgbClr val="84AE0C"/>
      </a:accent5>
      <a:accent6>
        <a:srgbClr val="FAA311"/>
      </a:accent6>
      <a:hlink>
        <a:srgbClr val="65C7C2"/>
      </a:hlink>
      <a:folHlink>
        <a:srgbClr val="213871"/>
      </a:folHlink>
    </a:clrScheme>
    <a:fontScheme name="Elex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lnSpc>
            <a:spcPts val="2100"/>
          </a:lnSpc>
          <a:spcAft>
            <a:spcPts val="560"/>
          </a:spcAft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t Slides">
  <a:themeElements>
    <a:clrScheme name="Elexon">
      <a:dk1>
        <a:sysClr val="windowText" lastClr="000000"/>
      </a:dk1>
      <a:lt1>
        <a:sysClr val="window" lastClr="FFFFFF"/>
      </a:lt1>
      <a:dk2>
        <a:srgbClr val="0090AB"/>
      </a:dk2>
      <a:lt2>
        <a:srgbClr val="FFFFFF"/>
      </a:lt2>
      <a:accent1>
        <a:srgbClr val="65C7C2"/>
      </a:accent1>
      <a:accent2>
        <a:srgbClr val="7AA3AA"/>
      </a:accent2>
      <a:accent3>
        <a:srgbClr val="DCDCDC"/>
      </a:accent3>
      <a:accent4>
        <a:srgbClr val="00A7DE"/>
      </a:accent4>
      <a:accent5>
        <a:srgbClr val="84AE0C"/>
      </a:accent5>
      <a:accent6>
        <a:srgbClr val="FAA311"/>
      </a:accent6>
      <a:hlink>
        <a:srgbClr val="65C7C2"/>
      </a:hlink>
      <a:folHlink>
        <a:srgbClr val="213871"/>
      </a:folHlink>
    </a:clrScheme>
    <a:fontScheme name="Elex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lnSpc>
            <a:spcPts val="2100"/>
          </a:lnSpc>
          <a:spcAft>
            <a:spcPts val="560"/>
          </a:spcAft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NG Photo">
  <a:themeElements>
    <a:clrScheme name="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Elexon">
      <a:dk1>
        <a:sysClr val="windowText" lastClr="000000"/>
      </a:dk1>
      <a:lt1>
        <a:sysClr val="window" lastClr="FFFFFF"/>
      </a:lt1>
      <a:dk2>
        <a:srgbClr val="0090AB"/>
      </a:dk2>
      <a:lt2>
        <a:srgbClr val="FFFFFF"/>
      </a:lt2>
      <a:accent1>
        <a:srgbClr val="65C7C2"/>
      </a:accent1>
      <a:accent2>
        <a:srgbClr val="7AA3AA"/>
      </a:accent2>
      <a:accent3>
        <a:srgbClr val="DCDCDC"/>
      </a:accent3>
      <a:accent4>
        <a:srgbClr val="00A7DE"/>
      </a:accent4>
      <a:accent5>
        <a:srgbClr val="84AE0C"/>
      </a:accent5>
      <a:accent6>
        <a:srgbClr val="FAA311"/>
      </a:accent6>
      <a:hlink>
        <a:srgbClr val="65C7C2"/>
      </a:hlink>
      <a:folHlink>
        <a:srgbClr val="213871"/>
      </a:folHlink>
    </a:clrScheme>
    <a:fontScheme name="Elex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lnSpc>
            <a:spcPts val="2100"/>
          </a:lnSpc>
          <a:spcAft>
            <a:spcPts val="560"/>
          </a:spcAft>
          <a:defRPr sz="1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Elexon">
      <a:dk1>
        <a:sysClr val="windowText" lastClr="000000"/>
      </a:dk1>
      <a:lt1>
        <a:sysClr val="window" lastClr="FFFFFF"/>
      </a:lt1>
      <a:dk2>
        <a:srgbClr val="0090AB"/>
      </a:dk2>
      <a:lt2>
        <a:srgbClr val="FFFFFF"/>
      </a:lt2>
      <a:accent1>
        <a:srgbClr val="213871"/>
      </a:accent1>
      <a:accent2>
        <a:srgbClr val="7AA3AA"/>
      </a:accent2>
      <a:accent3>
        <a:srgbClr val="DCDCDC"/>
      </a:accent3>
      <a:accent4>
        <a:srgbClr val="65C7C2"/>
      </a:accent4>
      <a:accent5>
        <a:srgbClr val="2CA5AA"/>
      </a:accent5>
      <a:accent6>
        <a:srgbClr val="3C6779"/>
      </a:accent6>
      <a:hlink>
        <a:srgbClr val="65C7C2"/>
      </a:hlink>
      <a:folHlink>
        <a:srgbClr val="213871"/>
      </a:folHlink>
    </a:clrScheme>
    <a:fontScheme name="Elex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Elexon">
      <a:dk1>
        <a:sysClr val="windowText" lastClr="000000"/>
      </a:dk1>
      <a:lt1>
        <a:sysClr val="window" lastClr="FFFFFF"/>
      </a:lt1>
      <a:dk2>
        <a:srgbClr val="0090AB"/>
      </a:dk2>
      <a:lt2>
        <a:srgbClr val="FFFFFF"/>
      </a:lt2>
      <a:accent1>
        <a:srgbClr val="213871"/>
      </a:accent1>
      <a:accent2>
        <a:srgbClr val="7AA3AA"/>
      </a:accent2>
      <a:accent3>
        <a:srgbClr val="DCDCDC"/>
      </a:accent3>
      <a:accent4>
        <a:srgbClr val="65C7C2"/>
      </a:accent4>
      <a:accent5>
        <a:srgbClr val="2CA5AA"/>
      </a:accent5>
      <a:accent6>
        <a:srgbClr val="3C6779"/>
      </a:accent6>
      <a:hlink>
        <a:srgbClr val="65C7C2"/>
      </a:hlink>
      <a:folHlink>
        <a:srgbClr val="213871"/>
      </a:folHlink>
    </a:clrScheme>
    <a:fontScheme name="Elex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246</TotalTime>
  <Words>442</Words>
  <Application>Microsoft Office PowerPoint</Application>
  <PresentationFormat>Custom</PresentationFormat>
  <Paragraphs>133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blank</vt:lpstr>
      <vt:lpstr>Content Slides</vt:lpstr>
      <vt:lpstr>NG Photo</vt:lpstr>
      <vt:lpstr>1_blank</vt:lpstr>
      <vt:lpstr>Document</vt:lpstr>
      <vt:lpstr>P329 Participant Test Briefing</vt:lpstr>
      <vt:lpstr>PowerPoint Presentation</vt:lpstr>
      <vt:lpstr>Agenda</vt:lpstr>
      <vt:lpstr>Walkthrough of the Participant Test Plan</vt:lpstr>
      <vt:lpstr>Walkthrough of the Participant Test Plan</vt:lpstr>
      <vt:lpstr>Amendments to MODIS</vt:lpstr>
      <vt:lpstr>Amendments to MODIS ACER REMIT Screens</vt:lpstr>
      <vt:lpstr>MODIS ACER REMIT Homepage</vt:lpstr>
      <vt:lpstr>MODIS ACER REMIT Manual Data Entry Screen</vt:lpstr>
      <vt:lpstr>Unavailability of Electricity Facility Screen</vt:lpstr>
      <vt:lpstr>Unavailability of Electricity Facility Screen</vt:lpstr>
      <vt:lpstr>Optional Outage Profile Screen for UoEF</vt:lpstr>
      <vt:lpstr>Other Market Information Screen</vt:lpstr>
      <vt:lpstr>Optional Outage Profile Screen for OMI</vt:lpstr>
      <vt:lpstr>Link to National Grid MODIS Webpage</vt:lpstr>
      <vt:lpstr>National Grid MODIS Documents Location</vt:lpstr>
      <vt:lpstr>PowerPoint Presentation</vt:lpstr>
      <vt:lpstr>Amendments to ELEXON Portal</vt:lpstr>
      <vt:lpstr>Edit Assets</vt:lpstr>
      <vt:lpstr>Create Message Screen 1</vt:lpstr>
      <vt:lpstr>Create Message Screen 2</vt:lpstr>
      <vt:lpstr>Create Message Screen 3</vt:lpstr>
      <vt:lpstr>Create Message Screen 4</vt:lpstr>
      <vt:lpstr>Follow-up Message</vt:lpstr>
      <vt:lpstr>Live Cut-over</vt:lpstr>
      <vt:lpstr>Live cut-over</vt:lpstr>
      <vt:lpstr>Next Steps</vt:lpstr>
      <vt:lpstr>Next steps</vt:lpstr>
      <vt:lpstr>Q&amp;A</vt:lpstr>
      <vt:lpstr>PowerPoint Presentation</vt:lpstr>
    </vt:vector>
  </TitlesOfParts>
  <Company>ELEXON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P329 Participant Test Briefing</dc:title>
  <dc:creator>Mahesh Gogtay</dc:creator>
  <cp:lastModifiedBy>Beverley Jeffery</cp:lastModifiedBy>
  <cp:revision>58</cp:revision>
  <dcterms:created xsi:type="dcterms:W3CDTF">2017-03-15T11:54:00Z</dcterms:created>
  <dcterms:modified xsi:type="dcterms:W3CDTF">2017-04-03T10:51:28Z</dcterms:modified>
</cp:coreProperties>
</file>