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theme/theme7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8.xml" ContentType="application/vnd.openxmlformats-officedocument.theme+xml"/>
  <Override PartName="/ppt/slideLayouts/slideLayout46.xml" ContentType="application/vnd.openxmlformats-officedocument.presentationml.slideLayout+xml"/>
  <Override PartName="/ppt/theme/theme9.xml" ContentType="application/vnd.openxmlformats-officedocument.theme+xml"/>
  <Override PartName="/ppt/slideLayouts/slideLayout47.xml" ContentType="application/vnd.openxmlformats-officedocument.presentationml.slideLayout+xml"/>
  <Override PartName="/ppt/theme/theme10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1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12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13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1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5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48" r:id="rId2"/>
    <p:sldMasterId id="2147483667" r:id="rId3"/>
    <p:sldMasterId id="2147483679" r:id="rId4"/>
    <p:sldMasterId id="2147483691" r:id="rId5"/>
    <p:sldMasterId id="2147483699" r:id="rId6"/>
    <p:sldMasterId id="2147483703" r:id="rId7"/>
    <p:sldMasterId id="2147483705" r:id="rId8"/>
    <p:sldMasterId id="2147483709" r:id="rId9"/>
    <p:sldMasterId id="2147483711" r:id="rId10"/>
    <p:sldMasterId id="2147483713" r:id="rId11"/>
    <p:sldMasterId id="2147483717" r:id="rId12"/>
    <p:sldMasterId id="2147483724" r:id="rId13"/>
    <p:sldMasterId id="2147483731" r:id="rId14"/>
    <p:sldMasterId id="2147483736" r:id="rId15"/>
    <p:sldMasterId id="2147483744" r:id="rId16"/>
    <p:sldMasterId id="2147483748" r:id="rId17"/>
    <p:sldMasterId id="2147483755" r:id="rId18"/>
  </p:sldMasterIdLst>
  <p:notesMasterIdLst>
    <p:notesMasterId r:id="rId30"/>
  </p:notesMasterIdLst>
  <p:handoutMasterIdLst>
    <p:handoutMasterId r:id="rId31"/>
  </p:handoutMasterIdLst>
  <p:sldIdLst>
    <p:sldId id="273" r:id="rId19"/>
    <p:sldId id="725" r:id="rId20"/>
    <p:sldId id="312" r:id="rId21"/>
    <p:sldId id="313" r:id="rId22"/>
    <p:sldId id="655" r:id="rId23"/>
    <p:sldId id="694" r:id="rId24"/>
    <p:sldId id="617" r:id="rId25"/>
    <p:sldId id="618" r:id="rId26"/>
    <p:sldId id="619" r:id="rId27"/>
    <p:sldId id="620" r:id="rId28"/>
    <p:sldId id="639" r:id="rId29"/>
  </p:sldIdLst>
  <p:sldSz cx="10693400" cy="7561263"/>
  <p:notesSz cx="9926638" cy="6797675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">
          <p15:clr>
            <a:srgbClr val="A4A3A4"/>
          </p15:clr>
        </p15:guide>
        <p15:guide id="2" orient="horz" pos="4220">
          <p15:clr>
            <a:srgbClr val="A4A3A4"/>
          </p15:clr>
        </p15:guide>
        <p15:guide id="3" orient="horz" pos="728">
          <p15:clr>
            <a:srgbClr val="A4A3A4"/>
          </p15:clr>
        </p15:guide>
        <p15:guide id="4" pos="250">
          <p15:clr>
            <a:srgbClr val="A4A3A4"/>
          </p15:clr>
        </p15:guide>
        <p15:guide id="5" pos="64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maila Jawaid" initials="SJ" lastIdx="1" clrIdx="0">
    <p:extLst>
      <p:ext uri="{19B8F6BF-5375-455C-9EA6-DF929625EA0E}">
        <p15:presenceInfo xmlns:p15="http://schemas.microsoft.com/office/powerpoint/2012/main" userId="S-1-5-21-1396533007-1231890247-332797987-82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92" autoAdjust="0"/>
    <p:restoredTop sz="94240" autoAdjust="0"/>
  </p:normalViewPr>
  <p:slideViewPr>
    <p:cSldViewPr snapToGrid="0" snapToObjects="1">
      <p:cViewPr varScale="1">
        <p:scale>
          <a:sx n="75" d="100"/>
          <a:sy n="75" d="100"/>
        </p:scale>
        <p:origin x="850" y="62"/>
      </p:cViewPr>
      <p:guideLst>
        <p:guide orient="horz" pos="170"/>
        <p:guide orient="horz" pos="4220"/>
        <p:guide orient="horz" pos="728"/>
        <p:guide pos="250"/>
        <p:guide pos="648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1" d="100"/>
          <a:sy n="71" d="100"/>
        </p:scale>
        <p:origin x="-1974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29894" y="545955"/>
            <a:ext cx="9066850" cy="4282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endParaRPr lang="en-GB" sz="2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7919156" y="6458683"/>
            <a:ext cx="1563250" cy="17841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/>
            </a:lvl1pPr>
          </a:lstStyle>
          <a:p>
            <a:fld id="{B3E4FAFB-B20E-4AC5-84D6-161DBA86B9F0}" type="datetimeFigureOut">
              <a:rPr lang="en-GB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06/01/2020</a:t>
            </a:fld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666155" y="6458683"/>
            <a:ext cx="4301543" cy="17841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/>
            </a:lvl1pPr>
          </a:lstStyle>
          <a:p>
            <a:endParaRPr lang="en-GB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9894" y="6458683"/>
            <a:ext cx="1070826" cy="17841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/>
            </a:lvl1pPr>
          </a:lstStyle>
          <a:p>
            <a:pPr algn="l"/>
            <a:fld id="{3ED7F555-8884-4715-8AC8-5CE417A67BC4}" type="slidenum">
              <a:rPr lang="en-GB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/>
              <a:t>‹#›</a:t>
            </a:fld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30844" y="6233878"/>
            <a:ext cx="1070826" cy="535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666156" y="6233878"/>
            <a:ext cx="7816250" cy="535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30844" y="392517"/>
            <a:ext cx="9066850" cy="535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667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29894" y="545955"/>
            <a:ext cx="9066850" cy="4282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2600" b="1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7919156" y="6458683"/>
            <a:ext cx="1563250" cy="17841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06FE8C-9FAB-41F5-88FC-732F6B53842C}" type="datetimeFigureOut">
              <a:rPr lang="en-GB" smtClean="0"/>
              <a:pPr/>
              <a:t>06/01/2020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60713" y="1203325"/>
            <a:ext cx="36052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29894" y="4051947"/>
            <a:ext cx="9066850" cy="19982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664861" y="6458683"/>
            <a:ext cx="4301543" cy="17841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9894" y="6458683"/>
            <a:ext cx="1070826" cy="17841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A0B687-4A7F-4B5A-B0FC-0514D0236F5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30844" y="6234324"/>
            <a:ext cx="1070826" cy="535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666156" y="6234324"/>
            <a:ext cx="7816250" cy="535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30844" y="391811"/>
            <a:ext cx="9066850" cy="535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28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00450" y="1192213"/>
            <a:ext cx="3575050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Initial views, implementation approach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Impact assessments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0B687-4A7F-4B5A-B0FC-0514D0236F50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102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52725" y="1214438"/>
            <a:ext cx="363855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A0B687-4A7F-4B5A-B0FC-0514D0236F50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10430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763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40"/>
          <a:stretch/>
        </p:blipFill>
        <p:spPr>
          <a:xfrm>
            <a:off x="508" y="1110"/>
            <a:ext cx="7790180" cy="75587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[Title]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336001" y="5161550"/>
            <a:ext cx="3960000" cy="324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[Date]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6337301" y="3969544"/>
            <a:ext cx="3960000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336001" y="5485550"/>
            <a:ext cx="3960000" cy="324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[Presentation owner]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6590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336001" y="830123"/>
            <a:ext cx="3959999" cy="1026386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[Classification - Choose from: Restricted, Commercial in confidence, Confidential, Public]</a:t>
            </a:r>
          </a:p>
        </p:txBody>
      </p:sp>
    </p:spTree>
    <p:extLst>
      <p:ext uri="{BB962C8B-B14F-4D97-AF65-F5344CB8AC3E}">
        <p14:creationId xmlns:p14="http://schemas.microsoft.com/office/powerpoint/2010/main" val="2449605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" t="-14" r="32289" b="-1"/>
          <a:stretch/>
        </p:blipFill>
        <p:spPr>
          <a:xfrm>
            <a:off x="0" y="0"/>
            <a:ext cx="7154132" cy="75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6001" y="2905200"/>
            <a:ext cx="3960000" cy="936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9743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1670250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o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3940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45858"/>
            <a:ext cx="10693400" cy="60154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9331" y="6893195"/>
            <a:ext cx="404836" cy="3443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4845" y="6754729"/>
            <a:ext cx="3336340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23" b="1" dirty="0">
                <a:solidFill>
                  <a:srgbClr val="E94A34"/>
                </a:solidFill>
                <a:latin typeface="+mn-lt"/>
              </a:rPr>
              <a:t>HELPING YOU MAKE SENSE OF THE ENERGY AND WATER SECTORS</a:t>
            </a: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479066" y="6653911"/>
            <a:ext cx="9598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23" y="546696"/>
            <a:ext cx="3026852" cy="43738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02004" y="3138021"/>
            <a:ext cx="9434698" cy="1260211"/>
          </a:xfrm>
          <a:prstGeom prst="rect">
            <a:avLst/>
          </a:prstGeom>
        </p:spPr>
        <p:txBody>
          <a:bodyPr/>
          <a:lstStyle>
            <a:lvl1pPr algn="l">
              <a:defRPr sz="4410" baseline="0">
                <a:solidFill>
                  <a:srgbClr val="D9EEF4"/>
                </a:solidFill>
              </a:defRPr>
            </a:lvl1pPr>
          </a:lstStyle>
          <a:p>
            <a:r>
              <a:rPr lang="en-US" dirty="0"/>
              <a:t>Main title of presentation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02005" y="4624435"/>
            <a:ext cx="3319410" cy="6703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69" baseline="-25000">
                <a:solidFill>
                  <a:schemeClr val="bg2"/>
                </a:solidFill>
                <a:latin typeface="FreightDisp Pro Light" panose="02000606080000090004" pitchFamily="50" charset="0"/>
              </a:defRPr>
            </a:lvl1pPr>
          </a:lstStyle>
          <a:p>
            <a:pPr lvl="0"/>
            <a:r>
              <a:rPr lang="en-GB" dirty="0"/>
              <a:t>Day Month Year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802005" y="5445401"/>
            <a:ext cx="3319410" cy="39995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646" baseline="-25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Author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29331" y="6893195"/>
            <a:ext cx="404836" cy="344365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444845" y="6754729"/>
            <a:ext cx="3336340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23" b="1" dirty="0">
                <a:solidFill>
                  <a:srgbClr val="E94A34"/>
                </a:solidFill>
                <a:latin typeface="+mn-lt"/>
              </a:rPr>
              <a:t>HELPING YOU MAKE SENSE OF THE ENERGY AND WATER SECTORS</a:t>
            </a:r>
          </a:p>
        </p:txBody>
      </p:sp>
      <p:cxnSp>
        <p:nvCxnSpPr>
          <p:cNvPr id="17" name="Straight Connector 16"/>
          <p:cNvCxnSpPr>
            <a:cxnSpLocks/>
          </p:cNvCxnSpPr>
          <p:nvPr userDrawn="1"/>
        </p:nvCxnSpPr>
        <p:spPr>
          <a:xfrm>
            <a:off x="479066" y="6653911"/>
            <a:ext cx="9598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752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693400" cy="75612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9331" y="6893195"/>
            <a:ext cx="404836" cy="3443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4846" y="6754729"/>
            <a:ext cx="3267903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23" b="1" dirty="0">
                <a:solidFill>
                  <a:srgbClr val="E94A34"/>
                </a:solidFill>
                <a:latin typeface="+mn-lt"/>
              </a:rPr>
              <a:t>HELPING YOU MAKE SENSE OF THE ENERGY AND WATER SECTORS</a:t>
            </a: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479066" y="6653911"/>
            <a:ext cx="9598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2005" y="2348893"/>
            <a:ext cx="9089390" cy="162077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29331" y="6893195"/>
            <a:ext cx="404836" cy="344365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444846" y="6754729"/>
            <a:ext cx="3267903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23" b="1" dirty="0">
                <a:solidFill>
                  <a:srgbClr val="E94A34"/>
                </a:solidFill>
                <a:latin typeface="+mn-lt"/>
              </a:rPr>
              <a:t>HELPING YOU MAKE SENSE OF THE ENERGY AND WATER SECTORS</a:t>
            </a:r>
          </a:p>
        </p:txBody>
      </p:sp>
      <p:cxnSp>
        <p:nvCxnSpPr>
          <p:cNvPr id="15" name="Straight Connector 14"/>
          <p:cNvCxnSpPr>
            <a:cxnSpLocks/>
          </p:cNvCxnSpPr>
          <p:nvPr userDrawn="1"/>
        </p:nvCxnSpPr>
        <p:spPr>
          <a:xfrm>
            <a:off x="479066" y="6653911"/>
            <a:ext cx="9598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335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5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8378" y="1766279"/>
            <a:ext cx="9398261" cy="492322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38378" y="301657"/>
            <a:ext cx="9398261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5288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B9B6FE6D-0E83-4235-899F-FBD0E45ABF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378" y="301657"/>
            <a:ext cx="9398261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044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red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8378" y="2074972"/>
            <a:ext cx="9398262" cy="336493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985"/>
              </a:spcAft>
              <a:buNone/>
              <a:defRPr sz="5292">
                <a:solidFill>
                  <a:srgbClr val="E94A34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OBJECT HERE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38378" y="5786467"/>
            <a:ext cx="9398262" cy="93160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985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38378" y="1764295"/>
            <a:ext cx="9398262" cy="3106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3" b="1">
                <a:solidFill>
                  <a:srgbClr val="E94A34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Figure XX: Caption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38378" y="5481916"/>
            <a:ext cx="9398262" cy="2625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3" b="0" i="1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Source: XXX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C533256F-BB67-4F56-96F5-16B22D5F8A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378" y="301657"/>
            <a:ext cx="9398261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105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5393349" y="1766279"/>
            <a:ext cx="4643291" cy="49217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6F6EDAB5-FFBA-4998-83F6-86E34994B0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378" y="301657"/>
            <a:ext cx="9398261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D8CDC6F-C58D-4787-9966-A821AAE3898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38377" y="1766279"/>
            <a:ext cx="4643291" cy="49217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3344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 (with Cap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5393349" y="2091949"/>
            <a:ext cx="4643291" cy="430554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985"/>
              </a:spcAft>
              <a:buNone/>
              <a:defRPr sz="4410">
                <a:solidFill>
                  <a:srgbClr val="E94A34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OBJECT HERE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2" hasCustomPrompt="1"/>
          </p:nvPr>
        </p:nvSpPr>
        <p:spPr>
          <a:xfrm>
            <a:off x="5393349" y="1764294"/>
            <a:ext cx="4643291" cy="3016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3" b="1">
                <a:solidFill>
                  <a:srgbClr val="E94A34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Figure XX: Caption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5393349" y="6423518"/>
            <a:ext cx="4643291" cy="262544"/>
          </a:xfrm>
          <a:prstGeom prst="rect">
            <a:avLst/>
          </a:prstGeom>
        </p:spPr>
        <p:txBody>
          <a:bodyPr anchor="b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3" b="0" i="1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Source: XXX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38378" y="1766279"/>
            <a:ext cx="4631525" cy="49217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98E62A29-9211-4240-9DC3-FBE21AFC7A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378" y="301657"/>
            <a:ext cx="9398261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17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" t="-14" r="32289" b="-1"/>
          <a:stretch/>
        </p:blipFill>
        <p:spPr>
          <a:xfrm>
            <a:off x="0" y="0"/>
            <a:ext cx="7154132" cy="75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6001" y="2905200"/>
            <a:ext cx="3960000" cy="936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9743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1949619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4322" y="301051"/>
            <a:ext cx="3886970" cy="349518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41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“This is a slide that </a:t>
            </a:r>
            <a:br>
              <a:rPr lang="en-GB" dirty="0"/>
            </a:br>
            <a:r>
              <a:rPr lang="en-GB" dirty="0"/>
              <a:t>has a large quote </a:t>
            </a:r>
            <a:br>
              <a:rPr lang="en-GB" dirty="0"/>
            </a:br>
            <a:r>
              <a:rPr lang="en-GB" dirty="0"/>
              <a:t>for emphasis.”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0681" y="301050"/>
            <a:ext cx="5340938" cy="638845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4926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3796" y="1766279"/>
            <a:ext cx="9422845" cy="476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26">
                <a:solidFill>
                  <a:schemeClr val="bg1"/>
                </a:solidFill>
                <a:latin typeface="+mj-lt"/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764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13794" y="2406628"/>
            <a:ext cx="9422847" cy="476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26">
                <a:solidFill>
                  <a:schemeClr val="bg1"/>
                </a:solidFill>
                <a:latin typeface="+mj-lt"/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764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13793" y="3687326"/>
            <a:ext cx="9422848" cy="476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26">
                <a:solidFill>
                  <a:schemeClr val="bg1"/>
                </a:solidFill>
                <a:latin typeface="+mj-lt"/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764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13792" y="3046977"/>
            <a:ext cx="9422849" cy="476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26">
                <a:solidFill>
                  <a:schemeClr val="bg1"/>
                </a:solidFill>
                <a:latin typeface="+mj-lt"/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764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Telephone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3794" y="547264"/>
            <a:ext cx="9422937" cy="77098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4410" dirty="0">
                <a:latin typeface="+mj-lt"/>
              </a:rPr>
              <a:t>Contact details</a:t>
            </a:r>
            <a:endParaRPr lang="en-GB" sz="441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6283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o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4E9F83-BC83-4492-BCC2-000499FEA2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693400" cy="756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457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45858"/>
            <a:ext cx="10693400" cy="60154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9331" y="6893195"/>
            <a:ext cx="404836" cy="3443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4845" y="6754729"/>
            <a:ext cx="3336340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23" b="1" dirty="0">
                <a:solidFill>
                  <a:srgbClr val="E94A34"/>
                </a:solidFill>
                <a:latin typeface="+mn-lt"/>
              </a:rPr>
              <a:t>HELPING YOU MAKE SENSE OF THE ENERGY AND WATER SECTORS</a:t>
            </a: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479066" y="6653911"/>
            <a:ext cx="9598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23" y="546696"/>
            <a:ext cx="3026852" cy="43738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02004" y="3138021"/>
            <a:ext cx="9434698" cy="1260211"/>
          </a:xfrm>
          <a:prstGeom prst="rect">
            <a:avLst/>
          </a:prstGeom>
        </p:spPr>
        <p:txBody>
          <a:bodyPr/>
          <a:lstStyle>
            <a:lvl1pPr algn="l">
              <a:defRPr sz="4410" baseline="0">
                <a:solidFill>
                  <a:srgbClr val="D9EEF4"/>
                </a:solidFill>
              </a:defRPr>
            </a:lvl1pPr>
          </a:lstStyle>
          <a:p>
            <a:r>
              <a:rPr lang="en-US" dirty="0"/>
              <a:t>Main Title of Presentation</a:t>
            </a:r>
            <a:br>
              <a:rPr lang="en-US" dirty="0"/>
            </a:br>
            <a:r>
              <a:rPr lang="en-US" dirty="0"/>
              <a:t>(Proper Case)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02005" y="4624435"/>
            <a:ext cx="3319410" cy="6703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69" baseline="-25000">
                <a:solidFill>
                  <a:schemeClr val="bg2"/>
                </a:solidFill>
                <a:latin typeface="FreightDisp Pro Light" panose="02000606080000090004" pitchFamily="50" charset="0"/>
              </a:defRPr>
            </a:lvl1pPr>
          </a:lstStyle>
          <a:p>
            <a:pPr lvl="0"/>
            <a:r>
              <a:rPr lang="en-GB" dirty="0"/>
              <a:t>Day, Month, Year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802005" y="5445401"/>
            <a:ext cx="3319410" cy="39995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646" baseline="-25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Author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29331" y="6893195"/>
            <a:ext cx="404836" cy="344365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444845" y="6754729"/>
            <a:ext cx="3336340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23" b="1" dirty="0">
                <a:solidFill>
                  <a:srgbClr val="E94A34"/>
                </a:solidFill>
                <a:latin typeface="+mn-lt"/>
              </a:rPr>
              <a:t>HELPING YOU MAKE SENSE OF THE ENERGY AND WATER SECTORS</a:t>
            </a:r>
          </a:p>
        </p:txBody>
      </p:sp>
      <p:cxnSp>
        <p:nvCxnSpPr>
          <p:cNvPr id="17" name="Straight Connector 16"/>
          <p:cNvCxnSpPr>
            <a:cxnSpLocks/>
          </p:cNvCxnSpPr>
          <p:nvPr userDrawn="1"/>
        </p:nvCxnSpPr>
        <p:spPr>
          <a:xfrm>
            <a:off x="479066" y="6653911"/>
            <a:ext cx="9598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0146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693400" cy="75612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9331" y="6893195"/>
            <a:ext cx="404836" cy="3443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4846" y="6754729"/>
            <a:ext cx="3267903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23" b="1" dirty="0">
                <a:solidFill>
                  <a:srgbClr val="E94A34"/>
                </a:solidFill>
                <a:latin typeface="+mn-lt"/>
              </a:rPr>
              <a:t>HELPING YOU MAKE SENSE OF THE ENERGY AND WATER SECTORS</a:t>
            </a: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479066" y="6653911"/>
            <a:ext cx="9598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2005" y="2348893"/>
            <a:ext cx="9089390" cy="162077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Section Title (Proper Case)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29331" y="6893195"/>
            <a:ext cx="404836" cy="344365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444846" y="6754729"/>
            <a:ext cx="3267903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23" b="1" dirty="0">
                <a:solidFill>
                  <a:srgbClr val="E94A34"/>
                </a:solidFill>
                <a:latin typeface="+mn-lt"/>
              </a:rPr>
              <a:t>HELPING YOU MAKE SENSE OF THE ENERGY AND WATER SECTORS</a:t>
            </a:r>
          </a:p>
        </p:txBody>
      </p:sp>
      <p:cxnSp>
        <p:nvCxnSpPr>
          <p:cNvPr id="15" name="Straight Connector 14"/>
          <p:cNvCxnSpPr>
            <a:cxnSpLocks/>
          </p:cNvCxnSpPr>
          <p:nvPr userDrawn="1"/>
        </p:nvCxnSpPr>
        <p:spPr>
          <a:xfrm>
            <a:off x="479066" y="6653911"/>
            <a:ext cx="9598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023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3E754-227E-4382-80C9-96FD486590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3241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378" y="1766279"/>
            <a:ext cx="9398261" cy="492322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38378" y="301657"/>
            <a:ext cx="9398261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 (Proper Case)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3E754-227E-4382-80C9-96FD486590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301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4321" y="301657"/>
            <a:ext cx="9434610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 (Proper Case)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3E754-227E-4382-80C9-96FD486590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8540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red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51193" y="2074972"/>
            <a:ext cx="9385447" cy="336493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985"/>
              </a:spcAft>
              <a:buNone/>
              <a:defRPr sz="5292">
                <a:solidFill>
                  <a:srgbClr val="E94A34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OBJECT HERE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651193" y="5786467"/>
            <a:ext cx="9385447" cy="79813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985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51193" y="1764295"/>
            <a:ext cx="9385447" cy="3106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3" b="1">
                <a:solidFill>
                  <a:srgbClr val="E94A34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Figure XX: Caption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51193" y="5481916"/>
            <a:ext cx="9385447" cy="2625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3" b="0" i="1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Source: XXX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51193" y="301657"/>
            <a:ext cx="9385447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 (Proper Case)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CA3E754-227E-4382-80C9-96FD486590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67848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38903" y="1766279"/>
            <a:ext cx="4631000" cy="49217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827228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5393349" y="1766279"/>
            <a:ext cx="4631000" cy="49217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38902" y="301657"/>
            <a:ext cx="9385447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 (Proper Case)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3E754-227E-4382-80C9-96FD486590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6431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" y="0"/>
            <a:ext cx="10692000" cy="755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819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 (with Cap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5393349" y="2091949"/>
            <a:ext cx="4631000" cy="430554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985"/>
              </a:spcAft>
              <a:buNone/>
              <a:defRPr sz="4410">
                <a:solidFill>
                  <a:srgbClr val="E94A34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OBJECT HERE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2" hasCustomPrompt="1"/>
          </p:nvPr>
        </p:nvSpPr>
        <p:spPr>
          <a:xfrm>
            <a:off x="5393349" y="1764294"/>
            <a:ext cx="4631000" cy="3016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3" b="1">
                <a:solidFill>
                  <a:srgbClr val="E94A34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Figure XX: Caption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5393349" y="6423518"/>
            <a:ext cx="4631000" cy="262544"/>
          </a:xfrm>
          <a:prstGeom prst="rect">
            <a:avLst/>
          </a:prstGeom>
        </p:spPr>
        <p:txBody>
          <a:bodyPr anchor="b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3" b="0" i="1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1764"/>
              </a:spcAft>
              <a:buFont typeface="Courier New" panose="02070309020205020404" pitchFamily="49" charset="0"/>
              <a:buChar char="o"/>
              <a:defRPr sz="1764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1544"/>
              </a:spcAft>
              <a:buFont typeface="Proxima Nova" panose="02000506030000020004" pitchFamily="2" charset="0"/>
              <a:buChar char="–"/>
              <a:defRPr sz="1544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1323"/>
              </a:spcAft>
              <a:buFont typeface="Wingdings" panose="05000000000000000000" pitchFamily="2" charset="2"/>
              <a:buChar char="§"/>
              <a:defRPr sz="1323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1103"/>
              </a:spcAft>
              <a:defRPr sz="88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Source: XXX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38903" y="1766279"/>
            <a:ext cx="4631000" cy="49217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38902" y="301657"/>
            <a:ext cx="9385447" cy="126219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Enter Title (Proper Case)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CA3E754-227E-4382-80C9-96FD486590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06858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4322" y="301051"/>
            <a:ext cx="3886970" cy="349518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41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“This is a slide that </a:t>
            </a:r>
            <a:br>
              <a:rPr lang="en-GB" dirty="0"/>
            </a:br>
            <a:r>
              <a:rPr lang="en-GB" dirty="0"/>
              <a:t>has a large quote </a:t>
            </a:r>
            <a:br>
              <a:rPr lang="en-GB" dirty="0"/>
            </a:br>
            <a:r>
              <a:rPr lang="en-GB" dirty="0"/>
              <a:t>for emphasis.”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70681" y="301050"/>
            <a:ext cx="5340938" cy="638845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26">
                <a:solidFill>
                  <a:schemeClr val="bg1"/>
                </a:solidFill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764">
                <a:solidFill>
                  <a:schemeClr val="bg1"/>
                </a:solidFill>
              </a:defRPr>
            </a:lvl4pPr>
            <a:lvl5pPr marL="2268284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3E754-227E-4382-80C9-96FD486590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840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3796" y="1766279"/>
            <a:ext cx="9422845" cy="476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26">
                <a:solidFill>
                  <a:schemeClr val="bg1"/>
                </a:solidFill>
                <a:latin typeface="+mj-lt"/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764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13794" y="2406628"/>
            <a:ext cx="9422847" cy="476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26">
                <a:solidFill>
                  <a:schemeClr val="bg1"/>
                </a:solidFill>
                <a:latin typeface="+mj-lt"/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764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Job Title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13793" y="3687326"/>
            <a:ext cx="9422848" cy="476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26">
                <a:solidFill>
                  <a:schemeClr val="bg1"/>
                </a:solidFill>
                <a:latin typeface="+mj-lt"/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764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13792" y="3046977"/>
            <a:ext cx="9422849" cy="476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26">
                <a:solidFill>
                  <a:schemeClr val="bg1"/>
                </a:solidFill>
                <a:latin typeface="+mj-lt"/>
              </a:defRPr>
            </a:lvl1pPr>
            <a:lvl2pPr marL="819102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205">
                <a:solidFill>
                  <a:schemeClr val="bg1"/>
                </a:solidFill>
              </a:defRPr>
            </a:lvl2pPr>
            <a:lvl3pPr marL="1323165" indent="-31503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Proxima Nova" panose="02000506030000020004" pitchFamily="2" charset="0"/>
              <a:buChar char="–"/>
              <a:defRPr sz="1985">
                <a:solidFill>
                  <a:schemeClr val="bg1"/>
                </a:solidFill>
              </a:defRPr>
            </a:lvl3pPr>
            <a:lvl4pPr marL="1764221" indent="-25203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764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4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Telephone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3794" y="547264"/>
            <a:ext cx="9422937" cy="77098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4410" dirty="0">
                <a:latin typeface="+mj-lt"/>
              </a:rPr>
              <a:t>Contact Details</a:t>
            </a:r>
            <a:endParaRPr lang="en-GB" sz="441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CA3E754-227E-4382-80C9-96FD486590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1746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5999" y="1155700"/>
            <a:ext cx="990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527129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6" y="1155700"/>
            <a:ext cx="477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4" name="Content Placeholder 5"/>
          <p:cNvSpPr>
            <a:spLocks noGrp="1"/>
          </p:cNvSpPr>
          <p:nvPr>
            <p:ph sz="quarter" idx="14"/>
          </p:nvPr>
        </p:nvSpPr>
        <p:spPr>
          <a:xfrm>
            <a:off x="5526001" y="1155698"/>
            <a:ext cx="4770000" cy="55435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2942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5" y="1155700"/>
            <a:ext cx="9899649" cy="5543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1487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5099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96875" y="395288"/>
            <a:ext cx="9899650" cy="764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632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lth &amp; Safe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3" y="1428302"/>
            <a:ext cx="9954000" cy="4896929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373066" y="424800"/>
            <a:ext cx="9899649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2600" b="1" dirty="0" smtClean="0">
                <a:solidFill>
                  <a:schemeClr val="tx2"/>
                </a:solidFill>
                <a:latin typeface="+mj-lt"/>
              </a:rPr>
              <a:t>Health</a:t>
            </a:r>
            <a:r>
              <a:rPr lang="en-GB" sz="2600" b="1" baseline="0" dirty="0" smtClean="0">
                <a:solidFill>
                  <a:schemeClr val="tx2"/>
                </a:solidFill>
                <a:latin typeface="+mj-lt"/>
              </a:rPr>
              <a:t> &amp; Safety</a:t>
            </a:r>
            <a:endParaRPr lang="en-GB" sz="2600" b="1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4763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40"/>
          <a:stretch/>
        </p:blipFill>
        <p:spPr>
          <a:xfrm>
            <a:off x="508" y="1110"/>
            <a:ext cx="7790180" cy="75587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[Title]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336001" y="5161550"/>
            <a:ext cx="3960000" cy="324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[Date]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6337301" y="3969544"/>
            <a:ext cx="3960000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336001" y="5485550"/>
            <a:ext cx="3960000" cy="324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[Presentation owner]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6590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336001" y="830123"/>
            <a:ext cx="3959999" cy="1026386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[Classification - Choose from: Restricted, Commercial in confidence, Confidential, Public]</a:t>
            </a:r>
          </a:p>
        </p:txBody>
      </p:sp>
    </p:spTree>
    <p:extLst>
      <p:ext uri="{BB962C8B-B14F-4D97-AF65-F5344CB8AC3E}">
        <p14:creationId xmlns:p14="http://schemas.microsoft.com/office/powerpoint/2010/main" val="1986233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5999" y="1155700"/>
            <a:ext cx="990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50930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" t="-14" r="32289" b="-1"/>
          <a:stretch/>
        </p:blipFill>
        <p:spPr>
          <a:xfrm>
            <a:off x="0" y="0"/>
            <a:ext cx="7154132" cy="75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6001" y="2905200"/>
            <a:ext cx="3960000" cy="936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9743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2010588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" y="0"/>
            <a:ext cx="10692000" cy="755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358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92837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57" y="1716441"/>
            <a:ext cx="9624060" cy="372986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7787" y="7194500"/>
            <a:ext cx="2495127" cy="295636"/>
          </a:xfrm>
          <a:prstGeom prst="rect">
            <a:avLst/>
          </a:prstGeom>
        </p:spPr>
        <p:txBody>
          <a:bodyPr/>
          <a:lstStyle>
            <a:lvl1pPr>
              <a:defRPr sz="789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325677" y="287377"/>
            <a:ext cx="7157796" cy="317569"/>
          </a:xfrm>
          <a:prstGeom prst="rect">
            <a:avLst/>
          </a:prstGeom>
        </p:spPr>
        <p:txBody>
          <a:bodyPr tIns="72000"/>
          <a:lstStyle>
            <a:lvl1pPr algn="r">
              <a:defRPr sz="1185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4730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94097" y="317533"/>
            <a:ext cx="7013570" cy="317569"/>
          </a:xfrm>
          <a:prstGeom prst="rect">
            <a:avLst/>
          </a:prstGeom>
        </p:spPr>
        <p:txBody>
          <a:bodyPr/>
          <a:lstStyle>
            <a:lvl1pPr algn="r">
              <a:defRPr sz="1185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7787" y="7194500"/>
            <a:ext cx="2495127" cy="295636"/>
          </a:xfrm>
          <a:prstGeom prst="rect">
            <a:avLst/>
          </a:prstGeom>
        </p:spPr>
        <p:txBody>
          <a:bodyPr/>
          <a:lstStyle>
            <a:lvl1pPr>
              <a:defRPr sz="789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2557" y="1716441"/>
            <a:ext cx="9624060" cy="37298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56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10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020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3001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6040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049109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09887" y="317533"/>
            <a:ext cx="7117823" cy="317569"/>
          </a:xfrm>
          <a:prstGeom prst="rect">
            <a:avLst/>
          </a:prstGeom>
        </p:spPr>
        <p:txBody>
          <a:bodyPr/>
          <a:lstStyle>
            <a:lvl1pPr algn="r">
              <a:defRPr sz="1185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2557" y="1716441"/>
            <a:ext cx="9624060" cy="37298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56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010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020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3001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604000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34570852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7986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42188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57" y="1716436"/>
            <a:ext cx="9624060" cy="372986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7787" y="7194495"/>
            <a:ext cx="2495127" cy="295636"/>
          </a:xfrm>
          <a:prstGeom prst="rect">
            <a:avLst/>
          </a:prstGeom>
        </p:spPr>
        <p:txBody>
          <a:bodyPr/>
          <a:lstStyle>
            <a:lvl1pPr>
              <a:defRPr sz="992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325676" y="287377"/>
            <a:ext cx="7157795" cy="317569"/>
          </a:xfrm>
          <a:prstGeom prst="rect">
            <a:avLst/>
          </a:prstGeom>
        </p:spPr>
        <p:txBody>
          <a:bodyPr tIns="72000"/>
          <a:lstStyle>
            <a:lvl1pPr algn="r">
              <a:defRPr sz="1488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3763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94094" y="317533"/>
            <a:ext cx="7013570" cy="317569"/>
          </a:xfrm>
          <a:prstGeom prst="rect">
            <a:avLst/>
          </a:prstGeom>
        </p:spPr>
        <p:txBody>
          <a:bodyPr/>
          <a:lstStyle>
            <a:lvl1pPr algn="r">
              <a:defRPr sz="1488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7787" y="7194495"/>
            <a:ext cx="2495127" cy="295636"/>
          </a:xfrm>
          <a:prstGeom prst="rect">
            <a:avLst/>
          </a:prstGeom>
        </p:spPr>
        <p:txBody>
          <a:bodyPr/>
          <a:lstStyle>
            <a:lvl1pPr>
              <a:defRPr sz="992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2557" y="1716436"/>
            <a:ext cx="9624060" cy="37298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87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63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008126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512189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16252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3708841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6" y="1155700"/>
            <a:ext cx="477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4" name="Content Placeholder 5"/>
          <p:cNvSpPr>
            <a:spLocks noGrp="1"/>
          </p:cNvSpPr>
          <p:nvPr>
            <p:ph sz="quarter" idx="14"/>
          </p:nvPr>
        </p:nvSpPr>
        <p:spPr>
          <a:xfrm>
            <a:off x="5526001" y="1155698"/>
            <a:ext cx="4770000" cy="55435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65279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09885" y="317533"/>
            <a:ext cx="7117824" cy="317569"/>
          </a:xfrm>
          <a:prstGeom prst="rect">
            <a:avLst/>
          </a:prstGeom>
        </p:spPr>
        <p:txBody>
          <a:bodyPr/>
          <a:lstStyle>
            <a:lvl1pPr algn="r">
              <a:defRPr sz="1488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2557" y="1716436"/>
            <a:ext cx="9624060" cy="37298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87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63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008126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512189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16252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33771959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5999" y="1155700"/>
            <a:ext cx="990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74263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6" y="1155700"/>
            <a:ext cx="477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4" name="Content Placeholder 5"/>
          <p:cNvSpPr>
            <a:spLocks noGrp="1"/>
          </p:cNvSpPr>
          <p:nvPr>
            <p:ph sz="quarter" idx="14"/>
          </p:nvPr>
        </p:nvSpPr>
        <p:spPr>
          <a:xfrm>
            <a:off x="5526001" y="1155698"/>
            <a:ext cx="4770000" cy="55435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88588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5" y="1155700"/>
            <a:ext cx="9899649" cy="5543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56958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72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396875" y="395288"/>
            <a:ext cx="9899650" cy="764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8771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lth &amp; Safe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3" y="1428302"/>
            <a:ext cx="9954000" cy="4896929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373066" y="424800"/>
            <a:ext cx="9899649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2600" b="1" dirty="0" smtClean="0">
                <a:solidFill>
                  <a:schemeClr val="tx2"/>
                </a:solidFill>
                <a:latin typeface="+mj-lt"/>
              </a:rPr>
              <a:t>Health</a:t>
            </a:r>
            <a:r>
              <a:rPr lang="en-GB" sz="2600" b="1" baseline="0" dirty="0" smtClean="0">
                <a:solidFill>
                  <a:schemeClr val="tx2"/>
                </a:solidFill>
                <a:latin typeface="+mj-lt"/>
              </a:rPr>
              <a:t> &amp; Safety</a:t>
            </a:r>
            <a:endParaRPr lang="en-GB" sz="2600" b="1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6166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5999" y="1155700"/>
            <a:ext cx="990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35565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6" y="1155700"/>
            <a:ext cx="477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4" name="Content Placeholder 5"/>
          <p:cNvSpPr>
            <a:spLocks noGrp="1"/>
          </p:cNvSpPr>
          <p:nvPr>
            <p:ph sz="quarter" idx="14"/>
          </p:nvPr>
        </p:nvSpPr>
        <p:spPr>
          <a:xfrm>
            <a:off x="5526001" y="1155698"/>
            <a:ext cx="4770000" cy="55435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66632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5" y="1155700"/>
            <a:ext cx="9899649" cy="5543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741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5" y="1155700"/>
            <a:ext cx="9899649" cy="5543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25499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3045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396875" y="395288"/>
            <a:ext cx="9899650" cy="764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1410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lth &amp; Safe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3" y="1428302"/>
            <a:ext cx="9954000" cy="4896929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373066" y="424800"/>
            <a:ext cx="9899649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2600" b="1" dirty="0" smtClean="0">
                <a:solidFill>
                  <a:schemeClr val="tx2"/>
                </a:solidFill>
                <a:latin typeface="+mj-lt"/>
              </a:rPr>
              <a:t>Health</a:t>
            </a:r>
            <a:r>
              <a:rPr lang="en-GB" sz="2600" b="1" baseline="0" dirty="0" smtClean="0">
                <a:solidFill>
                  <a:schemeClr val="tx2"/>
                </a:solidFill>
                <a:latin typeface="+mj-lt"/>
              </a:rPr>
              <a:t> &amp; Safety</a:t>
            </a:r>
            <a:endParaRPr lang="en-GB" sz="2600" b="1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61343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40"/>
          <a:stretch/>
        </p:blipFill>
        <p:spPr>
          <a:xfrm>
            <a:off x="508" y="1110"/>
            <a:ext cx="7790180" cy="75587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[Title]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336001" y="5161550"/>
            <a:ext cx="3960000" cy="324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[Date]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6337301" y="3969544"/>
            <a:ext cx="3960000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336001" y="5485550"/>
            <a:ext cx="3960000" cy="324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[Presentation owner]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6590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336001" y="830123"/>
            <a:ext cx="3959999" cy="1026386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[Classification - Choose from: Restricted, Commercial in confidence, Confidential, Public]</a:t>
            </a:r>
          </a:p>
        </p:txBody>
      </p:sp>
    </p:spTree>
    <p:extLst>
      <p:ext uri="{BB962C8B-B14F-4D97-AF65-F5344CB8AC3E}">
        <p14:creationId xmlns:p14="http://schemas.microsoft.com/office/powerpoint/2010/main" val="1160062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" t="-14" r="32289" b="-1"/>
          <a:stretch/>
        </p:blipFill>
        <p:spPr>
          <a:xfrm>
            <a:off x="0" y="0"/>
            <a:ext cx="7154132" cy="75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6001" y="2905200"/>
            <a:ext cx="3960000" cy="936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9743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163521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" y="0"/>
            <a:ext cx="10692000" cy="755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1046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5999" y="1155700"/>
            <a:ext cx="990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38323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6" y="1155700"/>
            <a:ext cx="477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4" name="Content Placeholder 5"/>
          <p:cNvSpPr>
            <a:spLocks noGrp="1"/>
          </p:cNvSpPr>
          <p:nvPr>
            <p:ph sz="quarter" idx="14"/>
          </p:nvPr>
        </p:nvSpPr>
        <p:spPr>
          <a:xfrm>
            <a:off x="5526001" y="1155698"/>
            <a:ext cx="4770000" cy="55435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80318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5" y="1155700"/>
            <a:ext cx="9899649" cy="5543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2553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84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6490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396875" y="395288"/>
            <a:ext cx="9899650" cy="764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5167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lth &amp; Safe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Insert: Document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3" y="1428302"/>
            <a:ext cx="9954000" cy="4896929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373066" y="424800"/>
            <a:ext cx="9899649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2600" b="1" dirty="0" smtClean="0">
                <a:solidFill>
                  <a:schemeClr val="tx2"/>
                </a:solidFill>
                <a:latin typeface="+mj-lt"/>
              </a:rPr>
              <a:t>Health</a:t>
            </a:r>
            <a:r>
              <a:rPr lang="en-GB" sz="2600" b="1" baseline="0" dirty="0" smtClean="0">
                <a:solidFill>
                  <a:schemeClr val="tx2"/>
                </a:solidFill>
                <a:latin typeface="+mj-lt"/>
              </a:rPr>
              <a:t> &amp; Safety</a:t>
            </a:r>
            <a:endParaRPr lang="en-GB" sz="2600" b="1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30891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" t="-14" r="32289" b="-1"/>
          <a:stretch/>
        </p:blipFill>
        <p:spPr>
          <a:xfrm>
            <a:off x="0" y="0"/>
            <a:ext cx="7154132" cy="75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6001" y="2905200"/>
            <a:ext cx="3960000" cy="936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9743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1424934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40"/>
          <a:stretch/>
        </p:blipFill>
        <p:spPr>
          <a:xfrm>
            <a:off x="508" y="1110"/>
            <a:ext cx="7790180" cy="75587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[Title]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336001" y="5161550"/>
            <a:ext cx="3960000" cy="324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[Date]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6337301" y="3969544"/>
            <a:ext cx="3960000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336001" y="5485550"/>
            <a:ext cx="3960000" cy="324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[Presentation owner]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6590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336001" y="830123"/>
            <a:ext cx="3959999" cy="1026386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[Classification - Choose from: Restricted, Commercial in confidence, Confidential, Public]</a:t>
            </a:r>
          </a:p>
        </p:txBody>
      </p:sp>
    </p:spTree>
    <p:extLst>
      <p:ext uri="{BB962C8B-B14F-4D97-AF65-F5344CB8AC3E}">
        <p14:creationId xmlns:p14="http://schemas.microsoft.com/office/powerpoint/2010/main" val="2478533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" t="-14" r="32289" b="-1"/>
          <a:stretch/>
        </p:blipFill>
        <p:spPr>
          <a:xfrm>
            <a:off x="0" y="0"/>
            <a:ext cx="7154132" cy="75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6001" y="2905200"/>
            <a:ext cx="3960000" cy="936000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7301" y="4197433"/>
            <a:ext cx="3960000" cy="648000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pPr lvl="0"/>
            <a:r>
              <a:rPr lang="en-US" dirty="0" smtClean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329669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" y="0"/>
            <a:ext cx="10692000" cy="755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151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Single Line Diagram &amp; </a:t>
            </a:r>
            <a:r>
              <a:rPr lang="en-US" dirty="0" err="1" smtClean="0"/>
              <a:t>CoP</a:t>
            </a:r>
            <a:r>
              <a:rPr lang="en-US" dirty="0" smtClean="0"/>
              <a:t> Training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5999" y="1155700"/>
            <a:ext cx="990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5713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Single Line Diagram &amp; </a:t>
            </a:r>
            <a:r>
              <a:rPr lang="en-US" dirty="0" err="1" smtClean="0"/>
              <a:t>CoP</a:t>
            </a:r>
            <a:r>
              <a:rPr lang="en-US" dirty="0" smtClean="0"/>
              <a:t> Training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6" y="1155700"/>
            <a:ext cx="4770000" cy="554354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4" name="Content Placeholder 5"/>
          <p:cNvSpPr>
            <a:spLocks noGrp="1"/>
          </p:cNvSpPr>
          <p:nvPr>
            <p:ph sz="quarter" idx="14"/>
          </p:nvPr>
        </p:nvSpPr>
        <p:spPr>
          <a:xfrm>
            <a:off x="5526001" y="1155698"/>
            <a:ext cx="4770000" cy="55435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83332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Single Line Diagram &amp; </a:t>
            </a:r>
            <a:r>
              <a:rPr lang="en-US" dirty="0" err="1" smtClean="0"/>
              <a:t>CoP</a:t>
            </a:r>
            <a:r>
              <a:rPr lang="en-US" dirty="0" smtClean="0"/>
              <a:t> Training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96875" y="1155700"/>
            <a:ext cx="9899649" cy="5543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4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2428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1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396875" y="395288"/>
            <a:ext cx="9899650" cy="764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5167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6875" y="6588125"/>
            <a:ext cx="9899650" cy="7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396875" y="395288"/>
            <a:ext cx="9899650" cy="764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23428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lth &amp; Safe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Single Line Diagram &amp; </a:t>
            </a:r>
            <a:r>
              <a:rPr lang="en-US" dirty="0" err="1" smtClean="0"/>
              <a:t>CoP</a:t>
            </a:r>
            <a:r>
              <a:rPr lang="en-US" dirty="0" smtClean="0"/>
              <a:t> Training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3" y="1428302"/>
            <a:ext cx="9954000" cy="4896929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373066" y="424800"/>
            <a:ext cx="9899649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2600" b="1" dirty="0" smtClean="0">
                <a:solidFill>
                  <a:schemeClr val="tx2"/>
                </a:solidFill>
                <a:latin typeface="+mj-lt"/>
              </a:rPr>
              <a:t>Health</a:t>
            </a:r>
            <a:r>
              <a:rPr lang="en-GB" sz="2600" b="1" baseline="0" dirty="0" smtClean="0">
                <a:solidFill>
                  <a:schemeClr val="tx2"/>
                </a:solidFill>
                <a:latin typeface="+mj-lt"/>
              </a:rPr>
              <a:t> &amp; Safety</a:t>
            </a:r>
            <a:endParaRPr lang="en-GB" sz="2600" b="1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3487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57" y="1716436"/>
            <a:ext cx="9624060" cy="372986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779063-46DA-7342-B97D-58A965EE6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7787" y="7194495"/>
            <a:ext cx="2495127" cy="295636"/>
          </a:xfrm>
          <a:prstGeom prst="rect">
            <a:avLst/>
          </a:prstGeom>
        </p:spPr>
        <p:txBody>
          <a:bodyPr/>
          <a:lstStyle>
            <a:lvl1pPr>
              <a:defRPr sz="992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325676" y="287377"/>
            <a:ext cx="7157795" cy="317569"/>
          </a:xfrm>
          <a:prstGeom prst="rect">
            <a:avLst/>
          </a:prstGeom>
        </p:spPr>
        <p:txBody>
          <a:bodyPr tIns="72000"/>
          <a:lstStyle>
            <a:lvl1pPr algn="r">
              <a:defRPr sz="1488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34958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94094" y="317533"/>
            <a:ext cx="7013570" cy="317569"/>
          </a:xfrm>
          <a:prstGeom prst="rect">
            <a:avLst/>
          </a:prstGeom>
        </p:spPr>
        <p:txBody>
          <a:bodyPr/>
          <a:lstStyle>
            <a:lvl1pPr algn="r">
              <a:defRPr sz="1488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 here, please do not move the position of this box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B0159-7AC8-4246-BB9E-B60FC531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7787" y="7194495"/>
            <a:ext cx="2495127" cy="295636"/>
          </a:xfrm>
          <a:prstGeom prst="rect">
            <a:avLst/>
          </a:prstGeom>
        </p:spPr>
        <p:txBody>
          <a:bodyPr/>
          <a:lstStyle>
            <a:lvl1pPr>
              <a:defRPr sz="992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2557" y="1716436"/>
            <a:ext cx="9624060" cy="37298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87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63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008126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512189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16252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9094113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09885" y="317533"/>
            <a:ext cx="7117824" cy="317569"/>
          </a:xfrm>
          <a:prstGeom prst="rect">
            <a:avLst/>
          </a:prstGeom>
        </p:spPr>
        <p:txBody>
          <a:bodyPr/>
          <a:lstStyle>
            <a:lvl1pPr algn="r">
              <a:defRPr sz="1488" b="1" baseline="0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Place title, please do not move the position of this box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2557" y="1716436"/>
            <a:ext cx="9624060" cy="37298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87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063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008126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512189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16252" indent="0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Add text here…</a:t>
            </a:r>
          </a:p>
        </p:txBody>
      </p:sp>
    </p:spTree>
    <p:extLst>
      <p:ext uri="{BB962C8B-B14F-4D97-AF65-F5344CB8AC3E}">
        <p14:creationId xmlns:p14="http://schemas.microsoft.com/office/powerpoint/2010/main" val="362496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lth &amp; Safe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reeform 12"/>
          <p:cNvSpPr>
            <a:spLocks/>
          </p:cNvSpPr>
          <p:nvPr userDrawn="1"/>
        </p:nvSpPr>
        <p:spPr bwMode="auto">
          <a:xfrm>
            <a:off x="8394701" y="6818314"/>
            <a:ext cx="1998663" cy="466725"/>
          </a:xfrm>
          <a:custGeom>
            <a:avLst/>
            <a:gdLst>
              <a:gd name="T0" fmla="*/ 263 w 8518"/>
              <a:gd name="T1" fmla="*/ 1980 h 1980"/>
              <a:gd name="T2" fmla="*/ 263 w 8518"/>
              <a:gd name="T3" fmla="*/ 1980 h 1980"/>
              <a:gd name="T4" fmla="*/ 0 w 8518"/>
              <a:gd name="T5" fmla="*/ 1721 h 1980"/>
              <a:gd name="T6" fmla="*/ 0 w 8518"/>
              <a:gd name="T7" fmla="*/ 0 h 1980"/>
              <a:gd name="T8" fmla="*/ 8254 w 8518"/>
              <a:gd name="T9" fmla="*/ 0 h 1980"/>
              <a:gd name="T10" fmla="*/ 8518 w 8518"/>
              <a:gd name="T11" fmla="*/ 259 h 1980"/>
              <a:gd name="T12" fmla="*/ 8518 w 8518"/>
              <a:gd name="T13" fmla="*/ 1980 h 1980"/>
              <a:gd name="T14" fmla="*/ 263 w 8518"/>
              <a:gd name="T15" fmla="*/ 1980 h 1980"/>
              <a:gd name="T16" fmla="*/ 263 w 8518"/>
              <a:gd name="T17" fmla="*/ 1980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8" h="1980">
                <a:moveTo>
                  <a:pt x="263" y="1980"/>
                </a:moveTo>
                <a:lnTo>
                  <a:pt x="263" y="1980"/>
                </a:lnTo>
                <a:cubicBezTo>
                  <a:pt x="2" y="1980"/>
                  <a:pt x="0" y="1721"/>
                  <a:pt x="0" y="1721"/>
                </a:cubicBezTo>
                <a:lnTo>
                  <a:pt x="0" y="0"/>
                </a:lnTo>
                <a:lnTo>
                  <a:pt x="8254" y="0"/>
                </a:lnTo>
                <a:cubicBezTo>
                  <a:pt x="8254" y="0"/>
                  <a:pt x="8518" y="2"/>
                  <a:pt x="8518" y="259"/>
                </a:cubicBezTo>
                <a:cubicBezTo>
                  <a:pt x="8518" y="517"/>
                  <a:pt x="8518" y="1980"/>
                  <a:pt x="8518" y="1980"/>
                </a:cubicBezTo>
                <a:lnTo>
                  <a:pt x="263" y="1980"/>
                </a:lnTo>
                <a:lnTo>
                  <a:pt x="263" y="1980"/>
                </a:lnTo>
                <a:close/>
              </a:path>
            </a:pathLst>
          </a:custGeom>
          <a:noFill/>
          <a:ln w="793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3" y="1428302"/>
            <a:ext cx="9954000" cy="4896929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373066" y="424800"/>
            <a:ext cx="9899649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2600" b="1" dirty="0" smtClean="0">
                <a:solidFill>
                  <a:schemeClr val="tx2"/>
                </a:solidFill>
                <a:latin typeface="+mj-lt"/>
              </a:rPr>
              <a:t>Health</a:t>
            </a:r>
            <a:r>
              <a:rPr lang="en-GB" sz="2600" b="1" baseline="0" dirty="0" smtClean="0">
                <a:solidFill>
                  <a:schemeClr val="tx2"/>
                </a:solidFill>
                <a:latin typeface="+mj-lt"/>
              </a:rPr>
              <a:t> &amp; Safety</a:t>
            </a:r>
            <a:endParaRPr lang="en-GB" sz="2600" b="1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2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07275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47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17.jpg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7" Type="http://schemas.openxmlformats.org/officeDocument/2006/relationships/theme" Target="../theme/theme1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theme" Target="../theme/theme15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9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7" Type="http://schemas.openxmlformats.org/officeDocument/2006/relationships/theme" Target="../theme/theme1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9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7.jpg"/><Relationship Id="rId4" Type="http://schemas.openxmlformats.org/officeDocument/2006/relationships/theme" Target="../theme/theme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4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4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7301" y="2880000"/>
            <a:ext cx="3960000" cy="93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6526" y="4477612"/>
            <a:ext cx="3960000" cy="3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6001" y="4800865"/>
            <a:ext cx="3960000" cy="61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2550"/>
              </a:lnSpc>
              <a:defRPr sz="20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001" y="4158000"/>
            <a:ext cx="3960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100000"/>
              </a:lnSpc>
              <a:defRPr sz="20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1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2391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7" r:id="rId2"/>
    <p:sldLayoutId id="2147483659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1043056" rtl="0" eaLnBrk="1" latinLnBrk="0" hangingPunct="1">
        <a:lnSpc>
          <a:spcPts val="357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104305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Font typeface="Proxima Nova Rg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6pPr>
      <a:lvl7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7pPr>
      <a:lvl8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8pPr>
      <a:lvl9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979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5pPr>
      <a:lvl6pPr marL="504063" algn="ctr" rtl="0" fontAlgn="base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6pPr>
      <a:lvl7pPr marL="1008126" algn="ctr" rtl="0" fontAlgn="base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7pPr>
      <a:lvl8pPr marL="1512189" algn="ctr" rtl="0" fontAlgn="base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8pPr>
      <a:lvl9pPr marL="2016252" algn="ctr" rtl="0" fontAlgn="base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78047" indent="-37804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102" indent="-31503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87" kern="1200">
          <a:solidFill>
            <a:schemeClr val="tx1"/>
          </a:solidFill>
          <a:latin typeface="+mn-lt"/>
          <a:ea typeface="+mn-ea"/>
          <a:cs typeface="+mn-cs"/>
        </a:defRPr>
      </a:lvl2pPr>
      <a:lvl3pPr marL="1260158" indent="-25203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221" indent="-25203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284" indent="-25203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347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410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473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536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7787" y="7194495"/>
            <a:ext cx="2495127" cy="295636"/>
          </a:xfrm>
          <a:prstGeom prst="rect">
            <a:avLst/>
          </a:prstGeom>
        </p:spPr>
        <p:txBody>
          <a:bodyPr/>
          <a:lstStyle>
            <a:lvl1pPr>
              <a:defRPr sz="992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11818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5pPr>
      <a:lvl6pPr marL="504063"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6pPr>
      <a:lvl7pPr marL="1008126"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7pPr>
      <a:lvl8pPr marL="1512189"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8pPr>
      <a:lvl9pPr marL="2016252"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78047" indent="-37804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102" indent="-31503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087" kern="1200">
          <a:solidFill>
            <a:schemeClr val="tx1"/>
          </a:solidFill>
          <a:latin typeface="+mn-lt"/>
          <a:ea typeface="+mn-ea"/>
          <a:cs typeface="+mn-cs"/>
        </a:defRPr>
      </a:lvl2pPr>
      <a:lvl3pPr marL="1260158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221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284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347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410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473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536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52000"/>
            <a:ext cx="9900000" cy="5547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3600" y="7171675"/>
            <a:ext cx="63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 smtClean="0"/>
              <a:t>Insert: Document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6875" y="7172325"/>
            <a:ext cx="9864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6876" y="927062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6876" y="270000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90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2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1043056" rtl="0" eaLnBrk="1" latinLnBrk="0" hangingPunct="1">
        <a:lnSpc>
          <a:spcPct val="110000"/>
        </a:lnSpc>
        <a:spcBef>
          <a:spcPts val="0"/>
        </a:spcBef>
        <a:spcAft>
          <a:spcPts val="1135"/>
        </a:spcAft>
        <a:buClr>
          <a:schemeClr val="tx2"/>
        </a:buClr>
        <a:buFont typeface="Proxima Nova Rg"/>
        <a:buChar char="■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52000"/>
            <a:ext cx="9900000" cy="5547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3600" y="7171675"/>
            <a:ext cx="63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 smtClean="0"/>
              <a:t>Insert: Document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6875" y="7172325"/>
            <a:ext cx="9864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6876" y="927062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6876" y="270000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8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2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1043056" rtl="0" eaLnBrk="1" latinLnBrk="0" hangingPunct="1">
        <a:lnSpc>
          <a:spcPct val="110000"/>
        </a:lnSpc>
        <a:spcBef>
          <a:spcPts val="0"/>
        </a:spcBef>
        <a:spcAft>
          <a:spcPts val="1135"/>
        </a:spcAft>
        <a:buClr>
          <a:schemeClr val="tx2"/>
        </a:buClr>
        <a:buFont typeface="Proxima Nova Rg"/>
        <a:buChar char="■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7301" y="2880000"/>
            <a:ext cx="3960000" cy="93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6526" y="4477612"/>
            <a:ext cx="3960000" cy="3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6001" y="4800865"/>
            <a:ext cx="3960000" cy="61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2550"/>
              </a:lnSpc>
              <a:defRPr sz="2000">
                <a:solidFill>
                  <a:schemeClr val="accent4"/>
                </a:solidFill>
              </a:defRPr>
            </a:lvl1pPr>
          </a:lstStyle>
          <a:p>
            <a:r>
              <a:rPr lang="en-GB" smtClean="0"/>
              <a:t>Document title: Insert &gt; Header &amp; Footer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001" y="4158000"/>
            <a:ext cx="3960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100000"/>
              </a:lnSpc>
              <a:defRPr sz="20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1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1758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1043056" rtl="0" eaLnBrk="1" latinLnBrk="0" hangingPunct="1">
        <a:lnSpc>
          <a:spcPts val="357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104305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Font typeface="Proxima Nova Rg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6pPr>
      <a:lvl7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7pPr>
      <a:lvl8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8pPr>
      <a:lvl9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52000"/>
            <a:ext cx="9900000" cy="5547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3600" y="7171675"/>
            <a:ext cx="63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dirty="0" smtClean="0"/>
              <a:t>Insert: Document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6875" y="7172325"/>
            <a:ext cx="9864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6876" y="927062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6876" y="270000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36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2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1043056" rtl="0" eaLnBrk="1" latinLnBrk="0" hangingPunct="1">
        <a:lnSpc>
          <a:spcPct val="110000"/>
        </a:lnSpc>
        <a:spcBef>
          <a:spcPts val="0"/>
        </a:spcBef>
        <a:spcAft>
          <a:spcPts val="1135"/>
        </a:spcAft>
        <a:buClr>
          <a:schemeClr val="tx2"/>
        </a:buClr>
        <a:buFont typeface="Proxima Nova Rg"/>
        <a:buChar char="■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7301" y="2880000"/>
            <a:ext cx="3960000" cy="93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6526" y="4477612"/>
            <a:ext cx="3960000" cy="3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6001" y="4800865"/>
            <a:ext cx="3960000" cy="61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2550"/>
              </a:lnSpc>
              <a:defRPr sz="2000">
                <a:solidFill>
                  <a:schemeClr val="accent4"/>
                </a:solidFill>
              </a:defRPr>
            </a:lvl1pPr>
          </a:lstStyle>
          <a:p>
            <a:r>
              <a:rPr lang="en-GB" smtClean="0"/>
              <a:t>Document title: Insert &gt; Header &amp; Footer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001" y="4158000"/>
            <a:ext cx="3960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100000"/>
              </a:lnSpc>
              <a:defRPr sz="20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1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655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1043056" rtl="0" eaLnBrk="1" latinLnBrk="0" hangingPunct="1">
        <a:lnSpc>
          <a:spcPts val="357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104305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Font typeface="Proxima Nova Rg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6pPr>
      <a:lvl7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7pPr>
      <a:lvl8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8pPr>
      <a:lvl9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52000"/>
            <a:ext cx="9900000" cy="5547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3600" y="7171675"/>
            <a:ext cx="63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Single Line Diagram &amp; </a:t>
            </a:r>
            <a:r>
              <a:rPr lang="en-US" dirty="0" err="1" smtClean="0"/>
              <a:t>CoP</a:t>
            </a:r>
            <a:r>
              <a:rPr lang="en-US" dirty="0" smtClean="0"/>
              <a:t> Training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6875" y="7172325"/>
            <a:ext cx="9864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6876" y="927062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6876" y="270000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981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2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1043056" rtl="0" eaLnBrk="1" latinLnBrk="0" hangingPunct="1">
        <a:lnSpc>
          <a:spcPct val="110000"/>
        </a:lnSpc>
        <a:spcBef>
          <a:spcPts val="0"/>
        </a:spcBef>
        <a:spcAft>
          <a:spcPts val="1135"/>
        </a:spcAft>
        <a:buClr>
          <a:schemeClr val="tx2"/>
        </a:buClr>
        <a:buFont typeface="Proxima Nova Rg"/>
        <a:buChar char="■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7787" y="7194495"/>
            <a:ext cx="2495127" cy="295636"/>
          </a:xfrm>
          <a:prstGeom prst="rect">
            <a:avLst/>
          </a:prstGeom>
        </p:spPr>
        <p:txBody>
          <a:bodyPr/>
          <a:lstStyle>
            <a:lvl1pPr>
              <a:defRPr sz="992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3799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5pPr>
      <a:lvl6pPr marL="504063"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6pPr>
      <a:lvl7pPr marL="1008126"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7pPr>
      <a:lvl8pPr marL="1512189"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8pPr>
      <a:lvl9pPr marL="2016252"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78047" indent="-37804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102" indent="-31503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087" kern="1200">
          <a:solidFill>
            <a:schemeClr val="tx1"/>
          </a:solidFill>
          <a:latin typeface="+mn-lt"/>
          <a:ea typeface="+mn-ea"/>
          <a:cs typeface="+mn-cs"/>
        </a:defRPr>
      </a:lvl2pPr>
      <a:lvl3pPr marL="1260158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221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284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347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410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473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536" indent="-252032" algn="l" defTabSz="1008126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52000"/>
            <a:ext cx="9900000" cy="5547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3600" y="7171675"/>
            <a:ext cx="63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6875" y="7172325"/>
            <a:ext cx="9864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6876" y="927062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6876" y="270000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8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8" r:id="rId2"/>
    <p:sldLayoutId id="2147483655" r:id="rId3"/>
    <p:sldLayoutId id="2147483664" r:id="rId4"/>
    <p:sldLayoutId id="2147483665" r:id="rId5"/>
    <p:sldLayoutId id="2147483656" r:id="rId6"/>
    <p:sldLayoutId id="214748366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43056" rtl="0" eaLnBrk="1" latinLnBrk="0" hangingPunct="1">
        <a:spcBef>
          <a:spcPct val="0"/>
        </a:spcBef>
        <a:buNone/>
        <a:defRPr sz="2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1043056" rtl="0" eaLnBrk="1" latinLnBrk="0" hangingPunct="1">
        <a:lnSpc>
          <a:spcPct val="110000"/>
        </a:lnSpc>
        <a:spcBef>
          <a:spcPts val="0"/>
        </a:spcBef>
        <a:spcAft>
          <a:spcPts val="1135"/>
        </a:spcAft>
        <a:buClr>
          <a:schemeClr val="tx2"/>
        </a:buClr>
        <a:buFont typeface="Proxima Nova Rg"/>
        <a:buChar char="■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22165" y="6983346"/>
            <a:ext cx="2356119" cy="133662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6968532" y="6908054"/>
            <a:ext cx="3083264" cy="278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13" b="1" dirty="0">
                <a:latin typeface="+mn-lt"/>
              </a:rPr>
              <a:t>www.cornwall-insight.com</a:t>
            </a:r>
          </a:p>
        </p:txBody>
      </p:sp>
      <p:pic>
        <p:nvPicPr>
          <p:cNvPr id="11" name="Picture 1" descr="Generic slide.jpg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4670" y="6718497"/>
            <a:ext cx="9582289" cy="5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 descr="Generic slide.jpg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4670" y="6718497"/>
            <a:ext cx="9582289" cy="5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4321" y="301657"/>
            <a:ext cx="9434610" cy="1262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Enter Title (Proper Case)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4757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1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2"/>
          </a:solidFill>
          <a:latin typeface="FreightDisp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2"/>
          </a:solidFill>
          <a:latin typeface="FreightDisp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2"/>
          </a:solidFill>
          <a:latin typeface="FreightDisp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2"/>
          </a:solidFill>
          <a:latin typeface="FreightDispBold" pitchFamily="2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8047" indent="-37804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102" indent="-31503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087" kern="1200">
          <a:solidFill>
            <a:schemeClr val="tx1"/>
          </a:solidFill>
          <a:latin typeface="+mn-lt"/>
          <a:ea typeface="+mn-ea"/>
          <a:cs typeface="+mn-cs"/>
        </a:defRPr>
      </a:lvl2pPr>
      <a:lvl3pPr marL="1260158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221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284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347" indent="-252032" algn="l" defTabSz="1008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410" indent="-252032" algn="l" defTabSz="1008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473" indent="-252032" algn="l" defTabSz="1008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536" indent="-252032" algn="l" defTabSz="1008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22165" y="6983346"/>
            <a:ext cx="2356119" cy="133662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6968532" y="6908054"/>
            <a:ext cx="3083264" cy="278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13" b="1" dirty="0">
                <a:latin typeface="+mn-lt"/>
              </a:rPr>
              <a:t>www.cornwall-insight.com</a:t>
            </a:r>
          </a:p>
        </p:txBody>
      </p:sp>
      <p:pic>
        <p:nvPicPr>
          <p:cNvPr id="11" name="Picture 1" descr="Generic slide.jpg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4670" y="6718497"/>
            <a:ext cx="9582289" cy="5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 descr="Generic slide.jpg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4670" y="6718497"/>
            <a:ext cx="9582289" cy="5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4321" y="301657"/>
            <a:ext cx="9434610" cy="1262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Enter Title (Proper Case)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630625" y="7139799"/>
            <a:ext cx="240601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/>
                </a:solidFill>
                <a:latin typeface="+mn-lt"/>
              </a:defRPr>
            </a:lvl1pPr>
          </a:lstStyle>
          <a:p>
            <a:fld id="{DCA3E754-227E-4382-80C9-96FD4865900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2880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1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2"/>
          </a:solidFill>
          <a:latin typeface="FreightDisp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2"/>
          </a:solidFill>
          <a:latin typeface="FreightDisp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2"/>
          </a:solidFill>
          <a:latin typeface="FreightDisp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51">
          <a:solidFill>
            <a:schemeClr val="tx2"/>
          </a:solidFill>
          <a:latin typeface="FreightDispBold" pitchFamily="2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8047" indent="-37804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102" indent="-31503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087" kern="1200">
          <a:solidFill>
            <a:schemeClr val="tx1"/>
          </a:solidFill>
          <a:latin typeface="+mn-lt"/>
          <a:ea typeface="+mn-ea"/>
          <a:cs typeface="+mn-cs"/>
        </a:defRPr>
      </a:lvl2pPr>
      <a:lvl3pPr marL="1260158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221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284" indent="-25203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347" indent="-252032" algn="l" defTabSz="1008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410" indent="-252032" algn="l" defTabSz="1008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473" indent="-252032" algn="l" defTabSz="1008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536" indent="-252032" algn="l" defTabSz="1008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876" y="424800"/>
            <a:ext cx="9899649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52000"/>
            <a:ext cx="9900000" cy="5547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 level</a:t>
            </a:r>
          </a:p>
          <a:p>
            <a:pPr lvl="8"/>
            <a:r>
              <a:rPr lang="en-US" dirty="0" smtClean="0"/>
              <a:t>Ninth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3600" y="7171675"/>
            <a:ext cx="63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6875" y="7172325"/>
            <a:ext cx="9864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83C6C5D-E533-49CA-B0EE-FC3E24E254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6876" y="927062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96876" y="270000"/>
            <a:ext cx="9900000" cy="5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32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43056" rtl="0" eaLnBrk="1" latinLnBrk="0" hangingPunct="1">
        <a:spcBef>
          <a:spcPct val="0"/>
        </a:spcBef>
        <a:buNone/>
        <a:defRPr sz="2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1043056" rtl="0" eaLnBrk="1" latinLnBrk="0" hangingPunct="1">
        <a:lnSpc>
          <a:spcPct val="110000"/>
        </a:lnSpc>
        <a:spcBef>
          <a:spcPts val="0"/>
        </a:spcBef>
        <a:spcAft>
          <a:spcPts val="1135"/>
        </a:spcAft>
        <a:buClr>
          <a:schemeClr val="tx2"/>
        </a:buClr>
        <a:buFont typeface="Proxima Nova Rg"/>
        <a:buChar char="■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79388" algn="l" defTabSz="1043056" rtl="0" eaLnBrk="1" latinLnBrk="0" hangingPunct="1">
        <a:lnSpc>
          <a:spcPct val="110000"/>
        </a:lnSpc>
        <a:spcBef>
          <a:spcPts val="0"/>
        </a:spcBef>
        <a:spcAft>
          <a:spcPts val="560"/>
        </a:spcAft>
        <a:buClr>
          <a:schemeClr val="tx2"/>
        </a:buClr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7301" y="2880000"/>
            <a:ext cx="3960000" cy="93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6526" y="4477612"/>
            <a:ext cx="3960000" cy="3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6001" y="4800865"/>
            <a:ext cx="3960000" cy="61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2550"/>
              </a:lnSpc>
              <a:defRPr sz="20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001" y="4158000"/>
            <a:ext cx="3960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100000"/>
              </a:lnSpc>
              <a:defRPr sz="20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8394701" y="6837450"/>
            <a:ext cx="1906588" cy="466725"/>
            <a:chOff x="8394700" y="6818313"/>
            <a:chExt cx="1906588" cy="466725"/>
          </a:xfrm>
        </p:grpSpPr>
        <p:sp>
          <p:nvSpPr>
            <p:cNvPr id="16" name="Freeform 5"/>
            <p:cNvSpPr>
              <a:spLocks/>
            </p:cNvSpPr>
            <p:nvPr userDrawn="1"/>
          </p:nvSpPr>
          <p:spPr bwMode="auto">
            <a:xfrm>
              <a:off x="8394700" y="6818313"/>
              <a:ext cx="1263650" cy="466725"/>
            </a:xfrm>
            <a:custGeom>
              <a:avLst/>
              <a:gdLst>
                <a:gd name="T0" fmla="*/ 263 w 5386"/>
                <a:gd name="T1" fmla="*/ 1980 h 1980"/>
                <a:gd name="T2" fmla="*/ 263 w 5386"/>
                <a:gd name="T3" fmla="*/ 1980 h 1980"/>
                <a:gd name="T4" fmla="*/ 0 w 5386"/>
                <a:gd name="T5" fmla="*/ 1721 h 1980"/>
                <a:gd name="T6" fmla="*/ 0 w 5386"/>
                <a:gd name="T7" fmla="*/ 0 h 1980"/>
                <a:gd name="T8" fmla="*/ 5386 w 5386"/>
                <a:gd name="T9" fmla="*/ 0 h 1980"/>
                <a:gd name="T10" fmla="*/ 4636 w 5386"/>
                <a:gd name="T11" fmla="*/ 801 h 1980"/>
                <a:gd name="T12" fmla="*/ 4297 w 5386"/>
                <a:gd name="T13" fmla="*/ 339 h 1980"/>
                <a:gd name="T14" fmla="*/ 3962 w 5386"/>
                <a:gd name="T15" fmla="*/ 339 h 1980"/>
                <a:gd name="T16" fmla="*/ 4514 w 5386"/>
                <a:gd name="T17" fmla="*/ 1087 h 1980"/>
                <a:gd name="T18" fmla="*/ 3723 w 5386"/>
                <a:gd name="T19" fmla="*/ 1980 h 1980"/>
                <a:gd name="T20" fmla="*/ 263 w 5386"/>
                <a:gd name="T21" fmla="*/ 198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6" h="1980">
                  <a:moveTo>
                    <a:pt x="263" y="1980"/>
                  </a:moveTo>
                  <a:lnTo>
                    <a:pt x="263" y="1980"/>
                  </a:lnTo>
                  <a:cubicBezTo>
                    <a:pt x="2" y="1980"/>
                    <a:pt x="0" y="1721"/>
                    <a:pt x="0" y="1721"/>
                  </a:cubicBezTo>
                  <a:lnTo>
                    <a:pt x="0" y="0"/>
                  </a:lnTo>
                  <a:lnTo>
                    <a:pt x="5386" y="0"/>
                  </a:lnTo>
                  <a:cubicBezTo>
                    <a:pt x="5025" y="0"/>
                    <a:pt x="4821" y="377"/>
                    <a:pt x="4636" y="801"/>
                  </a:cubicBezTo>
                  <a:lnTo>
                    <a:pt x="4297" y="339"/>
                  </a:lnTo>
                  <a:lnTo>
                    <a:pt x="3962" y="339"/>
                  </a:lnTo>
                  <a:lnTo>
                    <a:pt x="4514" y="1087"/>
                  </a:lnTo>
                  <a:cubicBezTo>
                    <a:pt x="4319" y="1541"/>
                    <a:pt x="4110" y="1980"/>
                    <a:pt x="3723" y="1980"/>
                  </a:cubicBezTo>
                  <a:cubicBezTo>
                    <a:pt x="3723" y="1980"/>
                    <a:pt x="524" y="1980"/>
                    <a:pt x="263" y="1980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8491538" y="6899275"/>
              <a:ext cx="220663" cy="303213"/>
            </a:xfrm>
            <a:custGeom>
              <a:avLst/>
              <a:gdLst>
                <a:gd name="T0" fmla="*/ 668 w 943"/>
                <a:gd name="T1" fmla="*/ 1287 h 1287"/>
                <a:gd name="T2" fmla="*/ 668 w 943"/>
                <a:gd name="T3" fmla="*/ 1287 h 1287"/>
                <a:gd name="T4" fmla="*/ 943 w 943"/>
                <a:gd name="T5" fmla="*/ 1106 h 1287"/>
                <a:gd name="T6" fmla="*/ 279 w 943"/>
                <a:gd name="T7" fmla="*/ 1106 h 1287"/>
                <a:gd name="T8" fmla="*/ 279 w 943"/>
                <a:gd name="T9" fmla="*/ 703 h 1287"/>
                <a:gd name="T10" fmla="*/ 785 w 943"/>
                <a:gd name="T11" fmla="*/ 703 h 1287"/>
                <a:gd name="T12" fmla="*/ 785 w 943"/>
                <a:gd name="T13" fmla="*/ 527 h 1287"/>
                <a:gd name="T14" fmla="*/ 274 w 943"/>
                <a:gd name="T15" fmla="*/ 527 h 1287"/>
                <a:gd name="T16" fmla="*/ 274 w 943"/>
                <a:gd name="T17" fmla="*/ 174 h 1287"/>
                <a:gd name="T18" fmla="*/ 883 w 943"/>
                <a:gd name="T19" fmla="*/ 174 h 1287"/>
                <a:gd name="T20" fmla="*/ 919 w 943"/>
                <a:gd name="T21" fmla="*/ 0 h 1287"/>
                <a:gd name="T22" fmla="*/ 0 w 943"/>
                <a:gd name="T23" fmla="*/ 0 h 1287"/>
                <a:gd name="T24" fmla="*/ 0 w 943"/>
                <a:gd name="T25" fmla="*/ 1287 h 1287"/>
                <a:gd name="T26" fmla="*/ 668 w 943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3" h="1287">
                  <a:moveTo>
                    <a:pt x="668" y="1287"/>
                  </a:moveTo>
                  <a:lnTo>
                    <a:pt x="668" y="1287"/>
                  </a:lnTo>
                  <a:cubicBezTo>
                    <a:pt x="872" y="1287"/>
                    <a:pt x="943" y="1106"/>
                    <a:pt x="943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5" y="703"/>
                  </a:lnTo>
                  <a:lnTo>
                    <a:pt x="785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8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auto">
            <a:xfrm>
              <a:off x="9048750" y="6899275"/>
              <a:ext cx="220663" cy="303213"/>
            </a:xfrm>
            <a:custGeom>
              <a:avLst/>
              <a:gdLst>
                <a:gd name="T0" fmla="*/ 667 w 942"/>
                <a:gd name="T1" fmla="*/ 1287 h 1287"/>
                <a:gd name="T2" fmla="*/ 667 w 942"/>
                <a:gd name="T3" fmla="*/ 1287 h 1287"/>
                <a:gd name="T4" fmla="*/ 942 w 942"/>
                <a:gd name="T5" fmla="*/ 1106 h 1287"/>
                <a:gd name="T6" fmla="*/ 279 w 942"/>
                <a:gd name="T7" fmla="*/ 1106 h 1287"/>
                <a:gd name="T8" fmla="*/ 279 w 942"/>
                <a:gd name="T9" fmla="*/ 703 h 1287"/>
                <a:gd name="T10" fmla="*/ 784 w 942"/>
                <a:gd name="T11" fmla="*/ 703 h 1287"/>
                <a:gd name="T12" fmla="*/ 784 w 942"/>
                <a:gd name="T13" fmla="*/ 527 h 1287"/>
                <a:gd name="T14" fmla="*/ 274 w 942"/>
                <a:gd name="T15" fmla="*/ 527 h 1287"/>
                <a:gd name="T16" fmla="*/ 274 w 942"/>
                <a:gd name="T17" fmla="*/ 174 h 1287"/>
                <a:gd name="T18" fmla="*/ 883 w 942"/>
                <a:gd name="T19" fmla="*/ 174 h 1287"/>
                <a:gd name="T20" fmla="*/ 919 w 942"/>
                <a:gd name="T21" fmla="*/ 0 h 1287"/>
                <a:gd name="T22" fmla="*/ 0 w 942"/>
                <a:gd name="T23" fmla="*/ 0 h 1287"/>
                <a:gd name="T24" fmla="*/ 0 w 942"/>
                <a:gd name="T25" fmla="*/ 1287 h 1287"/>
                <a:gd name="T26" fmla="*/ 667 w 942"/>
                <a:gd name="T27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2" h="1287">
                  <a:moveTo>
                    <a:pt x="667" y="1287"/>
                  </a:moveTo>
                  <a:lnTo>
                    <a:pt x="667" y="1287"/>
                  </a:lnTo>
                  <a:cubicBezTo>
                    <a:pt x="872" y="1287"/>
                    <a:pt x="942" y="1106"/>
                    <a:pt x="942" y="1106"/>
                  </a:cubicBezTo>
                  <a:lnTo>
                    <a:pt x="279" y="1106"/>
                  </a:lnTo>
                  <a:lnTo>
                    <a:pt x="279" y="703"/>
                  </a:lnTo>
                  <a:lnTo>
                    <a:pt x="784" y="703"/>
                  </a:lnTo>
                  <a:lnTo>
                    <a:pt x="784" y="527"/>
                  </a:lnTo>
                  <a:lnTo>
                    <a:pt x="274" y="527"/>
                  </a:lnTo>
                  <a:lnTo>
                    <a:pt x="274" y="174"/>
                  </a:lnTo>
                  <a:lnTo>
                    <a:pt x="883" y="174"/>
                  </a:lnTo>
                  <a:lnTo>
                    <a:pt x="919" y="0"/>
                  </a:lnTo>
                  <a:lnTo>
                    <a:pt x="0" y="0"/>
                  </a:lnTo>
                  <a:lnTo>
                    <a:pt x="0" y="1287"/>
                  </a:lnTo>
                  <a:cubicBezTo>
                    <a:pt x="0" y="1287"/>
                    <a:pt x="463" y="1287"/>
                    <a:pt x="667" y="1287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8"/>
            <p:cNvSpPr>
              <a:spLocks/>
            </p:cNvSpPr>
            <p:nvPr userDrawn="1"/>
          </p:nvSpPr>
          <p:spPr bwMode="auto">
            <a:xfrm>
              <a:off x="8783638" y="6899275"/>
              <a:ext cx="207963" cy="306388"/>
            </a:xfrm>
            <a:custGeom>
              <a:avLst/>
              <a:gdLst>
                <a:gd name="T0" fmla="*/ 41 w 887"/>
                <a:gd name="T1" fmla="*/ 1298 h 1298"/>
                <a:gd name="T2" fmla="*/ 41 w 887"/>
                <a:gd name="T3" fmla="*/ 1298 h 1298"/>
                <a:gd name="T4" fmla="*/ 610 w 887"/>
                <a:gd name="T5" fmla="*/ 1298 h 1298"/>
                <a:gd name="T6" fmla="*/ 885 w 887"/>
                <a:gd name="T7" fmla="*/ 1117 h 1298"/>
                <a:gd name="T8" fmla="*/ 887 w 887"/>
                <a:gd name="T9" fmla="*/ 1111 h 1298"/>
                <a:gd name="T10" fmla="*/ 280 w 887"/>
                <a:gd name="T11" fmla="*/ 1111 h 1298"/>
                <a:gd name="T12" fmla="*/ 280 w 887"/>
                <a:gd name="T13" fmla="*/ 0 h 1298"/>
                <a:gd name="T14" fmla="*/ 0 w 887"/>
                <a:gd name="T15" fmla="*/ 0 h 1298"/>
                <a:gd name="T16" fmla="*/ 0 w 887"/>
                <a:gd name="T17" fmla="*/ 1297 h 1298"/>
                <a:gd name="T18" fmla="*/ 41 w 887"/>
                <a:gd name="T19" fmla="*/ 1298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7" h="1298">
                  <a:moveTo>
                    <a:pt x="41" y="1298"/>
                  </a:moveTo>
                  <a:lnTo>
                    <a:pt x="41" y="1298"/>
                  </a:lnTo>
                  <a:cubicBezTo>
                    <a:pt x="41" y="1298"/>
                    <a:pt x="406" y="1298"/>
                    <a:pt x="610" y="1298"/>
                  </a:cubicBezTo>
                  <a:cubicBezTo>
                    <a:pt x="815" y="1298"/>
                    <a:pt x="885" y="1117"/>
                    <a:pt x="885" y="1117"/>
                  </a:cubicBezTo>
                  <a:lnTo>
                    <a:pt x="887" y="1111"/>
                  </a:lnTo>
                  <a:lnTo>
                    <a:pt x="280" y="111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297"/>
                  </a:lnTo>
                  <a:lnTo>
                    <a:pt x="41" y="1298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9"/>
            <p:cNvSpPr>
              <a:spLocks/>
            </p:cNvSpPr>
            <p:nvPr userDrawn="1"/>
          </p:nvSpPr>
          <p:spPr bwMode="auto">
            <a:xfrm>
              <a:off x="10037763" y="6900863"/>
              <a:ext cx="263525" cy="303213"/>
            </a:xfrm>
            <a:custGeom>
              <a:avLst/>
              <a:gdLst>
                <a:gd name="T0" fmla="*/ 835 w 1124"/>
                <a:gd name="T1" fmla="*/ 1287 h 1287"/>
                <a:gd name="T2" fmla="*/ 835 w 1124"/>
                <a:gd name="T3" fmla="*/ 1287 h 1287"/>
                <a:gd name="T4" fmla="*/ 270 w 1124"/>
                <a:gd name="T5" fmla="*/ 325 h 1287"/>
                <a:gd name="T6" fmla="*/ 270 w 1124"/>
                <a:gd name="T7" fmla="*/ 1287 h 1287"/>
                <a:gd name="T8" fmla="*/ 0 w 1124"/>
                <a:gd name="T9" fmla="*/ 1287 h 1287"/>
                <a:gd name="T10" fmla="*/ 0 w 1124"/>
                <a:gd name="T11" fmla="*/ 0 h 1287"/>
                <a:gd name="T12" fmla="*/ 311 w 1124"/>
                <a:gd name="T13" fmla="*/ 0 h 1287"/>
                <a:gd name="T14" fmla="*/ 864 w 1124"/>
                <a:gd name="T15" fmla="*/ 937 h 1287"/>
                <a:gd name="T16" fmla="*/ 864 w 1124"/>
                <a:gd name="T17" fmla="*/ 0 h 1287"/>
                <a:gd name="T18" fmla="*/ 1124 w 1124"/>
                <a:gd name="T19" fmla="*/ 0 h 1287"/>
                <a:gd name="T20" fmla="*/ 1124 w 1124"/>
                <a:gd name="T21" fmla="*/ 1287 h 1287"/>
                <a:gd name="T22" fmla="*/ 835 w 1124"/>
                <a:gd name="T23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4" h="1287">
                  <a:moveTo>
                    <a:pt x="835" y="1287"/>
                  </a:moveTo>
                  <a:lnTo>
                    <a:pt x="835" y="1287"/>
                  </a:lnTo>
                  <a:cubicBezTo>
                    <a:pt x="835" y="1287"/>
                    <a:pt x="301" y="401"/>
                    <a:pt x="270" y="325"/>
                  </a:cubicBezTo>
                  <a:lnTo>
                    <a:pt x="270" y="1287"/>
                  </a:lnTo>
                  <a:lnTo>
                    <a:pt x="0" y="1287"/>
                  </a:lnTo>
                  <a:lnTo>
                    <a:pt x="0" y="0"/>
                  </a:lnTo>
                  <a:lnTo>
                    <a:pt x="311" y="0"/>
                  </a:lnTo>
                  <a:cubicBezTo>
                    <a:pt x="311" y="0"/>
                    <a:pt x="842" y="877"/>
                    <a:pt x="864" y="937"/>
                  </a:cubicBezTo>
                  <a:lnTo>
                    <a:pt x="864" y="0"/>
                  </a:lnTo>
                  <a:lnTo>
                    <a:pt x="1124" y="0"/>
                  </a:lnTo>
                  <a:lnTo>
                    <a:pt x="1124" y="1287"/>
                  </a:lnTo>
                  <a:lnTo>
                    <a:pt x="835" y="1287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0"/>
            <p:cNvSpPr>
              <a:spLocks/>
            </p:cNvSpPr>
            <p:nvPr userDrawn="1"/>
          </p:nvSpPr>
          <p:spPr bwMode="auto">
            <a:xfrm>
              <a:off x="9453563" y="7007225"/>
              <a:ext cx="173038" cy="196850"/>
            </a:xfrm>
            <a:custGeom>
              <a:avLst/>
              <a:gdLst>
                <a:gd name="T0" fmla="*/ 0 w 735"/>
                <a:gd name="T1" fmla="*/ 287 h 836"/>
                <a:gd name="T2" fmla="*/ 0 w 735"/>
                <a:gd name="T3" fmla="*/ 287 h 836"/>
                <a:gd name="T4" fmla="*/ 405 w 735"/>
                <a:gd name="T5" fmla="*/ 836 h 836"/>
                <a:gd name="T6" fmla="*/ 735 w 735"/>
                <a:gd name="T7" fmla="*/ 836 h 836"/>
                <a:gd name="T8" fmla="*/ 122 w 735"/>
                <a:gd name="T9" fmla="*/ 0 h 836"/>
                <a:gd name="T10" fmla="*/ 0 w 735"/>
                <a:gd name="T11" fmla="*/ 28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836">
                  <a:moveTo>
                    <a:pt x="0" y="287"/>
                  </a:moveTo>
                  <a:lnTo>
                    <a:pt x="0" y="287"/>
                  </a:lnTo>
                  <a:lnTo>
                    <a:pt x="405" y="836"/>
                  </a:lnTo>
                  <a:lnTo>
                    <a:pt x="735" y="836"/>
                  </a:lnTo>
                  <a:lnTo>
                    <a:pt x="122" y="0"/>
                  </a:lnTo>
                  <a:cubicBezTo>
                    <a:pt x="81" y="95"/>
                    <a:pt x="41" y="191"/>
                    <a:pt x="0" y="287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1"/>
            <p:cNvSpPr>
              <a:spLocks noEditPoints="1"/>
            </p:cNvSpPr>
            <p:nvPr userDrawn="1"/>
          </p:nvSpPr>
          <p:spPr bwMode="auto">
            <a:xfrm>
              <a:off x="9639300" y="6896100"/>
              <a:ext cx="325438" cy="311150"/>
            </a:xfrm>
            <a:custGeom>
              <a:avLst/>
              <a:gdLst>
                <a:gd name="T0" fmla="*/ 704 w 1386"/>
                <a:gd name="T1" fmla="*/ 1325 h 1325"/>
                <a:gd name="T2" fmla="*/ 704 w 1386"/>
                <a:gd name="T3" fmla="*/ 1325 h 1325"/>
                <a:gd name="T4" fmla="*/ 1386 w 1386"/>
                <a:gd name="T5" fmla="*/ 663 h 1325"/>
                <a:gd name="T6" fmla="*/ 692 w 1386"/>
                <a:gd name="T7" fmla="*/ 0 h 1325"/>
                <a:gd name="T8" fmla="*/ 0 w 1386"/>
                <a:gd name="T9" fmla="*/ 661 h 1325"/>
                <a:gd name="T10" fmla="*/ 704 w 1386"/>
                <a:gd name="T11" fmla="*/ 1325 h 1325"/>
                <a:gd name="T12" fmla="*/ 704 w 1386"/>
                <a:gd name="T13" fmla="*/ 1325 h 1325"/>
                <a:gd name="T14" fmla="*/ 697 w 1386"/>
                <a:gd name="T15" fmla="*/ 1163 h 1325"/>
                <a:gd name="T16" fmla="*/ 697 w 1386"/>
                <a:gd name="T17" fmla="*/ 1163 h 1325"/>
                <a:gd name="T18" fmla="*/ 305 w 1386"/>
                <a:gd name="T19" fmla="*/ 648 h 1325"/>
                <a:gd name="T20" fmla="*/ 690 w 1386"/>
                <a:gd name="T21" fmla="*/ 164 h 1325"/>
                <a:gd name="T22" fmla="*/ 1072 w 1386"/>
                <a:gd name="T23" fmla="*/ 676 h 1325"/>
                <a:gd name="T24" fmla="*/ 697 w 1386"/>
                <a:gd name="T25" fmla="*/ 1163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6" h="1325">
                  <a:moveTo>
                    <a:pt x="704" y="1325"/>
                  </a:moveTo>
                  <a:lnTo>
                    <a:pt x="704" y="1325"/>
                  </a:lnTo>
                  <a:cubicBezTo>
                    <a:pt x="1136" y="1325"/>
                    <a:pt x="1386" y="1064"/>
                    <a:pt x="1386" y="663"/>
                  </a:cubicBezTo>
                  <a:cubicBezTo>
                    <a:pt x="1386" y="287"/>
                    <a:pt x="1160" y="0"/>
                    <a:pt x="692" y="0"/>
                  </a:cubicBezTo>
                  <a:cubicBezTo>
                    <a:pt x="277" y="0"/>
                    <a:pt x="0" y="237"/>
                    <a:pt x="0" y="661"/>
                  </a:cubicBezTo>
                  <a:cubicBezTo>
                    <a:pt x="0" y="1042"/>
                    <a:pt x="231" y="1325"/>
                    <a:pt x="704" y="1325"/>
                  </a:cubicBezTo>
                  <a:lnTo>
                    <a:pt x="704" y="1325"/>
                  </a:lnTo>
                  <a:close/>
                  <a:moveTo>
                    <a:pt x="697" y="1163"/>
                  </a:moveTo>
                  <a:lnTo>
                    <a:pt x="697" y="1163"/>
                  </a:lnTo>
                  <a:cubicBezTo>
                    <a:pt x="413" y="1163"/>
                    <a:pt x="305" y="979"/>
                    <a:pt x="305" y="648"/>
                  </a:cubicBezTo>
                  <a:cubicBezTo>
                    <a:pt x="305" y="339"/>
                    <a:pt x="411" y="164"/>
                    <a:pt x="690" y="164"/>
                  </a:cubicBezTo>
                  <a:cubicBezTo>
                    <a:pt x="988" y="164"/>
                    <a:pt x="1072" y="361"/>
                    <a:pt x="1072" y="676"/>
                  </a:cubicBezTo>
                  <a:cubicBezTo>
                    <a:pt x="1072" y="1022"/>
                    <a:pt x="944" y="1163"/>
                    <a:pt x="697" y="1163"/>
                  </a:cubicBez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0937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1043056" rtl="0" eaLnBrk="1" latinLnBrk="0" hangingPunct="1">
        <a:lnSpc>
          <a:spcPts val="357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1043056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Font typeface="Proxima Nova Rg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>
          <a:solidFill>
            <a:schemeClr val="accent4"/>
          </a:solidFill>
          <a:latin typeface="+mn-lt"/>
          <a:ea typeface="+mn-ea"/>
          <a:cs typeface="+mn-cs"/>
        </a:defRPr>
      </a:lvl6pPr>
      <a:lvl7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7pPr>
      <a:lvl8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8pPr>
      <a:lvl9pPr marL="0" indent="0" algn="r" defTabSz="1043056" rtl="0" eaLnBrk="1" latinLnBrk="0" hangingPunct="1">
        <a:lnSpc>
          <a:spcPts val="255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None/>
        <a:defRPr sz="2000" kern="1200" baseline="0">
          <a:solidFill>
            <a:schemeClr val="accent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46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5pPr>
      <a:lvl6pPr marL="401000" algn="ctr" rtl="0" fontAlgn="base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6pPr>
      <a:lvl7pPr marL="802000" algn="ctr" rtl="0" fontAlgn="base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7pPr>
      <a:lvl8pPr marL="1203001" algn="ctr" rtl="0" fontAlgn="base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8pPr>
      <a:lvl9pPr marL="1604000" algn="ctr" rtl="0" fontAlgn="base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00750" indent="-300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7" kern="1200">
          <a:solidFill>
            <a:schemeClr val="tx1"/>
          </a:solidFill>
          <a:latin typeface="+mn-lt"/>
          <a:ea typeface="+mn-ea"/>
          <a:cs typeface="+mn-cs"/>
        </a:defRPr>
      </a:lvl1pPr>
      <a:lvl2pPr marL="651626" indent="-2506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56" kern="1200">
          <a:solidFill>
            <a:schemeClr val="tx1"/>
          </a:solidFill>
          <a:latin typeface="+mn-lt"/>
          <a:ea typeface="+mn-ea"/>
          <a:cs typeface="+mn-cs"/>
        </a:defRPr>
      </a:lvl2pPr>
      <a:lvl3pPr marL="1002500" indent="-2005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403500" indent="-2005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804501" indent="-2005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5500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06501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07500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408501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1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2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3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4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5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6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7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8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28446E-A796-DF46-B6B8-5B91A3893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7787" y="7194500"/>
            <a:ext cx="2495127" cy="295636"/>
          </a:xfrm>
          <a:prstGeom prst="rect">
            <a:avLst/>
          </a:prstGeom>
        </p:spPr>
        <p:txBody>
          <a:bodyPr/>
          <a:lstStyle>
            <a:lvl1pPr>
              <a:defRPr sz="789">
                <a:solidFill>
                  <a:srgbClr val="4959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D0DF9ED-8BA0-410B-84D1-2D8774E69E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0698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5pPr>
      <a:lvl6pPr marL="401000" algn="ctr" rtl="0" eaLnBrk="1" fontAlgn="base" hangingPunct="1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6pPr>
      <a:lvl7pPr marL="802000" algn="ctr" rtl="0" eaLnBrk="1" fontAlgn="base" hangingPunct="1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7pPr>
      <a:lvl8pPr marL="1203001" algn="ctr" rtl="0" eaLnBrk="1" fontAlgn="base" hangingPunct="1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8pPr>
      <a:lvl9pPr marL="1604000" algn="ctr" rtl="0" eaLnBrk="1" fontAlgn="base" hangingPunct="1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00750" indent="-300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7" kern="1200">
          <a:solidFill>
            <a:schemeClr val="tx1"/>
          </a:solidFill>
          <a:latin typeface="+mn-lt"/>
          <a:ea typeface="+mn-ea"/>
          <a:cs typeface="+mn-cs"/>
        </a:defRPr>
      </a:lvl1pPr>
      <a:lvl2pPr marL="651626" indent="-25062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56" kern="1200">
          <a:solidFill>
            <a:schemeClr val="tx1"/>
          </a:solidFill>
          <a:latin typeface="+mn-lt"/>
          <a:ea typeface="+mn-ea"/>
          <a:cs typeface="+mn-cs"/>
        </a:defRPr>
      </a:lvl2pPr>
      <a:lvl3pPr marL="1002500" indent="-2005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403500" indent="-2005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804501" indent="-2005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5500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06501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07500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408501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1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2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3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4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5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6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7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8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248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5pPr>
      <a:lvl6pPr marL="401000" algn="ctr" rtl="0" fontAlgn="base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6pPr>
      <a:lvl7pPr marL="802000" algn="ctr" rtl="0" fontAlgn="base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7pPr>
      <a:lvl8pPr marL="1203001" algn="ctr" rtl="0" fontAlgn="base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8pPr>
      <a:lvl9pPr marL="1604000" algn="ctr" rtl="0" fontAlgn="base">
        <a:spcBef>
          <a:spcPct val="0"/>
        </a:spcBef>
        <a:spcAft>
          <a:spcPct val="0"/>
        </a:spcAft>
        <a:defRPr sz="3859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00750" indent="-300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7" kern="1200">
          <a:solidFill>
            <a:schemeClr val="tx1"/>
          </a:solidFill>
          <a:latin typeface="+mn-lt"/>
          <a:ea typeface="+mn-ea"/>
          <a:cs typeface="+mn-cs"/>
        </a:defRPr>
      </a:lvl1pPr>
      <a:lvl2pPr marL="651626" indent="-2506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56" kern="1200">
          <a:solidFill>
            <a:schemeClr val="tx1"/>
          </a:solidFill>
          <a:latin typeface="+mn-lt"/>
          <a:ea typeface="+mn-ea"/>
          <a:cs typeface="+mn-cs"/>
        </a:defRPr>
      </a:lvl2pPr>
      <a:lvl3pPr marL="1002500" indent="-2005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403500" indent="-2005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804501" indent="-2005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5500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06501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07500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408501" indent="-200500" algn="l" defTabSz="802000" rtl="0" eaLnBrk="1" latinLnBrk="0" hangingPunct="1">
        <a:spcBef>
          <a:spcPct val="20000"/>
        </a:spcBef>
        <a:buFont typeface="Arial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1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2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3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4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5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6000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7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8001" algn="l" defTabSz="80200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P379 ‘Multiple Suppliers through Meter Splitting’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336001" y="5161550"/>
            <a:ext cx="3960000" cy="1401810"/>
          </a:xfrm>
        </p:spPr>
        <p:txBody>
          <a:bodyPr/>
          <a:lstStyle/>
          <a:p>
            <a:r>
              <a:rPr lang="en-GB" dirty="0" smtClean="0"/>
              <a:t>8 January 2020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337300" y="5509197"/>
            <a:ext cx="4356099" cy="324000"/>
          </a:xfrm>
        </p:spPr>
        <p:txBody>
          <a:bodyPr/>
          <a:lstStyle/>
          <a:p>
            <a:pPr algn="l"/>
            <a:r>
              <a:rPr lang="en-GB" sz="1800" dirty="0" smtClean="0"/>
              <a:t>	ELEXON &amp; New Anglia Energy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Workgroup 11</a:t>
            </a:r>
            <a:endParaRPr lang="en-GB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Public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83931" y="1484061"/>
            <a:ext cx="5252720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GB" dirty="0"/>
          </a:p>
          <a:p>
            <a:r>
              <a:rPr lang="en-GB" dirty="0"/>
              <a:t> </a:t>
            </a:r>
            <a:r>
              <a:rPr lang="en-GB" b="1" dirty="0">
                <a:solidFill>
                  <a:schemeClr val="bg1"/>
                </a:solidFill>
              </a:rPr>
              <a:t>Wi-Fi: ELEXON-GUEST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b="1" dirty="0">
                <a:solidFill>
                  <a:schemeClr val="bg1"/>
                </a:solidFill>
              </a:rPr>
              <a:t>Today’s passcode</a:t>
            </a:r>
            <a:r>
              <a:rPr lang="en-GB" b="1" dirty="0" smtClean="0">
                <a:solidFill>
                  <a:schemeClr val="bg1"/>
                </a:solidFill>
              </a:rPr>
              <a:t>: </a:t>
            </a:r>
            <a:endParaRPr lang="en-GB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72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7920" y="2905200"/>
            <a:ext cx="4078081" cy="936000"/>
          </a:xfrm>
        </p:spPr>
        <p:txBody>
          <a:bodyPr/>
          <a:lstStyle/>
          <a:p>
            <a:pPr algn="l"/>
            <a:r>
              <a:rPr lang="en-GB" dirty="0" smtClean="0"/>
              <a:t>Any Other Business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2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84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Insert: Document title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C6C5D-E533-49CA-B0EE-FC3E24E254C3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10430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5624" y="1618487"/>
            <a:ext cx="4080256" cy="453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40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Welcome &amp; meeting </a:t>
            </a:r>
            <a:r>
              <a:rPr lang="en-GB" dirty="0" smtClean="0"/>
              <a:t>objectives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Business Requirements: WG comments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P379 </a:t>
            </a:r>
            <a:r>
              <a:rPr lang="en-GB" dirty="0"/>
              <a:t>Progression Plan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P379 next steps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Any other business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Meeting close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17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The purpose of </a:t>
            </a:r>
            <a:r>
              <a:rPr lang="en-GB" dirty="0" smtClean="0"/>
              <a:t>the </a:t>
            </a:r>
            <a:r>
              <a:rPr lang="en-GB" dirty="0"/>
              <a:t>meeting is to </a:t>
            </a:r>
            <a:r>
              <a:rPr lang="en-US" dirty="0"/>
              <a:t>review the P379 Business Requirements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215624" y="3191149"/>
            <a:ext cx="1296000" cy="3600400"/>
            <a:chOff x="9331205" y="1783119"/>
            <a:chExt cx="1296000" cy="3600400"/>
          </a:xfrm>
        </p:grpSpPr>
        <p:sp>
          <p:nvSpPr>
            <p:cNvPr id="7" name="Down Arrow 6"/>
            <p:cNvSpPr/>
            <p:nvPr/>
          </p:nvSpPr>
          <p:spPr>
            <a:xfrm>
              <a:off x="9655101" y="1783119"/>
              <a:ext cx="720080" cy="3600400"/>
            </a:xfrm>
            <a:prstGeom prst="downArrow">
              <a:avLst/>
            </a:prstGeom>
            <a:solidFill>
              <a:srgbClr val="BEDEE5"/>
            </a:solidFill>
            <a:ln w="25400" cap="flat" cmpd="sng" algn="ctr">
              <a:solidFill>
                <a:srgbClr val="008DA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9331205" y="1981992"/>
              <a:ext cx="1296000" cy="54000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200" kern="0" dirty="0" smtClean="0">
                  <a:solidFill>
                    <a:srgbClr val="414042"/>
                  </a:solidFill>
                </a:rPr>
                <a:t>Initial Written Assessment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331205" y="4142232"/>
              <a:ext cx="1296000" cy="54000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200" kern="0" dirty="0" smtClean="0">
                  <a:solidFill>
                    <a:srgbClr val="414042"/>
                  </a:solidFill>
                </a:rPr>
                <a:t>With Authority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9331205" y="3422152"/>
              <a:ext cx="1296000" cy="54000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200" kern="0" dirty="0" smtClean="0">
                  <a:solidFill>
                    <a:srgbClr val="414042"/>
                  </a:solidFill>
                </a:rPr>
                <a:t>Report Phase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9331205" y="2702072"/>
              <a:ext cx="1296000" cy="540000"/>
            </a:xfrm>
            <a:prstGeom prst="roundRect">
              <a:avLst/>
            </a:prstGeom>
            <a:solidFill>
              <a:srgbClr val="9A4D9E"/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200" kern="0" dirty="0" smtClean="0">
                  <a:solidFill>
                    <a:srgbClr val="FFFFFF"/>
                  </a:solidFill>
                </a:rPr>
                <a:t>Assessment Procedure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4237" y="3892605"/>
            <a:ext cx="8958078" cy="906599"/>
            <a:chOff x="300680" y="2961861"/>
            <a:chExt cx="8640000" cy="906599"/>
          </a:xfrm>
        </p:grpSpPr>
        <p:sp>
          <p:nvSpPr>
            <p:cNvPr id="14" name="Down Arrow 13"/>
            <p:cNvSpPr/>
            <p:nvPr/>
          </p:nvSpPr>
          <p:spPr>
            <a:xfrm rot="16200000">
              <a:off x="4260640" y="-904576"/>
              <a:ext cx="720080" cy="8640000"/>
            </a:xfrm>
            <a:prstGeom prst="downArrow">
              <a:avLst/>
            </a:prstGeom>
            <a:solidFill>
              <a:srgbClr val="008DA8"/>
            </a:solidFill>
            <a:ln w="25400" cap="flat" cmpd="sng" algn="ctr">
              <a:solidFill>
                <a:srgbClr val="008DA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762649" y="2978678"/>
              <a:ext cx="1080000" cy="864000"/>
            </a:xfrm>
            <a:prstGeom prst="roundRect">
              <a:avLst/>
            </a:prstGeom>
            <a:solidFill>
              <a:srgbClr val="9A4D9E"/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400" kern="0" dirty="0" smtClean="0">
                  <a:solidFill>
                    <a:srgbClr val="FFFFFF"/>
                  </a:solidFill>
                </a:rPr>
                <a:t>Impact Assessment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484724" y="2961861"/>
              <a:ext cx="1080000" cy="864000"/>
            </a:xfrm>
            <a:prstGeom prst="roundRect">
              <a:avLst/>
            </a:prstGeom>
            <a:solidFill>
              <a:srgbClr val="9A4D9E"/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400" kern="0" dirty="0" smtClean="0">
                  <a:solidFill>
                    <a:srgbClr val="FFFFFF"/>
                  </a:solidFill>
                </a:rPr>
                <a:t>Assessment Procedure Consultation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7190278" y="2999278"/>
              <a:ext cx="1134810" cy="864000"/>
            </a:xfrm>
            <a:prstGeom prst="roundRect">
              <a:avLst/>
            </a:prstGeom>
            <a:solidFill>
              <a:srgbClr val="9A4D9E"/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400" kern="0" dirty="0" smtClean="0">
                  <a:solidFill>
                    <a:srgbClr val="FFFFFF"/>
                  </a:solidFill>
                </a:rPr>
                <a:t>Panel considers Assessment Report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70254" y="3004460"/>
              <a:ext cx="1080000" cy="86400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400" kern="0" dirty="0" smtClean="0">
                  <a:solidFill>
                    <a:srgbClr val="FFFFFF"/>
                  </a:solidFill>
                </a:rPr>
                <a:t>Workgroup meeting(s)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092329" y="3003292"/>
              <a:ext cx="1080000" cy="864000"/>
            </a:xfrm>
            <a:prstGeom prst="roundRect">
              <a:avLst/>
            </a:prstGeom>
            <a:solidFill>
              <a:srgbClr val="9A4D9E"/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400" kern="0" dirty="0" smtClean="0">
                  <a:solidFill>
                    <a:srgbClr val="FFFFFF"/>
                  </a:solidFill>
                </a:rPr>
                <a:t>Workgroup meeting(s)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5921508" y="2983472"/>
              <a:ext cx="1080000" cy="864000"/>
            </a:xfrm>
            <a:prstGeom prst="roundRect">
              <a:avLst/>
            </a:prstGeom>
            <a:solidFill>
              <a:srgbClr val="9A4D9E"/>
            </a:solidFill>
            <a:ln w="25400" cap="flat" cmpd="sng" algn="ctr">
              <a:solidFill>
                <a:srgbClr val="414042"/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400" kern="0" dirty="0" smtClean="0">
                  <a:solidFill>
                    <a:srgbClr val="FFFFFF"/>
                  </a:solidFill>
                </a:rPr>
                <a:t>Workgroup meeting(s)</a:t>
              </a: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C6C5D-E533-49CA-B0EE-FC3E24E254C3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38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3920" y="2630880"/>
            <a:ext cx="5602081" cy="936000"/>
          </a:xfrm>
        </p:spPr>
        <p:txBody>
          <a:bodyPr/>
          <a:lstStyle/>
          <a:p>
            <a:r>
              <a:rPr lang="en-GB" dirty="0" smtClean="0"/>
              <a:t>Business Requirements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242560" y="3902792"/>
            <a:ext cx="5054741" cy="1238167"/>
          </a:xfrm>
        </p:spPr>
        <p:txBody>
          <a:bodyPr/>
          <a:lstStyle/>
          <a:p>
            <a:r>
              <a:rPr lang="en-GB" dirty="0" smtClean="0"/>
              <a:t>Peter Frampton (ELEXON Design Authority)</a:t>
            </a:r>
          </a:p>
          <a:p>
            <a:endParaRPr lang="en-GB" dirty="0" smtClean="0"/>
          </a:p>
          <a:p>
            <a:r>
              <a:rPr lang="en-GB" dirty="0" smtClean="0"/>
              <a:t>Shamaila Jawaid (ELEXON Business Analyst)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17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Progression  Plan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Fungai Madzivadondo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7172325"/>
            <a:ext cx="985838" cy="179388"/>
          </a:xfrm>
          <a:prstGeom prst="rect">
            <a:avLst/>
          </a:prstGeom>
        </p:spPr>
        <p:txBody>
          <a:bodyPr/>
          <a:lstStyle/>
          <a:p>
            <a:fld id="{183C6C5D-E533-49CA-B0EE-FC3E24E254C3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57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P379: Progression Plan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150161"/>
              </p:ext>
            </p:extLst>
          </p:nvPr>
        </p:nvGraphicFramePr>
        <p:xfrm>
          <a:off x="396875" y="854633"/>
          <a:ext cx="10006965" cy="5906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9411">
                  <a:extLst>
                    <a:ext uri="{9D8B030D-6E8A-4147-A177-3AD203B41FA5}">
                      <a16:colId xmlns:a16="http://schemas.microsoft.com/office/drawing/2014/main" val="4069422695"/>
                    </a:ext>
                  </a:extLst>
                </a:gridCol>
                <a:gridCol w="6087554">
                  <a:extLst>
                    <a:ext uri="{9D8B030D-6E8A-4147-A177-3AD203B41FA5}">
                      <a16:colId xmlns:a16="http://schemas.microsoft.com/office/drawing/2014/main" val="1881223946"/>
                    </a:ext>
                  </a:extLst>
                </a:gridCol>
              </a:tblGrid>
              <a:tr h="3571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Event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Proposed Dates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extLst>
                  <a:ext uri="{0D108BD9-81ED-4DB2-BD59-A6C34878D82A}">
                    <a16:rowId xmlns:a16="http://schemas.microsoft.com/office/drawing/2014/main" val="64012368"/>
                  </a:ext>
                </a:extLst>
              </a:tr>
              <a:tr h="325022"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Workgroup 9 – Mop up session - Use cases and BR’s </a:t>
                      </a:r>
                      <a:endParaRPr lang="en-GB" sz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 marL="0" algn="l" defTabSz="1043056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 September 2019</a:t>
                      </a:r>
                      <a:endParaRPr lang="en-GB" sz="12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2667400"/>
                  </a:ext>
                </a:extLst>
              </a:tr>
              <a:tr h="325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Workgroup </a:t>
                      </a:r>
                      <a:r>
                        <a:rPr lang="en-GB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10 – Detailed Business </a:t>
                      </a:r>
                      <a:r>
                        <a:rPr lang="en-GB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Requirements</a:t>
                      </a:r>
                      <a:endParaRPr lang="en-GB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 marL="0" algn="l" defTabSz="1043056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200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December </a:t>
                      </a:r>
                      <a:r>
                        <a:rPr lang="en-GB" sz="12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en-GB" sz="12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313764"/>
                  </a:ext>
                </a:extLst>
              </a:tr>
              <a:tr h="325022"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Workgroup 11</a:t>
                      </a:r>
                      <a:r>
                        <a:rPr lang="en-GB" sz="1200" baseline="0" dirty="0" smtClean="0">
                          <a:effectLst/>
                        </a:rPr>
                        <a:t> </a:t>
                      </a:r>
                      <a:r>
                        <a:rPr lang="en-GB" sz="1200" dirty="0" smtClean="0">
                          <a:effectLst/>
                        </a:rPr>
                        <a:t>– Review Business Requirements</a:t>
                      </a:r>
                      <a:endParaRPr lang="en-GB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 marL="0" algn="l" defTabSz="1043056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January 2020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745381"/>
                  </a:ext>
                </a:extLst>
              </a:tr>
              <a:tr h="682273"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Workgroup 12 – Review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updated BRs and ELEXON to provide feedback on Key actions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/areas</a:t>
                      </a:r>
                    </a:p>
                    <a:p>
                      <a:pPr marL="0" marR="0" lvl="0" indent="0" algn="l" defTabSz="1043056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 marL="0" algn="l" defTabSz="1043056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February 2020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041351"/>
                  </a:ext>
                </a:extLst>
              </a:tr>
              <a:tr h="380356"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Impact Assessment</a:t>
                      </a:r>
                      <a:r>
                        <a:rPr lang="en-GB" sz="1200" baseline="0" dirty="0" smtClean="0">
                          <a:effectLst/>
                        </a:rPr>
                        <a:t> (Internal and Industry)</a:t>
                      </a:r>
                      <a:endParaRPr lang="en-GB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Feb 2020 – March </a:t>
                      </a:r>
                      <a:r>
                        <a:rPr lang="en-GB" sz="1200" dirty="0" smtClean="0">
                          <a:effectLst/>
                        </a:rPr>
                        <a:t>2020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61838"/>
                  </a:ext>
                </a:extLst>
              </a:tr>
              <a:tr h="391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Workgroup </a:t>
                      </a:r>
                      <a:r>
                        <a:rPr lang="en-GB" sz="1200" dirty="0" smtClean="0">
                          <a:effectLst/>
                        </a:rPr>
                        <a:t>13 </a:t>
                      </a:r>
                      <a:r>
                        <a:rPr lang="en-GB" sz="1200" dirty="0">
                          <a:effectLst/>
                        </a:rPr>
                        <a:t>- Review Impact Assessment </a:t>
                      </a:r>
                      <a:r>
                        <a:rPr lang="en-GB" sz="1200" dirty="0" smtClean="0">
                          <a:effectLst/>
                        </a:rPr>
                        <a:t>Results and Legal Text Structure</a:t>
                      </a:r>
                      <a:r>
                        <a:rPr lang="en-GB" sz="1200" baseline="0" dirty="0" smtClean="0">
                          <a:effectLst/>
                        </a:rPr>
                        <a:t>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April 2020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92137"/>
                  </a:ext>
                </a:extLst>
              </a:tr>
              <a:tr h="391252">
                <a:tc>
                  <a:txBody>
                    <a:bodyPr/>
                    <a:lstStyle/>
                    <a:p>
                      <a:pPr marL="0" algn="l" defTabSz="1043056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Workgroup 14 – Review Legal Text 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April 2020</a:t>
                      </a:r>
                      <a:endParaRPr lang="en-GB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0814302"/>
                  </a:ext>
                </a:extLst>
              </a:tr>
              <a:tr h="3891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Assessment Procedure Consultation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May 2020 (15WD</a:t>
                      </a:r>
                      <a:r>
                        <a:rPr lang="en-GB" sz="1200" dirty="0">
                          <a:effectLst/>
                        </a:rPr>
                        <a:t>) (WG to decide if a longer period </a:t>
                      </a:r>
                      <a:r>
                        <a:rPr lang="en-GB" sz="1200" dirty="0" smtClean="0">
                          <a:effectLst/>
                        </a:rPr>
                        <a:t>is required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0449727"/>
                  </a:ext>
                </a:extLst>
              </a:tr>
              <a:tr h="346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Workgroup </a:t>
                      </a: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en-GB" sz="1200" baseline="0" dirty="0" smtClean="0">
                          <a:effectLst/>
                        </a:rPr>
                        <a:t>5 - </a:t>
                      </a:r>
                      <a:r>
                        <a:rPr lang="en-GB" sz="1200" dirty="0" smtClean="0">
                          <a:effectLst/>
                        </a:rPr>
                        <a:t>Review </a:t>
                      </a:r>
                      <a:r>
                        <a:rPr lang="en-GB" sz="1200" dirty="0" smtClean="0">
                          <a:effectLst/>
                        </a:rPr>
                        <a:t>Consultation Responses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June </a:t>
                      </a:r>
                      <a:r>
                        <a:rPr lang="en-GB" sz="1200" dirty="0" smtClean="0">
                          <a:effectLst/>
                        </a:rPr>
                        <a:t>2020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804216"/>
                  </a:ext>
                </a:extLst>
              </a:tr>
              <a:tr h="3503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Workgroup Report presented to Panel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13 August 2020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0276811"/>
                  </a:ext>
                </a:extLst>
              </a:tr>
              <a:tr h="39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Report Phase Consultation 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aseline="0" dirty="0" smtClean="0">
                          <a:effectLst/>
                        </a:rPr>
                        <a:t>17 August </a:t>
                      </a:r>
                      <a:r>
                        <a:rPr lang="en-GB" sz="1200" baseline="0" dirty="0" smtClean="0">
                          <a:effectLst/>
                        </a:rPr>
                        <a:t>2020</a:t>
                      </a:r>
                      <a:r>
                        <a:rPr lang="en-GB" sz="1200" dirty="0" smtClean="0">
                          <a:effectLst/>
                        </a:rPr>
                        <a:t>  </a:t>
                      </a:r>
                      <a:r>
                        <a:rPr lang="en-GB" sz="1200" dirty="0">
                          <a:effectLst/>
                        </a:rPr>
                        <a:t>– </a:t>
                      </a:r>
                      <a:r>
                        <a:rPr lang="en-GB" sz="1200" dirty="0" smtClean="0">
                          <a:effectLst/>
                        </a:rPr>
                        <a:t>28 August 2020 </a:t>
                      </a:r>
                      <a:r>
                        <a:rPr lang="en-GB" sz="1200" dirty="0" smtClean="0">
                          <a:effectLst/>
                        </a:rPr>
                        <a:t>(10WD</a:t>
                      </a:r>
                      <a:r>
                        <a:rPr lang="en-GB" sz="1200" dirty="0" smtClean="0">
                          <a:effectLst/>
                        </a:rPr>
                        <a:t>) (Longer</a:t>
                      </a:r>
                      <a:r>
                        <a:rPr lang="en-GB" sz="1200" baseline="0" dirty="0" smtClean="0">
                          <a:effectLst/>
                        </a:rPr>
                        <a:t> period may be required)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69680"/>
                  </a:ext>
                </a:extLst>
              </a:tr>
              <a:tr h="319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Draft Modification Report presented to Panel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10 September 2020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extLst>
                  <a:ext uri="{0D108BD9-81ED-4DB2-BD59-A6C34878D82A}">
                    <a16:rowId xmlns:a16="http://schemas.microsoft.com/office/drawing/2014/main" val="1960593078"/>
                  </a:ext>
                </a:extLst>
              </a:tr>
              <a:tr h="325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Final Modification Report submitted to Authority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15 September</a:t>
                      </a:r>
                      <a:r>
                        <a:rPr lang="en-GB" sz="1200" baseline="0" dirty="0" smtClean="0">
                          <a:effectLst/>
                        </a:rPr>
                        <a:t> </a:t>
                      </a:r>
                      <a:r>
                        <a:rPr lang="en-GB" sz="1200" dirty="0" smtClean="0">
                          <a:effectLst/>
                        </a:rPr>
                        <a:t>2020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extLst>
                  <a:ext uri="{0D108BD9-81ED-4DB2-BD59-A6C34878D82A}">
                    <a16:rowId xmlns:a16="http://schemas.microsoft.com/office/drawing/2014/main" val="1687570602"/>
                  </a:ext>
                </a:extLst>
              </a:tr>
              <a:tr h="579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Targeted BSC Release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June 2021 (subject </a:t>
                      </a:r>
                      <a:r>
                        <a:rPr lang="en-GB" sz="1200" dirty="0">
                          <a:effectLst/>
                        </a:rPr>
                        <a:t>to Assessment of Modification and associated delivery timescales through impact assessment)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3" marR="44763" marT="8289" marB="0"/>
                </a:tc>
                <a:extLst>
                  <a:ext uri="{0D108BD9-81ED-4DB2-BD59-A6C34878D82A}">
                    <a16:rowId xmlns:a16="http://schemas.microsoft.com/office/drawing/2014/main" val="3069374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7172325"/>
            <a:ext cx="985838" cy="1793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C6C5D-E533-49CA-B0EE-FC3E24E254C3}" type="slidenum">
              <a:rPr kumimoji="0" lang="en-GB" sz="2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10430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155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96876" y="1155700"/>
            <a:ext cx="9824084" cy="5543549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Next steps after WG10 </a:t>
            </a:r>
          </a:p>
          <a:p>
            <a:pPr lvl="0">
              <a:buClr>
                <a:srgbClr val="0090AB"/>
              </a:buClr>
            </a:pPr>
            <a:r>
              <a:rPr lang="en-GB" dirty="0" smtClean="0">
                <a:solidFill>
                  <a:prstClr val="black"/>
                </a:solidFill>
              </a:rPr>
              <a:t>Post </a:t>
            </a:r>
            <a:r>
              <a:rPr lang="en-GB" dirty="0">
                <a:solidFill>
                  <a:prstClr val="black"/>
                </a:solidFill>
              </a:rPr>
              <a:t>WG Actions</a:t>
            </a:r>
            <a:r>
              <a:rPr lang="en-GB" dirty="0" smtClean="0">
                <a:solidFill>
                  <a:prstClr val="black"/>
                </a:solidFill>
              </a:rPr>
              <a:t>:</a:t>
            </a:r>
          </a:p>
          <a:p>
            <a:pPr lvl="2">
              <a:buClr>
                <a:srgbClr val="0090AB"/>
              </a:buClr>
              <a:buFont typeface="Tahoma" panose="020B0604030504040204" pitchFamily="34" charset="0"/>
              <a:buChar char="−"/>
            </a:pPr>
            <a:r>
              <a:rPr lang="en-US" dirty="0">
                <a:solidFill>
                  <a:prstClr val="black"/>
                </a:solidFill>
              </a:rPr>
              <a:t>Issue WG meeting notes confirming key outcomes and agreed next steps </a:t>
            </a:r>
            <a:r>
              <a:rPr lang="en-US" dirty="0" smtClean="0">
                <a:solidFill>
                  <a:prstClr val="black"/>
                </a:solidFill>
              </a:rPr>
              <a:t>from WG11 meeting</a:t>
            </a:r>
          </a:p>
          <a:p>
            <a:pPr lvl="2">
              <a:buClr>
                <a:srgbClr val="0090AB"/>
              </a:buClr>
              <a:buFont typeface="Tahoma" panose="020B0604030504040204" pitchFamily="34" charset="0"/>
              <a:buChar char="−"/>
            </a:pPr>
            <a:r>
              <a:rPr lang="en-US" dirty="0" smtClean="0">
                <a:solidFill>
                  <a:prstClr val="black"/>
                </a:solidFill>
              </a:rPr>
              <a:t>Update Business Requirements </a:t>
            </a:r>
          </a:p>
          <a:p>
            <a:pPr marL="540612" lvl="2" indent="0">
              <a:buClr>
                <a:srgbClr val="0090AB"/>
              </a:buClr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>
              <a:buClr>
                <a:srgbClr val="0090AB"/>
              </a:buClr>
            </a:pPr>
            <a:r>
              <a:rPr lang="en-US" dirty="0">
                <a:solidFill>
                  <a:prstClr val="black"/>
                </a:solidFill>
              </a:rPr>
              <a:t>Next meeting to be held in </a:t>
            </a:r>
            <a:r>
              <a:rPr lang="en-US" dirty="0" smtClean="0">
                <a:solidFill>
                  <a:prstClr val="black"/>
                </a:solidFill>
              </a:rPr>
              <a:t>February 2020 </a:t>
            </a:r>
            <a:endParaRPr lang="en-GB" sz="18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3C6C5D-E533-49CA-B0EE-FC3E24E254C3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10430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04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err="1" smtClean="0"/>
        </a:defPPr>
      </a:lstStyle>
    </a:txDef>
  </a:objectDefaults>
  <a:extraClrSchemeLst/>
</a:theme>
</file>

<file path=ppt/theme/theme10.xml><?xml version="1.0" encoding="utf-8"?>
<a:theme xmlns:a="http://schemas.openxmlformats.org/drawingml/2006/main" name="1_Fir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Content Slides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3_Content Slides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98410B7-3C51-4F52-8A5B-E528147DD5D0}" vid="{9DAD965C-8FC9-4C7F-B56F-BDD14721D3EC}"/>
    </a:ext>
  </a:extLst>
</a:theme>
</file>

<file path=ppt/theme/theme14.xml><?xml version="1.0" encoding="utf-8"?>
<a:theme xmlns:a="http://schemas.openxmlformats.org/drawingml/2006/main" name="1_Elexon - Presentation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98410B7-3C51-4F52-8A5B-E528147DD5D0}" vid="{9C5E6E9C-C04B-4127-BB26-66B2F6576113}"/>
    </a:ext>
  </a:extLst>
</a:theme>
</file>

<file path=ppt/theme/theme15.xml><?xml version="1.0" encoding="utf-8"?>
<a:theme xmlns:a="http://schemas.openxmlformats.org/drawingml/2006/main" name="4_Content Slides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98410B7-3C51-4F52-8A5B-E528147DD5D0}" vid="{9DAD965C-8FC9-4C7F-B56F-BDD14721D3EC}"/>
    </a:ext>
  </a:extLst>
</a:theme>
</file>

<file path=ppt/theme/theme16.xml><?xml version="1.0" encoding="utf-8"?>
<a:theme xmlns:a="http://schemas.openxmlformats.org/drawingml/2006/main" name="1_blank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err="1" smtClean="0"/>
        </a:defPPr>
      </a:lstStyle>
    </a:txDef>
  </a:objectDefaults>
  <a:extraClrSchemeLst/>
</a:theme>
</file>

<file path=ppt/theme/theme17.xml><?xml version="1.0" encoding="utf-8"?>
<a:theme xmlns:a="http://schemas.openxmlformats.org/drawingml/2006/main" name="5_Content Slides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smtClean="0"/>
        </a:defPPr>
      </a:lstStyle>
    </a:txDef>
  </a:objectDefaults>
  <a:extraClrSchemeLst/>
</a:theme>
</file>

<file path=ppt/theme/theme18.xml><?xml version="1.0" encoding="utf-8"?>
<a:theme xmlns:a="http://schemas.openxmlformats.org/drawingml/2006/main" name="2_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213871"/>
      </a:accent1>
      <a:accent2>
        <a:srgbClr val="7AA3AA"/>
      </a:accent2>
      <a:accent3>
        <a:srgbClr val="DCDCDC"/>
      </a:accent3>
      <a:accent4>
        <a:srgbClr val="65C7C2"/>
      </a:accent4>
      <a:accent5>
        <a:srgbClr val="2CA5AA"/>
      </a:accent5>
      <a:accent6>
        <a:srgbClr val="3C6779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smtClean="0"/>
        </a:defPPr>
      </a:lstStyle>
    </a:txDef>
  </a:objectDefaults>
  <a:extraClrSchemeLst/>
</a:theme>
</file>

<file path=ppt/theme/theme20.xml><?xml version="1.0" encoding="utf-8"?>
<a:theme xmlns:a="http://schemas.openxmlformats.org/drawingml/2006/main" name="Office Theme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213871"/>
      </a:accent1>
      <a:accent2>
        <a:srgbClr val="7AA3AA"/>
      </a:accent2>
      <a:accent3>
        <a:srgbClr val="DCDCDC"/>
      </a:accent3>
      <a:accent4>
        <a:srgbClr val="65C7C2"/>
      </a:accent4>
      <a:accent5>
        <a:srgbClr val="2CA5AA"/>
      </a:accent5>
      <a:accent6>
        <a:srgbClr val="3C6779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rnwall PowerPoint Theme">
  <a:themeElements>
    <a:clrScheme name="Cornwall Colours">
      <a:dk1>
        <a:srgbClr val="485C6D"/>
      </a:dk1>
      <a:lt1>
        <a:srgbClr val="485C6D"/>
      </a:lt1>
      <a:dk2>
        <a:srgbClr val="FFFFFF"/>
      </a:dk2>
      <a:lt2>
        <a:srgbClr val="EEECE1"/>
      </a:lt2>
      <a:accent1>
        <a:srgbClr val="E94A34"/>
      </a:accent1>
      <a:accent2>
        <a:srgbClr val="D3DFBD"/>
      </a:accent2>
      <a:accent3>
        <a:srgbClr val="5DB8D1"/>
      </a:accent3>
      <a:accent4>
        <a:srgbClr val="EDD674"/>
      </a:accent4>
      <a:accent5>
        <a:srgbClr val="F7B6AC"/>
      </a:accent5>
      <a:accent6>
        <a:srgbClr val="D9EEF4"/>
      </a:accent6>
      <a:hlink>
        <a:srgbClr val="485C6D"/>
      </a:hlink>
      <a:folHlink>
        <a:srgbClr val="485C6D"/>
      </a:folHlink>
    </a:clrScheme>
    <a:fontScheme name="Cornwall Fonts">
      <a:majorFont>
        <a:latin typeface="FreightDisp Pro Bold"/>
        <a:ea typeface=""/>
        <a:cs typeface=""/>
      </a:majorFont>
      <a:minorFont>
        <a:latin typeface="Proxima Nova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dirty="0" err="1">
            <a:solidFill>
              <a:srgbClr val="545454"/>
            </a:solidFill>
            <a:latin typeface="+mn-lt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9EE7570A-C29E-4A1B-8818-752B4604768D}" vid="{AEEFCF77-66FC-4217-AD40-88D75EE46238}"/>
    </a:ext>
  </a:extLst>
</a:theme>
</file>

<file path=ppt/theme/theme4.xml><?xml version="1.0" encoding="utf-8"?>
<a:theme xmlns:a="http://schemas.openxmlformats.org/drawingml/2006/main" name="1_Cornwall PowerPoint Theme">
  <a:themeElements>
    <a:clrScheme name="Cornwall Colours">
      <a:dk1>
        <a:srgbClr val="485C6D"/>
      </a:dk1>
      <a:lt1>
        <a:srgbClr val="485C6D"/>
      </a:lt1>
      <a:dk2>
        <a:srgbClr val="FFFFFF"/>
      </a:dk2>
      <a:lt2>
        <a:srgbClr val="EEECE1"/>
      </a:lt2>
      <a:accent1>
        <a:srgbClr val="E94A34"/>
      </a:accent1>
      <a:accent2>
        <a:srgbClr val="D3DFBD"/>
      </a:accent2>
      <a:accent3>
        <a:srgbClr val="5DB8D1"/>
      </a:accent3>
      <a:accent4>
        <a:srgbClr val="EDD674"/>
      </a:accent4>
      <a:accent5>
        <a:srgbClr val="F7B6AC"/>
      </a:accent5>
      <a:accent6>
        <a:srgbClr val="D9EEF4"/>
      </a:accent6>
      <a:hlink>
        <a:srgbClr val="485C6D"/>
      </a:hlink>
      <a:folHlink>
        <a:srgbClr val="485C6D"/>
      </a:folHlink>
    </a:clrScheme>
    <a:fontScheme name="Cornwall Fonts">
      <a:majorFont>
        <a:latin typeface="FreightDisp Pro Bold"/>
        <a:ea typeface=""/>
        <a:cs typeface=""/>
      </a:majorFont>
      <a:minorFont>
        <a:latin typeface="Proxima Nova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dirty="0" err="1">
            <a:solidFill>
              <a:srgbClr val="545454"/>
            </a:solidFill>
            <a:latin typeface="+mn-lt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.pptx [Read-Only]" id="{972C9103-9F23-45F0-9139-55E828ADC555}" vid="{49DC2471-DB52-4CE3-9073-AA9A8005BF0D}"/>
    </a:ext>
  </a:extLst>
</a:theme>
</file>

<file path=ppt/theme/theme5.xml><?xml version="1.0" encoding="utf-8"?>
<a:theme xmlns:a="http://schemas.openxmlformats.org/drawingml/2006/main" name="1_Content Slides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98410B7-3C51-4F52-8A5B-E528147DD5D0}" vid="{9DAD965C-8FC9-4C7F-B56F-BDD14721D3EC}"/>
    </a:ext>
  </a:extLst>
</a:theme>
</file>

<file path=ppt/theme/theme6.xml><?xml version="1.0" encoding="utf-8"?>
<a:theme xmlns:a="http://schemas.openxmlformats.org/drawingml/2006/main" name="Elexon - Presentation">
  <a:themeElements>
    <a:clrScheme name="Elexon">
      <a:dk1>
        <a:sysClr val="windowText" lastClr="000000"/>
      </a:dk1>
      <a:lt1>
        <a:sysClr val="window" lastClr="FFFFFF"/>
      </a:lt1>
      <a:dk2>
        <a:srgbClr val="0090AB"/>
      </a:dk2>
      <a:lt2>
        <a:srgbClr val="FFFFFF"/>
      </a:lt2>
      <a:accent1>
        <a:srgbClr val="65C7C2"/>
      </a:accent1>
      <a:accent2>
        <a:srgbClr val="7AA3AA"/>
      </a:accent2>
      <a:accent3>
        <a:srgbClr val="DCDCDC"/>
      </a:accent3>
      <a:accent4>
        <a:srgbClr val="00A7DE"/>
      </a:accent4>
      <a:accent5>
        <a:srgbClr val="84AE0C"/>
      </a:accent5>
      <a:accent6>
        <a:srgbClr val="FAA311"/>
      </a:accent6>
      <a:hlink>
        <a:srgbClr val="65C7C2"/>
      </a:hlink>
      <a:folHlink>
        <a:srgbClr val="213871"/>
      </a:folHlink>
    </a:clrScheme>
    <a:fontScheme name="Elex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lnSpc>
            <a:spcPts val="2100"/>
          </a:lnSpc>
          <a:spcAft>
            <a:spcPts val="560"/>
          </a:spcAft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98410B7-3C51-4F52-8A5B-E528147DD5D0}" vid="{9C5E6E9C-C04B-4127-BB26-66B2F6576113}"/>
    </a:ext>
  </a:extLst>
</a:theme>
</file>

<file path=ppt/theme/theme7.xml><?xml version="1.0" encoding="utf-8"?>
<a:theme xmlns:a="http://schemas.openxmlformats.org/drawingml/2006/main" name="Fir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PresentationOfgem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stSlide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6851</TotalTime>
  <Words>343</Words>
  <Application>Microsoft Office PowerPoint</Application>
  <PresentationFormat>Custom</PresentationFormat>
  <Paragraphs>85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18</vt:i4>
      </vt:variant>
      <vt:variant>
        <vt:lpstr>Slide Titles</vt:lpstr>
      </vt:variant>
      <vt:variant>
        <vt:i4>11</vt:i4>
      </vt:variant>
    </vt:vector>
  </HeadingPairs>
  <TitlesOfParts>
    <vt:vector size="41" baseType="lpstr">
      <vt:lpstr>Arial</vt:lpstr>
      <vt:lpstr>Calibri</vt:lpstr>
      <vt:lpstr>Courier New</vt:lpstr>
      <vt:lpstr>FreightDisp Pro Bold</vt:lpstr>
      <vt:lpstr>FreightDisp Pro Light</vt:lpstr>
      <vt:lpstr>FreightDispBold</vt:lpstr>
      <vt:lpstr>Proxima Nova</vt:lpstr>
      <vt:lpstr>Proxima Nova Rg</vt:lpstr>
      <vt:lpstr>Tahoma</vt:lpstr>
      <vt:lpstr>Times New Roman</vt:lpstr>
      <vt:lpstr>Verdana</vt:lpstr>
      <vt:lpstr>Wingdings</vt:lpstr>
      <vt:lpstr>blank</vt:lpstr>
      <vt:lpstr>Content Slides</vt:lpstr>
      <vt:lpstr>Cornwall PowerPoint Theme</vt:lpstr>
      <vt:lpstr>1_Cornwall PowerPoint Theme</vt:lpstr>
      <vt:lpstr>1_Content Slides</vt:lpstr>
      <vt:lpstr>Elexon - Presentation</vt:lpstr>
      <vt:lpstr>FirstSlideMaster</vt:lpstr>
      <vt:lpstr>PresentationOfgem2015</vt:lpstr>
      <vt:lpstr>LastSlideMaster</vt:lpstr>
      <vt:lpstr>1_FirstSlideMaster</vt:lpstr>
      <vt:lpstr>1_PresentationOfgem2015</vt:lpstr>
      <vt:lpstr>2_Content Slides</vt:lpstr>
      <vt:lpstr>3_Content Slides</vt:lpstr>
      <vt:lpstr>1_Elexon - Presentation</vt:lpstr>
      <vt:lpstr>4_Content Slides</vt:lpstr>
      <vt:lpstr>1_blank</vt:lpstr>
      <vt:lpstr>5_Content Slides</vt:lpstr>
      <vt:lpstr>2_PresentationOfgem2015</vt:lpstr>
      <vt:lpstr>P379 ‘Multiple Suppliers through Meter Splitting’</vt:lpstr>
      <vt:lpstr>PowerPoint Presentation</vt:lpstr>
      <vt:lpstr>Agenda</vt:lpstr>
      <vt:lpstr>Objectives</vt:lpstr>
      <vt:lpstr>Business Requirements</vt:lpstr>
      <vt:lpstr>Progression  Plan </vt:lpstr>
      <vt:lpstr>P379: Progression Plan </vt:lpstr>
      <vt:lpstr>Next steps </vt:lpstr>
      <vt:lpstr>Next Steps </vt:lpstr>
      <vt:lpstr>Any Other Business </vt:lpstr>
      <vt:lpstr>PowerPoint Presentation</vt:lpstr>
    </vt:vector>
  </TitlesOfParts>
  <Company>ELEXON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Frampton</dc:creator>
  <cp:lastModifiedBy>Fungai Madzivadondo</cp:lastModifiedBy>
  <cp:revision>395</cp:revision>
  <cp:lastPrinted>2019-04-02T15:44:58Z</cp:lastPrinted>
  <dcterms:created xsi:type="dcterms:W3CDTF">2019-02-06T08:50:08Z</dcterms:created>
  <dcterms:modified xsi:type="dcterms:W3CDTF">2020-01-06T12:22:47Z</dcterms:modified>
</cp:coreProperties>
</file>