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6.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7.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8.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9.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0.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11.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48" r:id="rId2"/>
    <p:sldMasterId id="2147483667" r:id="rId3"/>
    <p:sldMasterId id="2147483672" r:id="rId4"/>
    <p:sldMasterId id="2147483677" r:id="rId5"/>
    <p:sldMasterId id="2147483684" r:id="rId6"/>
    <p:sldMasterId id="2147483691" r:id="rId7"/>
    <p:sldMasterId id="2147483695" r:id="rId8"/>
    <p:sldMasterId id="2147483702" r:id="rId9"/>
    <p:sldMasterId id="2147483709" r:id="rId10"/>
    <p:sldMasterId id="2147483716" r:id="rId11"/>
    <p:sldMasterId id="2147483740" r:id="rId12"/>
  </p:sldMasterIdLst>
  <p:notesMasterIdLst>
    <p:notesMasterId r:id="rId44"/>
  </p:notesMasterIdLst>
  <p:handoutMasterIdLst>
    <p:handoutMasterId r:id="rId45"/>
  </p:handoutMasterIdLst>
  <p:sldIdLst>
    <p:sldId id="273" r:id="rId13"/>
    <p:sldId id="287" r:id="rId14"/>
    <p:sldId id="374" r:id="rId15"/>
    <p:sldId id="382" r:id="rId16"/>
    <p:sldId id="383" r:id="rId17"/>
    <p:sldId id="384" r:id="rId18"/>
    <p:sldId id="357" r:id="rId19"/>
    <p:sldId id="363" r:id="rId20"/>
    <p:sldId id="388" r:id="rId21"/>
    <p:sldId id="398" r:id="rId22"/>
    <p:sldId id="397" r:id="rId23"/>
    <p:sldId id="378" r:id="rId24"/>
    <p:sldId id="399" r:id="rId25"/>
    <p:sldId id="360" r:id="rId26"/>
    <p:sldId id="380" r:id="rId27"/>
    <p:sldId id="389" r:id="rId28"/>
    <p:sldId id="406" r:id="rId29"/>
    <p:sldId id="407" r:id="rId30"/>
    <p:sldId id="390" r:id="rId31"/>
    <p:sldId id="408" r:id="rId32"/>
    <p:sldId id="400" r:id="rId33"/>
    <p:sldId id="405" r:id="rId34"/>
    <p:sldId id="409" r:id="rId35"/>
    <p:sldId id="393" r:id="rId36"/>
    <p:sldId id="401" r:id="rId37"/>
    <p:sldId id="403" r:id="rId38"/>
    <p:sldId id="396" r:id="rId39"/>
    <p:sldId id="362" r:id="rId40"/>
    <p:sldId id="366" r:id="rId41"/>
    <p:sldId id="385" r:id="rId42"/>
    <p:sldId id="345" r:id="rId43"/>
  </p:sldIdLst>
  <p:sldSz cx="10693400" cy="7561263"/>
  <p:notesSz cx="9926638" cy="6797675"/>
  <p:defaultText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
          <p15:clr>
            <a:srgbClr val="A4A3A4"/>
          </p15:clr>
        </p15:guide>
        <p15:guide id="2" orient="horz" pos="4220">
          <p15:clr>
            <a:srgbClr val="A4A3A4"/>
          </p15:clr>
        </p15:guide>
        <p15:guide id="3" orient="horz" pos="728">
          <p15:clr>
            <a:srgbClr val="A4A3A4"/>
          </p15:clr>
        </p15:guide>
        <p15:guide id="4" pos="250">
          <p15:clr>
            <a:srgbClr val="A4A3A4"/>
          </p15:clr>
        </p15:guide>
        <p15:guide id="5" pos="6486">
          <p15:clr>
            <a:srgbClr val="A4A3A4"/>
          </p15:clr>
        </p15:guide>
      </p15:sldGuideLst>
    </p:ext>
    <p:ext uri="{2D200454-40CA-4A62-9FC3-DE9A4176ACB9}">
      <p15:notesGuideLst xmlns:p15="http://schemas.microsoft.com/office/powerpoint/2012/main">
        <p15:guide id="1" orient="horz" pos="2141">
          <p15:clr>
            <a:srgbClr val="A4A3A4"/>
          </p15:clr>
        </p15:guide>
        <p15:guide id="2" pos="312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 Wood" initials="CW" lastIdx="1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41" autoAdjust="0"/>
    <p:restoredTop sz="94118" autoAdjust="0"/>
  </p:normalViewPr>
  <p:slideViewPr>
    <p:cSldViewPr snapToGrid="0" snapToObjects="1">
      <p:cViewPr varScale="1">
        <p:scale>
          <a:sx n="75" d="100"/>
          <a:sy n="75" d="100"/>
        </p:scale>
        <p:origin x="1651" y="58"/>
      </p:cViewPr>
      <p:guideLst>
        <p:guide orient="horz" pos="170"/>
        <p:guide orient="horz" pos="4220"/>
        <p:guide orient="horz" pos="728"/>
        <p:guide pos="250"/>
        <p:guide pos="6486"/>
      </p:guideLst>
    </p:cSldViewPr>
  </p:slideViewPr>
  <p:notesTextViewPr>
    <p:cViewPr>
      <p:scale>
        <a:sx n="3" d="2"/>
        <a:sy n="3" d="2"/>
      </p:scale>
      <p:origin x="0" y="0"/>
    </p:cViewPr>
  </p:notesTextViewPr>
  <p:notesViewPr>
    <p:cSldViewPr snapToGrid="0" snapToObjects="1">
      <p:cViewPr varScale="1">
        <p:scale>
          <a:sx n="90" d="100"/>
          <a:sy n="90" d="100"/>
        </p:scale>
        <p:origin x="-1795" y="-82"/>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viewProps" Target="viewProps.xml"/><Relationship Id="rId8" Type="http://schemas.openxmlformats.org/officeDocument/2006/relationships/slideMaster" Target="slideMasters/slideMaster8.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£1.4m apportioned</a:t>
            </a:r>
            <a:r>
              <a:rPr lang="en-US" baseline="0"/>
              <a:t> across all Trading Parties</a:t>
            </a: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3BAA-47EA-B3C8-4518E225DB31}"/>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3BAA-47EA-B3C8-4518E225DB31}"/>
              </c:ext>
            </c:extLst>
          </c:dPt>
          <c:dLbls>
            <c:dLbl>
              <c:idx val="0"/>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1"/>
              <c:showBubbleSize val="0"/>
              <c:extLst>
                <c:ext xmlns:c15="http://schemas.microsoft.com/office/drawing/2012/chart" uri="{CE6537A1-D6FC-4f65-9D91-7224C49458BB}">
                  <c15:spPr xmlns:c15="http://schemas.microsoft.com/office/drawing/2012/chart">
                    <a:prstGeom prst="rect">
                      <a:avLst/>
                    </a:prstGeom>
                    <a:noFill/>
                    <a:ln>
                      <a:noFill/>
                    </a:ln>
                  </c15:spPr>
                </c:ext>
                <c:ext xmlns:c16="http://schemas.microsoft.com/office/drawing/2014/chart" uri="{C3380CC4-5D6E-409C-BE32-E72D297353CC}">
                  <c16:uniqueId val="{00000001-3BAA-47EA-B3C8-4518E225DB31}"/>
                </c:ext>
              </c:extLst>
            </c:dLbl>
            <c:dLbl>
              <c:idx val="1"/>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1"/>
              <c:showBubbleSize val="0"/>
              <c:extLst>
                <c:ext xmlns:c15="http://schemas.microsoft.com/office/drawing/2012/chart" uri="{CE6537A1-D6FC-4f65-9D91-7224C49458BB}">
                  <c15:spPr xmlns:c15="http://schemas.microsoft.com/office/drawing/2012/chart">
                    <a:prstGeom prst="rect">
                      <a:avLst/>
                    </a:prstGeom>
                    <a:noFill/>
                    <a:ln>
                      <a:noFill/>
                    </a:ln>
                  </c15:spPr>
                </c:ext>
                <c:ext xmlns:c16="http://schemas.microsoft.com/office/drawing/2014/chart" uri="{C3380CC4-5D6E-409C-BE32-E72D297353CC}">
                  <c16:uniqueId val="{00000003-3BAA-47EA-B3C8-4518E225DB3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Sheet1!$B$3:$B$4</c:f>
              <c:strCache>
                <c:ptCount val="2"/>
                <c:pt idx="0">
                  <c:v>SVA Production Funding Share (Generators)</c:v>
                </c:pt>
                <c:pt idx="1">
                  <c:v>SVA Metering System Specified Charge (Suppliers)</c:v>
                </c:pt>
              </c:strCache>
            </c:strRef>
          </c:cat>
          <c:val>
            <c:numRef>
              <c:f>Sheet1!$C$3:$C$4</c:f>
              <c:numCache>
                <c:formatCode>_("£"* #,##0.00_);_("£"* \(#,##0.00\);_("£"* "-"??_);_(@_)</c:formatCode>
                <c:ptCount val="2"/>
                <c:pt idx="0">
                  <c:v>700000</c:v>
                </c:pt>
                <c:pt idx="1">
                  <c:v>700000</c:v>
                </c:pt>
              </c:numCache>
            </c:numRef>
          </c:val>
          <c:extLst>
            <c:ext xmlns:c16="http://schemas.microsoft.com/office/drawing/2014/chart" uri="{C3380CC4-5D6E-409C-BE32-E72D297353CC}">
              <c16:uniqueId val="{00000004-3BAA-47EA-B3C8-4518E225DB31}"/>
            </c:ext>
          </c:extLst>
        </c:ser>
        <c:dLbls>
          <c:showLegendKey val="0"/>
          <c:showVal val="0"/>
          <c:showCatName val="0"/>
          <c:showSerName val="0"/>
          <c:showPercent val="0"/>
          <c:showBubbleSize val="0"/>
          <c:showLeaderLines val="1"/>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29894" y="545955"/>
            <a:ext cx="9066850" cy="428200"/>
          </a:xfrm>
          <a:prstGeom prst="rect">
            <a:avLst/>
          </a:prstGeom>
        </p:spPr>
        <p:txBody>
          <a:bodyPr vert="horz" lIns="0" tIns="0" rIns="0" bIns="0" rtlCol="0"/>
          <a:lstStyle>
            <a:lvl1pPr algn="l">
              <a:defRPr sz="1200"/>
            </a:lvl1pPr>
          </a:lstStyle>
          <a:p>
            <a:endParaRPr lang="en-GB" sz="2600" b="1" dirty="0">
              <a:solidFill>
                <a:schemeClr val="tx2"/>
              </a:solidFill>
              <a:latin typeface="+mj-lt"/>
            </a:endParaRPr>
          </a:p>
        </p:txBody>
      </p:sp>
      <p:sp>
        <p:nvSpPr>
          <p:cNvPr id="3" name="Date Placeholder 2"/>
          <p:cNvSpPr>
            <a:spLocks noGrp="1"/>
          </p:cNvSpPr>
          <p:nvPr>
            <p:ph type="dt" sz="quarter" idx="1"/>
          </p:nvPr>
        </p:nvSpPr>
        <p:spPr>
          <a:xfrm>
            <a:off x="7919156" y="6458683"/>
            <a:ext cx="1563250" cy="178417"/>
          </a:xfrm>
          <a:prstGeom prst="rect">
            <a:avLst/>
          </a:prstGeom>
        </p:spPr>
        <p:txBody>
          <a:bodyPr vert="horz" lIns="0" tIns="0" rIns="0" bIns="0" rtlCol="0" anchor="t" anchorCtr="0"/>
          <a:lstStyle>
            <a:lvl1pPr algn="r">
              <a:defRPr sz="1200"/>
            </a:lvl1pPr>
          </a:lstStyle>
          <a:p>
            <a:fld id="{B3E4FAFB-B20E-4AC5-84D6-161DBA86B9F0}" type="datetimeFigureOut">
              <a:rPr lang="en-GB" sz="900" smtClean="0">
                <a:solidFill>
                  <a:schemeClr val="tx1">
                    <a:lumMod val="50000"/>
                    <a:lumOff val="50000"/>
                  </a:schemeClr>
                </a:solidFill>
              </a:rPr>
              <a:t>30/07/2019</a:t>
            </a:fld>
            <a:endParaRPr lang="en-GB" dirty="0">
              <a:solidFill>
                <a:schemeClr val="tx1">
                  <a:lumMod val="50000"/>
                  <a:lumOff val="50000"/>
                </a:schemeClr>
              </a:solidFill>
            </a:endParaRPr>
          </a:p>
        </p:txBody>
      </p:sp>
      <p:sp>
        <p:nvSpPr>
          <p:cNvPr id="4" name="Footer Placeholder 3"/>
          <p:cNvSpPr>
            <a:spLocks noGrp="1"/>
          </p:cNvSpPr>
          <p:nvPr>
            <p:ph type="ftr" sz="quarter" idx="2"/>
          </p:nvPr>
        </p:nvSpPr>
        <p:spPr>
          <a:xfrm>
            <a:off x="1666155" y="6458683"/>
            <a:ext cx="4301543" cy="178417"/>
          </a:xfrm>
          <a:prstGeom prst="rect">
            <a:avLst/>
          </a:prstGeom>
        </p:spPr>
        <p:txBody>
          <a:bodyPr vert="horz" lIns="0" tIns="0" rIns="0" bIns="0" rtlCol="0" anchor="t" anchorCtr="0"/>
          <a:lstStyle>
            <a:lvl1pPr algn="l">
              <a:defRPr sz="1200"/>
            </a:lvl1pPr>
          </a:lstStyle>
          <a:p>
            <a:endParaRPr lang="en-GB" sz="900" dirty="0">
              <a:solidFill>
                <a:schemeClr val="tx1">
                  <a:lumMod val="50000"/>
                  <a:lumOff val="50000"/>
                </a:schemeClr>
              </a:solidFill>
            </a:endParaRPr>
          </a:p>
        </p:txBody>
      </p:sp>
      <p:sp>
        <p:nvSpPr>
          <p:cNvPr id="5" name="Slide Number Placeholder 4"/>
          <p:cNvSpPr>
            <a:spLocks noGrp="1"/>
          </p:cNvSpPr>
          <p:nvPr>
            <p:ph type="sldNum" sz="quarter" idx="3"/>
          </p:nvPr>
        </p:nvSpPr>
        <p:spPr>
          <a:xfrm>
            <a:off x="429894" y="6458683"/>
            <a:ext cx="1070826" cy="178417"/>
          </a:xfrm>
          <a:prstGeom prst="rect">
            <a:avLst/>
          </a:prstGeom>
        </p:spPr>
        <p:txBody>
          <a:bodyPr vert="horz" lIns="0" tIns="0" rIns="0" bIns="0" rtlCol="0" anchor="t" anchorCtr="0"/>
          <a:lstStyle>
            <a:lvl1pPr algn="r">
              <a:defRPr sz="1200"/>
            </a:lvl1pPr>
          </a:lstStyle>
          <a:p>
            <a:pPr algn="l"/>
            <a:fld id="{3ED7F555-8884-4715-8AC8-5CE417A67BC4}" type="slidenum">
              <a:rPr lang="en-GB" sz="900" smtClean="0">
                <a:solidFill>
                  <a:schemeClr val="tx1">
                    <a:lumMod val="50000"/>
                    <a:lumOff val="50000"/>
                  </a:schemeClr>
                </a:solidFill>
              </a:rPr>
              <a:pPr algn="l"/>
              <a:t>‹#›</a:t>
            </a:fld>
            <a:endParaRPr lang="en-GB" dirty="0">
              <a:solidFill>
                <a:schemeClr val="tx1">
                  <a:lumMod val="50000"/>
                  <a:lumOff val="50000"/>
                </a:schemeClr>
              </a:solidFill>
            </a:endParaRPr>
          </a:p>
        </p:txBody>
      </p:sp>
      <p:sp>
        <p:nvSpPr>
          <p:cNvPr id="21" name="Rectangle 20"/>
          <p:cNvSpPr/>
          <p:nvPr/>
        </p:nvSpPr>
        <p:spPr>
          <a:xfrm>
            <a:off x="430844" y="6233878"/>
            <a:ext cx="1070826" cy="535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1666156" y="6233878"/>
            <a:ext cx="7816250" cy="535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p:cNvSpPr/>
          <p:nvPr/>
        </p:nvSpPr>
        <p:spPr>
          <a:xfrm>
            <a:off x="430844" y="392517"/>
            <a:ext cx="9066850" cy="535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140667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29894" y="545955"/>
            <a:ext cx="9066850" cy="428200"/>
          </a:xfrm>
          <a:prstGeom prst="rect">
            <a:avLst/>
          </a:prstGeom>
        </p:spPr>
        <p:txBody>
          <a:bodyPr vert="horz" lIns="0" tIns="0" rIns="0" bIns="0" rtlCol="0"/>
          <a:lstStyle>
            <a:lvl1pPr algn="l">
              <a:defRPr sz="2600" b="1">
                <a:solidFill>
                  <a:schemeClr val="tx2"/>
                </a:solidFill>
              </a:defRPr>
            </a:lvl1pPr>
          </a:lstStyle>
          <a:p>
            <a:endParaRPr lang="en-GB" dirty="0"/>
          </a:p>
        </p:txBody>
      </p:sp>
      <p:sp>
        <p:nvSpPr>
          <p:cNvPr id="3" name="Date Placeholder 2"/>
          <p:cNvSpPr>
            <a:spLocks noGrp="1"/>
          </p:cNvSpPr>
          <p:nvPr>
            <p:ph type="dt" idx="1"/>
          </p:nvPr>
        </p:nvSpPr>
        <p:spPr>
          <a:xfrm>
            <a:off x="7919156" y="6458683"/>
            <a:ext cx="1563250" cy="178417"/>
          </a:xfrm>
          <a:prstGeom prst="rect">
            <a:avLst/>
          </a:prstGeom>
        </p:spPr>
        <p:txBody>
          <a:bodyPr vert="horz" lIns="0" tIns="0" rIns="0" bIns="0" rtlCol="0"/>
          <a:lstStyle>
            <a:lvl1pPr algn="r">
              <a:defRPr sz="900">
                <a:solidFill>
                  <a:schemeClr val="tx1">
                    <a:lumMod val="50000"/>
                    <a:lumOff val="50000"/>
                  </a:schemeClr>
                </a:solidFill>
              </a:defRPr>
            </a:lvl1pPr>
          </a:lstStyle>
          <a:p>
            <a:fld id="{9006FE8C-9FAB-41F5-88FC-732F6B53842C}" type="datetimeFigureOut">
              <a:rPr lang="en-GB" smtClean="0"/>
              <a:pPr/>
              <a:t>30/07/2019</a:t>
            </a:fld>
            <a:endParaRPr lang="en-GB" dirty="0"/>
          </a:p>
        </p:txBody>
      </p:sp>
      <p:sp>
        <p:nvSpPr>
          <p:cNvPr id="4" name="Slide Image Placeholder 3"/>
          <p:cNvSpPr>
            <a:spLocks noGrp="1" noRot="1" noChangeAspect="1"/>
          </p:cNvSpPr>
          <p:nvPr>
            <p:ph type="sldImg" idx="2"/>
          </p:nvPr>
        </p:nvSpPr>
        <p:spPr>
          <a:xfrm>
            <a:off x="3160713" y="1203325"/>
            <a:ext cx="3605212" cy="25495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429894" y="4051947"/>
            <a:ext cx="9066850" cy="1998267"/>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1664861" y="6458683"/>
            <a:ext cx="4301543" cy="178417"/>
          </a:xfrm>
          <a:prstGeom prst="rect">
            <a:avLst/>
          </a:prstGeom>
        </p:spPr>
        <p:txBody>
          <a:bodyPr vert="horz" lIns="0" tIns="0" rIns="0" bIns="0" rtlCol="0" anchor="t" anchorCtr="0"/>
          <a:lstStyle>
            <a:lvl1pPr algn="l">
              <a:defRPr sz="900">
                <a:solidFill>
                  <a:schemeClr val="tx1">
                    <a:lumMod val="50000"/>
                    <a:lumOff val="50000"/>
                  </a:schemeClr>
                </a:solidFill>
              </a:defRPr>
            </a:lvl1pPr>
          </a:lstStyle>
          <a:p>
            <a:endParaRPr lang="en-GB" dirty="0"/>
          </a:p>
        </p:txBody>
      </p:sp>
      <p:sp>
        <p:nvSpPr>
          <p:cNvPr id="7" name="Slide Number Placeholder 6"/>
          <p:cNvSpPr>
            <a:spLocks noGrp="1"/>
          </p:cNvSpPr>
          <p:nvPr>
            <p:ph type="sldNum" sz="quarter" idx="5"/>
          </p:nvPr>
        </p:nvSpPr>
        <p:spPr>
          <a:xfrm>
            <a:off x="429894" y="6458683"/>
            <a:ext cx="1070826" cy="178417"/>
          </a:xfrm>
          <a:prstGeom prst="rect">
            <a:avLst/>
          </a:prstGeom>
        </p:spPr>
        <p:txBody>
          <a:bodyPr vert="horz" lIns="0" tIns="0" rIns="0" bIns="0" rtlCol="0" anchor="t" anchorCtr="0"/>
          <a:lstStyle>
            <a:lvl1pPr algn="l">
              <a:defRPr sz="900">
                <a:solidFill>
                  <a:schemeClr val="tx1">
                    <a:lumMod val="50000"/>
                    <a:lumOff val="50000"/>
                  </a:schemeClr>
                </a:solidFill>
              </a:defRPr>
            </a:lvl1pPr>
          </a:lstStyle>
          <a:p>
            <a:fld id="{7AA0B687-4A7F-4B5A-B0FC-0514D0236F50}" type="slidenum">
              <a:rPr lang="en-GB" smtClean="0"/>
              <a:pPr/>
              <a:t>‹#›</a:t>
            </a:fld>
            <a:endParaRPr lang="en-GB" dirty="0"/>
          </a:p>
        </p:txBody>
      </p:sp>
      <p:sp>
        <p:nvSpPr>
          <p:cNvPr id="10" name="Rectangle 9"/>
          <p:cNvSpPr/>
          <p:nvPr/>
        </p:nvSpPr>
        <p:spPr>
          <a:xfrm>
            <a:off x="430844" y="6234324"/>
            <a:ext cx="1070826" cy="535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1666156" y="6234324"/>
            <a:ext cx="7816250" cy="535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p:cNvSpPr/>
          <p:nvPr/>
        </p:nvSpPr>
        <p:spPr>
          <a:xfrm>
            <a:off x="430844" y="391811"/>
            <a:ext cx="9066850" cy="535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272285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0450" y="1192213"/>
            <a:ext cx="3575050" cy="2527300"/>
          </a:xfrm>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BSC Panel assesses Modification Proposals against a defined set of criteria laid out in the Transmission Company’s </a:t>
            </a:r>
            <a:r>
              <a:rPr lang="en-US" sz="1200" b="0" i="0" kern="1200" dirty="0" err="1" smtClean="0">
                <a:solidFill>
                  <a:schemeClr val="tx1"/>
                </a:solidFill>
                <a:effectLst/>
                <a:latin typeface="+mn-lt"/>
                <a:ea typeface="+mn-ea"/>
                <a:cs typeface="+mn-cs"/>
              </a:rPr>
              <a:t>Licence</a:t>
            </a:r>
            <a:r>
              <a:rPr lang="en-US" sz="1200" b="0" i="0" kern="1200" dirty="0" smtClean="0">
                <a:solidFill>
                  <a:schemeClr val="tx1"/>
                </a:solidFill>
                <a:effectLst/>
                <a:latin typeface="+mn-lt"/>
                <a:ea typeface="+mn-ea"/>
                <a:cs typeface="+mn-cs"/>
              </a:rPr>
              <a:t>, determines trading parameters and ensures that BSC Parties comply with the BSC rules</a:t>
            </a:r>
            <a:endParaRPr lang="en-GB" dirty="0"/>
          </a:p>
        </p:txBody>
      </p:sp>
      <p:sp>
        <p:nvSpPr>
          <p:cNvPr id="4" name="Slide Number Placeholder 3"/>
          <p:cNvSpPr>
            <a:spLocks noGrp="1"/>
          </p:cNvSpPr>
          <p:nvPr>
            <p:ph type="sldNum" sz="quarter" idx="10"/>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7AA0B687-4A7F-4B5A-B0FC-0514D0236F50}" type="slidenum">
              <a:rPr kumimoji="0" lang="en-GB" sz="900" b="0" i="0" u="none" strike="noStrike" kern="1200" cap="none" spc="0" normalizeH="0" baseline="0" noProof="0" smtClean="0">
                <a:ln>
                  <a:noFill/>
                </a:ln>
                <a:solidFill>
                  <a:prstClr val="black"/>
                </a:solidFill>
                <a:effectLst/>
                <a:uLnTx/>
                <a:uFillTx/>
                <a:latin typeface="Calibri"/>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6</a:t>
            </a:fld>
            <a:endParaRPr kumimoji="0" lang="en-GB" sz="9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8360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A0B687-4A7F-4B5A-B0FC-0514D0236F50}" type="slidenum">
              <a:rPr lang="en-GB" smtClean="0"/>
              <a:pPr/>
              <a:t>9</a:t>
            </a:fld>
            <a:endParaRPr lang="en-GB" dirty="0"/>
          </a:p>
        </p:txBody>
      </p:sp>
    </p:spTree>
    <p:extLst>
      <p:ext uri="{BB962C8B-B14F-4D97-AF65-F5344CB8AC3E}">
        <p14:creationId xmlns:p14="http://schemas.microsoft.com/office/powerpoint/2010/main" val="3246606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0713" y="1203325"/>
            <a:ext cx="3605212"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7AA0B687-4A7F-4B5A-B0FC-0514D0236F50}" type="slidenum">
              <a:rPr kumimoji="0" lang="en-GB" sz="900" b="0" i="0" u="none" strike="noStrike" kern="1200" cap="none" spc="0" normalizeH="0" baseline="0" noProof="0" smtClean="0">
                <a:ln>
                  <a:noFill/>
                </a:ln>
                <a:solidFill>
                  <a:prstClr val="black"/>
                </a:solidFill>
                <a:effectLst/>
                <a:uLnTx/>
                <a:uFillTx/>
                <a:latin typeface="Calibri"/>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12</a:t>
            </a:fld>
            <a:endParaRPr kumimoji="0" lang="en-GB" sz="9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34202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0713" y="1203325"/>
            <a:ext cx="3605212"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A0B687-4A7F-4B5A-B0FC-0514D0236F50}" type="slidenum">
              <a:rPr lang="en-GB" smtClean="0">
                <a:solidFill>
                  <a:prstClr val="black"/>
                </a:solidFill>
                <a:latin typeface="Calibri"/>
              </a:rPr>
              <a:pPr/>
              <a:t>14</a:t>
            </a:fld>
            <a:endParaRPr lang="en-GB" dirty="0">
              <a:solidFill>
                <a:prstClr val="black"/>
              </a:solidFill>
              <a:latin typeface="Calibri"/>
            </a:endParaRPr>
          </a:p>
        </p:txBody>
      </p:sp>
    </p:spTree>
    <p:extLst>
      <p:ext uri="{BB962C8B-B14F-4D97-AF65-F5344CB8AC3E}">
        <p14:creationId xmlns:p14="http://schemas.microsoft.com/office/powerpoint/2010/main" val="2937998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A0B687-4A7F-4B5A-B0FC-0514D0236F50}" type="slidenum">
              <a:rPr lang="en-GB" smtClean="0"/>
              <a:pPr/>
              <a:t>22</a:t>
            </a:fld>
            <a:endParaRPr lang="en-GB" dirty="0"/>
          </a:p>
        </p:txBody>
      </p:sp>
    </p:spTree>
    <p:extLst>
      <p:ext uri="{BB962C8B-B14F-4D97-AF65-F5344CB8AC3E}">
        <p14:creationId xmlns:p14="http://schemas.microsoft.com/office/powerpoint/2010/main" val="955277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0713" y="1203325"/>
            <a:ext cx="3605212"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A0B687-4A7F-4B5A-B0FC-0514D0236F50}" type="slidenum">
              <a:rPr lang="en-GB" smtClean="0">
                <a:solidFill>
                  <a:prstClr val="black"/>
                </a:solidFill>
                <a:latin typeface="Calibri"/>
              </a:rPr>
              <a:pPr/>
              <a:t>28</a:t>
            </a:fld>
            <a:endParaRPr lang="en-GB" dirty="0">
              <a:solidFill>
                <a:prstClr val="black"/>
              </a:solidFill>
              <a:latin typeface="Calibri"/>
            </a:endParaRPr>
          </a:p>
        </p:txBody>
      </p:sp>
    </p:spTree>
    <p:extLst>
      <p:ext uri="{BB962C8B-B14F-4D97-AF65-F5344CB8AC3E}">
        <p14:creationId xmlns:p14="http://schemas.microsoft.com/office/powerpoint/2010/main" val="4126872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A0B687-4A7F-4B5A-B0FC-0514D0236F50}" type="slidenum">
              <a:rPr lang="en-GB" smtClean="0"/>
              <a:pPr/>
              <a:t>31</a:t>
            </a:fld>
            <a:endParaRPr lang="en-GB" dirty="0"/>
          </a:p>
        </p:txBody>
      </p:sp>
    </p:spTree>
    <p:extLst>
      <p:ext uri="{BB962C8B-B14F-4D97-AF65-F5344CB8AC3E}">
        <p14:creationId xmlns:p14="http://schemas.microsoft.com/office/powerpoint/2010/main" val="7961727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0.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27140"/>
          <a:stretch/>
        </p:blipFill>
        <p:spPr>
          <a:xfrm>
            <a:off x="508" y="1110"/>
            <a:ext cx="7790180" cy="7558768"/>
          </a:xfrm>
          <a:prstGeom prst="rect">
            <a:avLst/>
          </a:prstGeom>
        </p:spPr>
      </p:pic>
      <p:sp>
        <p:nvSpPr>
          <p:cNvPr id="2" name="Title 1"/>
          <p:cNvSpPr>
            <a:spLocks noGrp="1"/>
          </p:cNvSpPr>
          <p:nvPr>
            <p:ph type="title" hasCustomPrompt="1"/>
          </p:nvPr>
        </p:nvSpPr>
        <p:spPr/>
        <p:txBody>
          <a:bodyPr/>
          <a:lstStyle>
            <a:lvl1pPr>
              <a:defRPr/>
            </a:lvl1pPr>
          </a:lstStyle>
          <a:p>
            <a:r>
              <a:rPr lang="en-US" dirty="0" smtClean="0"/>
              <a:t>[Title]</a:t>
            </a:r>
            <a:endParaRPr lang="en-GB" dirty="0"/>
          </a:p>
        </p:txBody>
      </p:sp>
      <p:sp>
        <p:nvSpPr>
          <p:cNvPr id="6" name="Text Placeholder 5"/>
          <p:cNvSpPr>
            <a:spLocks noGrp="1"/>
          </p:cNvSpPr>
          <p:nvPr>
            <p:ph type="body" sz="quarter" idx="11" hasCustomPrompt="1"/>
          </p:nvPr>
        </p:nvSpPr>
        <p:spPr>
          <a:xfrm>
            <a:off x="6336001" y="5161550"/>
            <a:ext cx="3960000" cy="324000"/>
          </a:xfrm>
        </p:spPr>
        <p:txBody>
          <a:bodyPr/>
          <a:lstStyle>
            <a:lvl1pPr>
              <a:lnSpc>
                <a:spcPct val="100000"/>
              </a:lnSpc>
              <a:defRPr baseline="0"/>
            </a:lvl1pPr>
          </a:lstStyle>
          <a:p>
            <a:pPr lvl="0"/>
            <a:r>
              <a:rPr lang="en-US" dirty="0" smtClean="0"/>
              <a:t>[Date]</a:t>
            </a:r>
          </a:p>
        </p:txBody>
      </p:sp>
      <p:cxnSp>
        <p:nvCxnSpPr>
          <p:cNvPr id="25" name="Straight Connector 24"/>
          <p:cNvCxnSpPr/>
          <p:nvPr userDrawn="1"/>
        </p:nvCxnSpPr>
        <p:spPr>
          <a:xfrm>
            <a:off x="6337301" y="3969544"/>
            <a:ext cx="39600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ext Placeholder 5"/>
          <p:cNvSpPr>
            <a:spLocks noGrp="1"/>
          </p:cNvSpPr>
          <p:nvPr>
            <p:ph type="body" sz="quarter" idx="13" hasCustomPrompt="1"/>
          </p:nvPr>
        </p:nvSpPr>
        <p:spPr>
          <a:xfrm>
            <a:off x="6336001" y="5485550"/>
            <a:ext cx="3960000" cy="324000"/>
          </a:xfrm>
        </p:spPr>
        <p:txBody>
          <a:bodyPr/>
          <a:lstStyle>
            <a:lvl1pPr>
              <a:lnSpc>
                <a:spcPct val="100000"/>
              </a:lnSpc>
              <a:defRPr baseline="0"/>
            </a:lvl1pPr>
          </a:lstStyle>
          <a:p>
            <a:pPr lvl="0"/>
            <a:r>
              <a:rPr lang="en-US" dirty="0" smtClean="0"/>
              <a:t>[Presentation owner]</a:t>
            </a:r>
          </a:p>
        </p:txBody>
      </p:sp>
      <p:sp>
        <p:nvSpPr>
          <p:cNvPr id="10" name="Text Placeholder 5"/>
          <p:cNvSpPr>
            <a:spLocks noGrp="1"/>
          </p:cNvSpPr>
          <p:nvPr>
            <p:ph type="body" sz="quarter" idx="14" hasCustomPrompt="1"/>
          </p:nvPr>
        </p:nvSpPr>
        <p:spPr>
          <a:xfrm>
            <a:off x="6337301" y="4165903"/>
            <a:ext cx="3960000" cy="648000"/>
          </a:xfrm>
        </p:spPr>
        <p:txBody>
          <a:bodyPr/>
          <a:lstStyle>
            <a:lvl1pPr>
              <a:lnSpc>
                <a:spcPct val="100000"/>
              </a:lnSpc>
              <a:defRPr baseline="0"/>
            </a:lvl1pPr>
          </a:lstStyle>
          <a:p>
            <a:pPr lvl="0"/>
            <a:r>
              <a:rPr lang="en-US" dirty="0" smtClean="0"/>
              <a:t>[Subtitle]</a:t>
            </a:r>
          </a:p>
        </p:txBody>
      </p:sp>
      <p:sp>
        <p:nvSpPr>
          <p:cNvPr id="11" name="Text Placeholder 5"/>
          <p:cNvSpPr>
            <a:spLocks noGrp="1"/>
          </p:cNvSpPr>
          <p:nvPr>
            <p:ph type="body" sz="quarter" idx="15" hasCustomPrompt="1"/>
          </p:nvPr>
        </p:nvSpPr>
        <p:spPr>
          <a:xfrm>
            <a:off x="6336001" y="830123"/>
            <a:ext cx="3959999" cy="1026386"/>
          </a:xfrm>
        </p:spPr>
        <p:txBody>
          <a:bodyPr/>
          <a:lstStyle>
            <a:lvl1pPr>
              <a:lnSpc>
                <a:spcPct val="100000"/>
              </a:lnSpc>
              <a:defRPr baseline="0"/>
            </a:lvl1pPr>
          </a:lstStyle>
          <a:p>
            <a:pPr lvl="0"/>
            <a:r>
              <a:rPr lang="en-US" dirty="0" smtClean="0"/>
              <a:t>[Classification - Choose from: Restricted, Commercial in confidence, Confidential, Public]</a:t>
            </a:r>
          </a:p>
        </p:txBody>
      </p:sp>
    </p:spTree>
    <p:extLst>
      <p:ext uri="{BB962C8B-B14F-4D97-AF65-F5344CB8AC3E}">
        <p14:creationId xmlns:p14="http://schemas.microsoft.com/office/powerpoint/2010/main" val="24496050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chemeClr val="tx2"/>
                </a:solidFill>
                <a:latin typeface="+mj-lt"/>
              </a:rPr>
              <a:t>Health</a:t>
            </a:r>
            <a:r>
              <a:rPr lang="en-GB" sz="2600" b="1" baseline="0" dirty="0" smtClean="0">
                <a:solidFill>
                  <a:schemeClr val="tx2"/>
                </a:solidFill>
                <a:latin typeface="+mj-lt"/>
              </a:rPr>
              <a:t> &amp; Safety</a:t>
            </a:r>
            <a:endParaRPr lang="en-GB" sz="2600" b="1" dirty="0">
              <a:solidFill>
                <a:schemeClr val="tx2"/>
              </a:solidFill>
              <a:latin typeface="+mj-lt"/>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380727500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27140"/>
          <a:stretch/>
        </p:blipFill>
        <p:spPr>
          <a:xfrm>
            <a:off x="508" y="1110"/>
            <a:ext cx="7790180" cy="7558768"/>
          </a:xfrm>
          <a:prstGeom prst="rect">
            <a:avLst/>
          </a:prstGeom>
        </p:spPr>
      </p:pic>
      <p:sp>
        <p:nvSpPr>
          <p:cNvPr id="2" name="Title 1"/>
          <p:cNvSpPr>
            <a:spLocks noGrp="1"/>
          </p:cNvSpPr>
          <p:nvPr>
            <p:ph type="title" hasCustomPrompt="1"/>
          </p:nvPr>
        </p:nvSpPr>
        <p:spPr/>
        <p:txBody>
          <a:bodyPr/>
          <a:lstStyle>
            <a:lvl1pPr>
              <a:defRPr/>
            </a:lvl1pPr>
          </a:lstStyle>
          <a:p>
            <a:r>
              <a:rPr lang="en-US" dirty="0" smtClean="0"/>
              <a:t>[Title]</a:t>
            </a:r>
            <a:endParaRPr lang="en-GB" dirty="0"/>
          </a:p>
        </p:txBody>
      </p:sp>
      <p:sp>
        <p:nvSpPr>
          <p:cNvPr id="6" name="Text Placeholder 5"/>
          <p:cNvSpPr>
            <a:spLocks noGrp="1"/>
          </p:cNvSpPr>
          <p:nvPr>
            <p:ph type="body" sz="quarter" idx="11" hasCustomPrompt="1"/>
          </p:nvPr>
        </p:nvSpPr>
        <p:spPr>
          <a:xfrm>
            <a:off x="6336001" y="5161550"/>
            <a:ext cx="3960000" cy="324000"/>
          </a:xfrm>
        </p:spPr>
        <p:txBody>
          <a:bodyPr/>
          <a:lstStyle>
            <a:lvl1pPr>
              <a:lnSpc>
                <a:spcPct val="100000"/>
              </a:lnSpc>
              <a:defRPr baseline="0"/>
            </a:lvl1pPr>
          </a:lstStyle>
          <a:p>
            <a:pPr lvl="0"/>
            <a:r>
              <a:rPr lang="en-US" dirty="0" smtClean="0"/>
              <a:t>[Date]</a:t>
            </a:r>
          </a:p>
        </p:txBody>
      </p:sp>
      <p:cxnSp>
        <p:nvCxnSpPr>
          <p:cNvPr id="25" name="Straight Connector 24"/>
          <p:cNvCxnSpPr/>
          <p:nvPr userDrawn="1"/>
        </p:nvCxnSpPr>
        <p:spPr>
          <a:xfrm>
            <a:off x="6337301" y="3969544"/>
            <a:ext cx="39600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ext Placeholder 5"/>
          <p:cNvSpPr>
            <a:spLocks noGrp="1"/>
          </p:cNvSpPr>
          <p:nvPr>
            <p:ph type="body" sz="quarter" idx="13" hasCustomPrompt="1"/>
          </p:nvPr>
        </p:nvSpPr>
        <p:spPr>
          <a:xfrm>
            <a:off x="6336001" y="5485550"/>
            <a:ext cx="3960000" cy="324000"/>
          </a:xfrm>
        </p:spPr>
        <p:txBody>
          <a:bodyPr/>
          <a:lstStyle>
            <a:lvl1pPr>
              <a:lnSpc>
                <a:spcPct val="100000"/>
              </a:lnSpc>
              <a:defRPr baseline="0"/>
            </a:lvl1pPr>
          </a:lstStyle>
          <a:p>
            <a:pPr lvl="0"/>
            <a:r>
              <a:rPr lang="en-US" dirty="0" smtClean="0"/>
              <a:t>[Presentation owner]</a:t>
            </a:r>
          </a:p>
        </p:txBody>
      </p:sp>
      <p:sp>
        <p:nvSpPr>
          <p:cNvPr id="10" name="Text Placeholder 5"/>
          <p:cNvSpPr>
            <a:spLocks noGrp="1"/>
          </p:cNvSpPr>
          <p:nvPr>
            <p:ph type="body" sz="quarter" idx="14" hasCustomPrompt="1"/>
          </p:nvPr>
        </p:nvSpPr>
        <p:spPr>
          <a:xfrm>
            <a:off x="6337301" y="4165903"/>
            <a:ext cx="3960000" cy="648000"/>
          </a:xfrm>
        </p:spPr>
        <p:txBody>
          <a:bodyPr/>
          <a:lstStyle>
            <a:lvl1pPr>
              <a:lnSpc>
                <a:spcPct val="100000"/>
              </a:lnSpc>
              <a:defRPr baseline="0"/>
            </a:lvl1pPr>
          </a:lstStyle>
          <a:p>
            <a:pPr lvl="0"/>
            <a:r>
              <a:rPr lang="en-US" dirty="0" smtClean="0"/>
              <a:t>[Subtitle]</a:t>
            </a:r>
          </a:p>
        </p:txBody>
      </p:sp>
      <p:sp>
        <p:nvSpPr>
          <p:cNvPr id="11" name="Text Placeholder 5"/>
          <p:cNvSpPr>
            <a:spLocks noGrp="1"/>
          </p:cNvSpPr>
          <p:nvPr>
            <p:ph type="body" sz="quarter" idx="15" hasCustomPrompt="1"/>
          </p:nvPr>
        </p:nvSpPr>
        <p:spPr>
          <a:xfrm>
            <a:off x="6336001" y="830123"/>
            <a:ext cx="3959999" cy="1026386"/>
          </a:xfrm>
        </p:spPr>
        <p:txBody>
          <a:bodyPr/>
          <a:lstStyle>
            <a:lvl1pPr>
              <a:lnSpc>
                <a:spcPct val="100000"/>
              </a:lnSpc>
              <a:defRPr baseline="0"/>
            </a:lvl1pPr>
          </a:lstStyle>
          <a:p>
            <a:pPr lvl="0"/>
            <a:r>
              <a:rPr lang="en-US" dirty="0" smtClean="0"/>
              <a:t>[Classification - Choose from: Restricted, Commercial in confidence, Confidential, Public]</a:t>
            </a:r>
          </a:p>
        </p:txBody>
      </p:sp>
    </p:spTree>
    <p:extLst>
      <p:ext uri="{BB962C8B-B14F-4D97-AF65-F5344CB8AC3E}">
        <p14:creationId xmlns:p14="http://schemas.microsoft.com/office/powerpoint/2010/main" val="280851212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01" t="-14" r="32289" b="-1"/>
          <a:stretch/>
        </p:blipFill>
        <p:spPr>
          <a:xfrm>
            <a:off x="0" y="0"/>
            <a:ext cx="7154132" cy="7560000"/>
          </a:xfrm>
          <a:prstGeom prst="rect">
            <a:avLst/>
          </a:prstGeom>
        </p:spPr>
      </p:pic>
      <p:sp>
        <p:nvSpPr>
          <p:cNvPr id="2" name="Title 1"/>
          <p:cNvSpPr>
            <a:spLocks noGrp="1"/>
          </p:cNvSpPr>
          <p:nvPr>
            <p:ph type="title"/>
          </p:nvPr>
        </p:nvSpPr>
        <p:spPr>
          <a:xfrm>
            <a:off x="6336001" y="2905200"/>
            <a:ext cx="3960000" cy="936000"/>
          </a:xfrm>
        </p:spPr>
        <p:txBody>
          <a:bodyPr anchor="t" anchorCtr="0"/>
          <a:lstStyle/>
          <a:p>
            <a:r>
              <a:rPr lang="en-US" smtClean="0"/>
              <a:t>Click to edit Master title style</a:t>
            </a:r>
            <a:endParaRPr lang="en-GB" dirty="0"/>
          </a:p>
        </p:txBody>
      </p:sp>
      <p:sp>
        <p:nvSpPr>
          <p:cNvPr id="5" name="Text Placeholder 5"/>
          <p:cNvSpPr>
            <a:spLocks noGrp="1"/>
          </p:cNvSpPr>
          <p:nvPr>
            <p:ph type="body" sz="quarter" idx="14" hasCustomPrompt="1"/>
          </p:nvPr>
        </p:nvSpPr>
        <p:spPr>
          <a:xfrm>
            <a:off x="6337301" y="4197433"/>
            <a:ext cx="3960000" cy="648000"/>
          </a:xfrm>
        </p:spPr>
        <p:txBody>
          <a:bodyPr/>
          <a:lstStyle>
            <a:lvl1pPr>
              <a:lnSpc>
                <a:spcPct val="100000"/>
              </a:lnSpc>
              <a:defRPr baseline="0"/>
            </a:lvl1pPr>
          </a:lstStyle>
          <a:p>
            <a:pPr lvl="0"/>
            <a:r>
              <a:rPr lang="en-US" dirty="0" smtClean="0"/>
              <a:t>[Subtitle]</a:t>
            </a:r>
          </a:p>
        </p:txBody>
      </p:sp>
    </p:spTree>
    <p:extLst>
      <p:ext uri="{BB962C8B-B14F-4D97-AF65-F5344CB8AC3E}">
        <p14:creationId xmlns:p14="http://schemas.microsoft.com/office/powerpoint/2010/main" val="87462175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1" y="0"/>
            <a:ext cx="10692000" cy="7558768"/>
          </a:xfrm>
          <a:prstGeom prst="rect">
            <a:avLst/>
          </a:prstGeom>
        </p:spPr>
      </p:pic>
    </p:spTree>
    <p:extLst>
      <p:ext uri="{BB962C8B-B14F-4D97-AF65-F5344CB8AC3E}">
        <p14:creationId xmlns:p14="http://schemas.microsoft.com/office/powerpoint/2010/main" val="39847409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solidFill>
                  <a:srgbClr val="00A7DE"/>
                </a:solidFill>
              </a:rPr>
              <a:t>Insert: Document title</a:t>
            </a:r>
            <a:endParaRPr lang="en-GB" dirty="0">
              <a:solidFill>
                <a:srgbClr val="00A7DE"/>
              </a:solidFill>
            </a:endParaRPr>
          </a:p>
        </p:txBody>
      </p:sp>
      <p:sp>
        <p:nvSpPr>
          <p:cNvPr id="4" name="Slide Number Placeholder 3"/>
          <p:cNvSpPr>
            <a:spLocks noGrp="1"/>
          </p:cNvSpPr>
          <p:nvPr>
            <p:ph type="sldNum" sz="quarter" idx="11"/>
          </p:nvPr>
        </p:nvSpPr>
        <p:spPr>
          <a:xfrm>
            <a:off x="396875" y="7172325"/>
            <a:ext cx="986400" cy="180000"/>
          </a:xfrm>
          <a:prstGeom prst="rect">
            <a:avLst/>
          </a:prstGeom>
        </p:spPr>
        <p:txBody>
          <a:bodyPr/>
          <a:lstStyle/>
          <a:p>
            <a:fld id="{183C6C5D-E533-49CA-B0EE-FC3E24E254C3}" type="slidenum">
              <a:rPr lang="en-GB" smtClean="0">
                <a:solidFill>
                  <a:prstClr val="black"/>
                </a:solidFill>
              </a:rPr>
              <a:pPr/>
              <a:t>‹#›</a:t>
            </a:fld>
            <a:endParaRPr lang="en-GB" dirty="0">
              <a:solidFill>
                <a:prstClr val="black"/>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rgbClr val="0090AB"/>
                </a:solidFill>
              </a:rPr>
              <a:t>Health &amp; Safety</a:t>
            </a:r>
            <a:endParaRPr lang="en-GB" sz="2600" b="1" dirty="0">
              <a:solidFill>
                <a:srgbClr val="0090AB"/>
              </a:solidFill>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41825125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27140"/>
          <a:stretch/>
        </p:blipFill>
        <p:spPr>
          <a:xfrm>
            <a:off x="508" y="1110"/>
            <a:ext cx="7790180" cy="7558768"/>
          </a:xfrm>
          <a:prstGeom prst="rect">
            <a:avLst/>
          </a:prstGeom>
        </p:spPr>
      </p:pic>
      <p:sp>
        <p:nvSpPr>
          <p:cNvPr id="2" name="Title 1"/>
          <p:cNvSpPr>
            <a:spLocks noGrp="1"/>
          </p:cNvSpPr>
          <p:nvPr>
            <p:ph type="title" hasCustomPrompt="1"/>
          </p:nvPr>
        </p:nvSpPr>
        <p:spPr/>
        <p:txBody>
          <a:bodyPr/>
          <a:lstStyle>
            <a:lvl1pPr>
              <a:defRPr/>
            </a:lvl1pPr>
          </a:lstStyle>
          <a:p>
            <a:r>
              <a:rPr lang="en-US" dirty="0" smtClean="0"/>
              <a:t>[Title]</a:t>
            </a:r>
            <a:endParaRPr lang="en-GB" dirty="0"/>
          </a:p>
        </p:txBody>
      </p:sp>
      <p:sp>
        <p:nvSpPr>
          <p:cNvPr id="6" name="Text Placeholder 5"/>
          <p:cNvSpPr>
            <a:spLocks noGrp="1"/>
          </p:cNvSpPr>
          <p:nvPr>
            <p:ph type="body" sz="quarter" idx="11" hasCustomPrompt="1"/>
          </p:nvPr>
        </p:nvSpPr>
        <p:spPr>
          <a:xfrm>
            <a:off x="6336001" y="5161550"/>
            <a:ext cx="3960000" cy="324000"/>
          </a:xfrm>
        </p:spPr>
        <p:txBody>
          <a:bodyPr/>
          <a:lstStyle>
            <a:lvl1pPr>
              <a:lnSpc>
                <a:spcPct val="100000"/>
              </a:lnSpc>
              <a:defRPr baseline="0"/>
            </a:lvl1pPr>
          </a:lstStyle>
          <a:p>
            <a:pPr lvl="0"/>
            <a:r>
              <a:rPr lang="en-US" dirty="0" smtClean="0"/>
              <a:t>[Date]</a:t>
            </a:r>
          </a:p>
        </p:txBody>
      </p:sp>
      <p:cxnSp>
        <p:nvCxnSpPr>
          <p:cNvPr id="25" name="Straight Connector 24"/>
          <p:cNvCxnSpPr/>
          <p:nvPr userDrawn="1"/>
        </p:nvCxnSpPr>
        <p:spPr>
          <a:xfrm>
            <a:off x="6337301" y="3969544"/>
            <a:ext cx="39600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ext Placeholder 5"/>
          <p:cNvSpPr>
            <a:spLocks noGrp="1"/>
          </p:cNvSpPr>
          <p:nvPr>
            <p:ph type="body" sz="quarter" idx="13" hasCustomPrompt="1"/>
          </p:nvPr>
        </p:nvSpPr>
        <p:spPr>
          <a:xfrm>
            <a:off x="6336001" y="5485550"/>
            <a:ext cx="3960000" cy="324000"/>
          </a:xfrm>
        </p:spPr>
        <p:txBody>
          <a:bodyPr/>
          <a:lstStyle>
            <a:lvl1pPr>
              <a:lnSpc>
                <a:spcPct val="100000"/>
              </a:lnSpc>
              <a:defRPr baseline="0"/>
            </a:lvl1pPr>
          </a:lstStyle>
          <a:p>
            <a:pPr lvl="0"/>
            <a:r>
              <a:rPr lang="en-US" dirty="0" smtClean="0"/>
              <a:t>[Presentation owner]</a:t>
            </a:r>
          </a:p>
        </p:txBody>
      </p:sp>
      <p:sp>
        <p:nvSpPr>
          <p:cNvPr id="10" name="Text Placeholder 5"/>
          <p:cNvSpPr>
            <a:spLocks noGrp="1"/>
          </p:cNvSpPr>
          <p:nvPr>
            <p:ph type="body" sz="quarter" idx="14" hasCustomPrompt="1"/>
          </p:nvPr>
        </p:nvSpPr>
        <p:spPr>
          <a:xfrm>
            <a:off x="6337301" y="4165903"/>
            <a:ext cx="3960000" cy="648000"/>
          </a:xfrm>
        </p:spPr>
        <p:txBody>
          <a:bodyPr/>
          <a:lstStyle>
            <a:lvl1pPr>
              <a:lnSpc>
                <a:spcPct val="100000"/>
              </a:lnSpc>
              <a:defRPr baseline="0"/>
            </a:lvl1pPr>
          </a:lstStyle>
          <a:p>
            <a:pPr lvl="0"/>
            <a:r>
              <a:rPr lang="en-US" dirty="0" smtClean="0"/>
              <a:t>[Subtitle]</a:t>
            </a:r>
          </a:p>
        </p:txBody>
      </p:sp>
      <p:sp>
        <p:nvSpPr>
          <p:cNvPr id="11" name="Text Placeholder 5"/>
          <p:cNvSpPr>
            <a:spLocks noGrp="1"/>
          </p:cNvSpPr>
          <p:nvPr>
            <p:ph type="body" sz="quarter" idx="15" hasCustomPrompt="1"/>
          </p:nvPr>
        </p:nvSpPr>
        <p:spPr>
          <a:xfrm>
            <a:off x="6336001" y="830123"/>
            <a:ext cx="3959999" cy="1026386"/>
          </a:xfrm>
        </p:spPr>
        <p:txBody>
          <a:bodyPr/>
          <a:lstStyle>
            <a:lvl1pPr>
              <a:lnSpc>
                <a:spcPct val="100000"/>
              </a:lnSpc>
              <a:defRPr baseline="0"/>
            </a:lvl1pPr>
          </a:lstStyle>
          <a:p>
            <a:pPr lvl="0"/>
            <a:r>
              <a:rPr lang="en-US" dirty="0" smtClean="0"/>
              <a:t>[Classification - Choose from: Restricted, Commercial in confidence, Confidential, Public]</a:t>
            </a:r>
          </a:p>
        </p:txBody>
      </p:sp>
    </p:spTree>
    <p:extLst>
      <p:ext uri="{BB962C8B-B14F-4D97-AF65-F5344CB8AC3E}">
        <p14:creationId xmlns:p14="http://schemas.microsoft.com/office/powerpoint/2010/main" val="409183431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01" t="-14" r="32289" b="-1"/>
          <a:stretch/>
        </p:blipFill>
        <p:spPr>
          <a:xfrm>
            <a:off x="0" y="0"/>
            <a:ext cx="7154132" cy="7560000"/>
          </a:xfrm>
          <a:prstGeom prst="rect">
            <a:avLst/>
          </a:prstGeom>
        </p:spPr>
      </p:pic>
      <p:sp>
        <p:nvSpPr>
          <p:cNvPr id="2" name="Title 1"/>
          <p:cNvSpPr>
            <a:spLocks noGrp="1"/>
          </p:cNvSpPr>
          <p:nvPr>
            <p:ph type="title"/>
          </p:nvPr>
        </p:nvSpPr>
        <p:spPr>
          <a:xfrm>
            <a:off x="6336001" y="2905200"/>
            <a:ext cx="3960000" cy="936000"/>
          </a:xfrm>
        </p:spPr>
        <p:txBody>
          <a:bodyPr anchor="t" anchorCtr="0"/>
          <a:lstStyle/>
          <a:p>
            <a:r>
              <a:rPr lang="en-US" smtClean="0"/>
              <a:t>Click to edit Master title style</a:t>
            </a:r>
            <a:endParaRPr lang="en-GB" dirty="0"/>
          </a:p>
        </p:txBody>
      </p:sp>
      <p:sp>
        <p:nvSpPr>
          <p:cNvPr id="5" name="Text Placeholder 5"/>
          <p:cNvSpPr>
            <a:spLocks noGrp="1"/>
          </p:cNvSpPr>
          <p:nvPr>
            <p:ph type="body" sz="quarter" idx="14" hasCustomPrompt="1"/>
          </p:nvPr>
        </p:nvSpPr>
        <p:spPr>
          <a:xfrm>
            <a:off x="6337301" y="4197433"/>
            <a:ext cx="3960000" cy="648000"/>
          </a:xfrm>
        </p:spPr>
        <p:txBody>
          <a:bodyPr/>
          <a:lstStyle>
            <a:lvl1pPr>
              <a:lnSpc>
                <a:spcPct val="100000"/>
              </a:lnSpc>
              <a:defRPr baseline="0"/>
            </a:lvl1pPr>
          </a:lstStyle>
          <a:p>
            <a:pPr lvl="0"/>
            <a:r>
              <a:rPr lang="en-US" dirty="0" smtClean="0"/>
              <a:t>[Subtitle]</a:t>
            </a:r>
          </a:p>
        </p:txBody>
      </p:sp>
    </p:spTree>
    <p:extLst>
      <p:ext uri="{BB962C8B-B14F-4D97-AF65-F5344CB8AC3E}">
        <p14:creationId xmlns:p14="http://schemas.microsoft.com/office/powerpoint/2010/main" val="111468341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1" y="0"/>
            <a:ext cx="10692000" cy="7558768"/>
          </a:xfrm>
          <a:prstGeom prst="rect">
            <a:avLst/>
          </a:prstGeom>
        </p:spPr>
      </p:pic>
    </p:spTree>
    <p:extLst>
      <p:ext uri="{BB962C8B-B14F-4D97-AF65-F5344CB8AC3E}">
        <p14:creationId xmlns:p14="http://schemas.microsoft.com/office/powerpoint/2010/main" val="3553442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solidFill>
                  <a:srgbClr val="00A7DE"/>
                </a:solidFill>
              </a:rPr>
              <a:t>Insert: Document title</a:t>
            </a:r>
            <a:endParaRPr lang="en-GB" dirty="0">
              <a:solidFill>
                <a:srgbClr val="00A7DE"/>
              </a:solidFill>
            </a:endParaRPr>
          </a:p>
        </p:txBody>
      </p:sp>
      <p:sp>
        <p:nvSpPr>
          <p:cNvPr id="4" name="Slide Number Placeholder 3"/>
          <p:cNvSpPr>
            <a:spLocks noGrp="1"/>
          </p:cNvSpPr>
          <p:nvPr>
            <p:ph type="sldNum" sz="quarter" idx="11"/>
          </p:nvPr>
        </p:nvSpPr>
        <p:spPr>
          <a:xfrm>
            <a:off x="396875" y="7172325"/>
            <a:ext cx="986400" cy="180000"/>
          </a:xfrm>
          <a:prstGeom prst="rect">
            <a:avLst/>
          </a:prstGeom>
        </p:spPr>
        <p:txBody>
          <a:bodyPr/>
          <a:lstStyle/>
          <a:p>
            <a:fld id="{183C6C5D-E533-49CA-B0EE-FC3E24E254C3}" type="slidenum">
              <a:rPr lang="en-GB" smtClean="0">
                <a:solidFill>
                  <a:prstClr val="black"/>
                </a:solidFill>
              </a:rPr>
              <a:pPr/>
              <a:t>‹#›</a:t>
            </a:fld>
            <a:endParaRPr lang="en-GB" dirty="0">
              <a:solidFill>
                <a:prstClr val="black"/>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rgbClr val="0090AB"/>
                </a:solidFill>
              </a:rPr>
              <a:t>Health &amp; Safety</a:t>
            </a:r>
            <a:endParaRPr lang="en-GB" sz="2600" b="1" dirty="0">
              <a:solidFill>
                <a:srgbClr val="0090AB"/>
              </a:solidFill>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408372143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10" name="Text Placeholder 9"/>
          <p:cNvSpPr>
            <a:spLocks noGrp="1"/>
          </p:cNvSpPr>
          <p:nvPr>
            <p:ph type="body" sz="quarter" idx="12"/>
          </p:nvPr>
        </p:nvSpPr>
        <p:spPr>
          <a:xfrm>
            <a:off x="395999" y="1155700"/>
            <a:ext cx="990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3588699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01" t="-14" r="32289" b="-1"/>
          <a:stretch/>
        </p:blipFill>
        <p:spPr>
          <a:xfrm>
            <a:off x="0" y="0"/>
            <a:ext cx="7154132" cy="7560000"/>
          </a:xfrm>
          <a:prstGeom prst="rect">
            <a:avLst/>
          </a:prstGeom>
        </p:spPr>
      </p:pic>
      <p:sp>
        <p:nvSpPr>
          <p:cNvPr id="2" name="Title 1"/>
          <p:cNvSpPr>
            <a:spLocks noGrp="1"/>
          </p:cNvSpPr>
          <p:nvPr>
            <p:ph type="title"/>
          </p:nvPr>
        </p:nvSpPr>
        <p:spPr>
          <a:xfrm>
            <a:off x="6336001" y="2905200"/>
            <a:ext cx="3960000" cy="936000"/>
          </a:xfrm>
        </p:spPr>
        <p:txBody>
          <a:bodyPr anchor="t" anchorCtr="0"/>
          <a:lstStyle/>
          <a:p>
            <a:r>
              <a:rPr lang="en-US" smtClean="0"/>
              <a:t>Click to edit Master title style</a:t>
            </a:r>
            <a:endParaRPr lang="en-GB" dirty="0"/>
          </a:p>
        </p:txBody>
      </p:sp>
      <p:sp>
        <p:nvSpPr>
          <p:cNvPr id="5" name="Text Placeholder 5"/>
          <p:cNvSpPr>
            <a:spLocks noGrp="1"/>
          </p:cNvSpPr>
          <p:nvPr>
            <p:ph type="body" sz="quarter" idx="14" hasCustomPrompt="1"/>
          </p:nvPr>
        </p:nvSpPr>
        <p:spPr>
          <a:xfrm>
            <a:off x="6337301" y="4197433"/>
            <a:ext cx="3960000" cy="648000"/>
          </a:xfrm>
        </p:spPr>
        <p:txBody>
          <a:bodyPr/>
          <a:lstStyle>
            <a:lvl1pPr>
              <a:lnSpc>
                <a:spcPct val="100000"/>
              </a:lnSpc>
              <a:defRPr baseline="0"/>
            </a:lvl1pPr>
          </a:lstStyle>
          <a:p>
            <a:pPr lvl="0"/>
            <a:r>
              <a:rPr lang="en-US" dirty="0" smtClean="0"/>
              <a:t>[Subtitle]</a:t>
            </a:r>
          </a:p>
        </p:txBody>
      </p:sp>
    </p:spTree>
    <p:extLst>
      <p:ext uri="{BB962C8B-B14F-4D97-AF65-F5344CB8AC3E}">
        <p14:creationId xmlns:p14="http://schemas.microsoft.com/office/powerpoint/2010/main" val="194961973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ide By Side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6" y="1155700"/>
            <a:ext cx="477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4" name="Content Placeholder 5"/>
          <p:cNvSpPr>
            <a:spLocks noGrp="1"/>
          </p:cNvSpPr>
          <p:nvPr>
            <p:ph sz="quarter" idx="14"/>
          </p:nvPr>
        </p:nvSpPr>
        <p:spPr>
          <a:xfrm>
            <a:off x="5526001" y="1155698"/>
            <a:ext cx="4770000" cy="554355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298756004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Graphic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5" y="1155700"/>
            <a:ext cx="9899649" cy="5543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179085545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 Foot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30135990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userDrawn="1"/>
        </p:nvSpPr>
        <p:spPr>
          <a:xfrm>
            <a:off x="396875" y="395288"/>
            <a:ext cx="9899650" cy="764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4068435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rgbClr val="0090AB"/>
                </a:solidFill>
              </a:rPr>
              <a:t>Health &amp; Safety</a:t>
            </a:r>
            <a:endParaRPr lang="en-GB" sz="2600" b="1" dirty="0">
              <a:solidFill>
                <a:srgbClr val="0090AB"/>
              </a:solidFill>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164403370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10" name="Text Placeholder 9"/>
          <p:cNvSpPr>
            <a:spLocks noGrp="1"/>
          </p:cNvSpPr>
          <p:nvPr>
            <p:ph type="body" sz="quarter" idx="12"/>
          </p:nvPr>
        </p:nvSpPr>
        <p:spPr>
          <a:xfrm>
            <a:off x="395999" y="1155700"/>
            <a:ext cx="990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411558770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de By Side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6" y="1155700"/>
            <a:ext cx="477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4" name="Content Placeholder 5"/>
          <p:cNvSpPr>
            <a:spLocks noGrp="1"/>
          </p:cNvSpPr>
          <p:nvPr>
            <p:ph sz="quarter" idx="14"/>
          </p:nvPr>
        </p:nvSpPr>
        <p:spPr>
          <a:xfrm>
            <a:off x="5526001" y="1155698"/>
            <a:ext cx="4770000" cy="554355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379749032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rge Graphic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5" y="1155700"/>
            <a:ext cx="9899649" cy="5543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299131993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 Foot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40101932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userDrawn="1"/>
        </p:nvSpPr>
        <p:spPr>
          <a:xfrm>
            <a:off x="396875" y="395288"/>
            <a:ext cx="9899650" cy="764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1727492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1" y="0"/>
            <a:ext cx="10692000" cy="7558768"/>
          </a:xfrm>
          <a:prstGeom prst="rect">
            <a:avLst/>
          </a:prstGeom>
        </p:spPr>
      </p:pic>
    </p:spTree>
    <p:extLst>
      <p:ext uri="{BB962C8B-B14F-4D97-AF65-F5344CB8AC3E}">
        <p14:creationId xmlns:p14="http://schemas.microsoft.com/office/powerpoint/2010/main" val="12666819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rgbClr val="0090AB"/>
                </a:solidFill>
              </a:rPr>
              <a:t>Health &amp; Safety</a:t>
            </a:r>
            <a:endParaRPr lang="en-GB" sz="2600" b="1" dirty="0">
              <a:solidFill>
                <a:srgbClr val="0090AB"/>
              </a:solidFill>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106960984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ast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1" y="0"/>
            <a:ext cx="10692000" cy="7558768"/>
          </a:xfrm>
          <a:prstGeom prst="rect">
            <a:avLst/>
          </a:prstGeom>
        </p:spPr>
      </p:pic>
    </p:spTree>
    <p:extLst>
      <p:ext uri="{BB962C8B-B14F-4D97-AF65-F5344CB8AC3E}">
        <p14:creationId xmlns:p14="http://schemas.microsoft.com/office/powerpoint/2010/main" val="38116047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27140"/>
          <a:stretch/>
        </p:blipFill>
        <p:spPr>
          <a:xfrm>
            <a:off x="508" y="1110"/>
            <a:ext cx="7790180" cy="7558768"/>
          </a:xfrm>
          <a:prstGeom prst="rect">
            <a:avLst/>
          </a:prstGeom>
        </p:spPr>
      </p:pic>
      <p:sp>
        <p:nvSpPr>
          <p:cNvPr id="2" name="Title 1"/>
          <p:cNvSpPr>
            <a:spLocks noGrp="1"/>
          </p:cNvSpPr>
          <p:nvPr>
            <p:ph type="title" hasCustomPrompt="1"/>
          </p:nvPr>
        </p:nvSpPr>
        <p:spPr/>
        <p:txBody>
          <a:bodyPr/>
          <a:lstStyle>
            <a:lvl1pPr>
              <a:defRPr/>
            </a:lvl1pPr>
          </a:lstStyle>
          <a:p>
            <a:r>
              <a:rPr lang="en-US" dirty="0" smtClean="0"/>
              <a:t>[Title]</a:t>
            </a:r>
            <a:endParaRPr lang="en-GB" dirty="0"/>
          </a:p>
        </p:txBody>
      </p:sp>
      <p:sp>
        <p:nvSpPr>
          <p:cNvPr id="6" name="Text Placeholder 5"/>
          <p:cNvSpPr>
            <a:spLocks noGrp="1"/>
          </p:cNvSpPr>
          <p:nvPr>
            <p:ph type="body" sz="quarter" idx="11" hasCustomPrompt="1"/>
          </p:nvPr>
        </p:nvSpPr>
        <p:spPr>
          <a:xfrm>
            <a:off x="6336001" y="5161550"/>
            <a:ext cx="3960000" cy="324000"/>
          </a:xfrm>
        </p:spPr>
        <p:txBody>
          <a:bodyPr/>
          <a:lstStyle>
            <a:lvl1pPr>
              <a:lnSpc>
                <a:spcPct val="100000"/>
              </a:lnSpc>
              <a:defRPr baseline="0"/>
            </a:lvl1pPr>
          </a:lstStyle>
          <a:p>
            <a:pPr lvl="0"/>
            <a:r>
              <a:rPr lang="en-US" dirty="0" smtClean="0"/>
              <a:t>[Date]</a:t>
            </a:r>
          </a:p>
        </p:txBody>
      </p:sp>
      <p:cxnSp>
        <p:nvCxnSpPr>
          <p:cNvPr id="25" name="Straight Connector 24"/>
          <p:cNvCxnSpPr/>
          <p:nvPr userDrawn="1"/>
        </p:nvCxnSpPr>
        <p:spPr>
          <a:xfrm>
            <a:off x="6337301" y="3969544"/>
            <a:ext cx="39600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ext Placeholder 5"/>
          <p:cNvSpPr>
            <a:spLocks noGrp="1"/>
          </p:cNvSpPr>
          <p:nvPr>
            <p:ph type="body" sz="quarter" idx="13" hasCustomPrompt="1"/>
          </p:nvPr>
        </p:nvSpPr>
        <p:spPr>
          <a:xfrm>
            <a:off x="6336001" y="5485550"/>
            <a:ext cx="3960000" cy="324000"/>
          </a:xfrm>
        </p:spPr>
        <p:txBody>
          <a:bodyPr/>
          <a:lstStyle>
            <a:lvl1pPr>
              <a:lnSpc>
                <a:spcPct val="100000"/>
              </a:lnSpc>
              <a:defRPr baseline="0"/>
            </a:lvl1pPr>
          </a:lstStyle>
          <a:p>
            <a:pPr lvl="0"/>
            <a:r>
              <a:rPr lang="en-US" dirty="0" smtClean="0"/>
              <a:t>[Presentation owner]</a:t>
            </a:r>
          </a:p>
        </p:txBody>
      </p:sp>
      <p:sp>
        <p:nvSpPr>
          <p:cNvPr id="10" name="Text Placeholder 5"/>
          <p:cNvSpPr>
            <a:spLocks noGrp="1"/>
          </p:cNvSpPr>
          <p:nvPr>
            <p:ph type="body" sz="quarter" idx="14" hasCustomPrompt="1"/>
          </p:nvPr>
        </p:nvSpPr>
        <p:spPr>
          <a:xfrm>
            <a:off x="6337301" y="4165903"/>
            <a:ext cx="3960000" cy="648000"/>
          </a:xfrm>
        </p:spPr>
        <p:txBody>
          <a:bodyPr/>
          <a:lstStyle>
            <a:lvl1pPr>
              <a:lnSpc>
                <a:spcPct val="100000"/>
              </a:lnSpc>
              <a:defRPr baseline="0"/>
            </a:lvl1pPr>
          </a:lstStyle>
          <a:p>
            <a:pPr lvl="0"/>
            <a:r>
              <a:rPr lang="en-US" dirty="0" smtClean="0"/>
              <a:t>[Subtitle]</a:t>
            </a:r>
          </a:p>
        </p:txBody>
      </p:sp>
      <p:sp>
        <p:nvSpPr>
          <p:cNvPr id="11" name="Text Placeholder 5"/>
          <p:cNvSpPr>
            <a:spLocks noGrp="1"/>
          </p:cNvSpPr>
          <p:nvPr>
            <p:ph type="body" sz="quarter" idx="15" hasCustomPrompt="1"/>
          </p:nvPr>
        </p:nvSpPr>
        <p:spPr>
          <a:xfrm>
            <a:off x="6336001" y="830123"/>
            <a:ext cx="3959999" cy="1026386"/>
          </a:xfrm>
        </p:spPr>
        <p:txBody>
          <a:bodyPr/>
          <a:lstStyle>
            <a:lvl1pPr>
              <a:lnSpc>
                <a:spcPct val="100000"/>
              </a:lnSpc>
              <a:defRPr baseline="0"/>
            </a:lvl1pPr>
          </a:lstStyle>
          <a:p>
            <a:pPr lvl="0"/>
            <a:r>
              <a:rPr lang="en-US" dirty="0" smtClean="0"/>
              <a:t>[Classification - Choose from: Restricted, Commercial in confidence, Confidential, Public]</a:t>
            </a:r>
          </a:p>
        </p:txBody>
      </p:sp>
    </p:spTree>
    <p:extLst>
      <p:ext uri="{BB962C8B-B14F-4D97-AF65-F5344CB8AC3E}">
        <p14:creationId xmlns:p14="http://schemas.microsoft.com/office/powerpoint/2010/main" val="2155863691"/>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01" t="-14" r="32289" b="-1"/>
          <a:stretch/>
        </p:blipFill>
        <p:spPr>
          <a:xfrm>
            <a:off x="0" y="0"/>
            <a:ext cx="7154132" cy="7560000"/>
          </a:xfrm>
          <a:prstGeom prst="rect">
            <a:avLst/>
          </a:prstGeom>
        </p:spPr>
      </p:pic>
      <p:sp>
        <p:nvSpPr>
          <p:cNvPr id="2" name="Title 1"/>
          <p:cNvSpPr>
            <a:spLocks noGrp="1"/>
          </p:cNvSpPr>
          <p:nvPr>
            <p:ph type="title"/>
          </p:nvPr>
        </p:nvSpPr>
        <p:spPr>
          <a:xfrm>
            <a:off x="6336001" y="2905200"/>
            <a:ext cx="3960000" cy="936000"/>
          </a:xfrm>
        </p:spPr>
        <p:txBody>
          <a:bodyPr anchor="t" anchorCtr="0"/>
          <a:lstStyle/>
          <a:p>
            <a:r>
              <a:rPr lang="en-US" smtClean="0"/>
              <a:t>Click to edit Master title style</a:t>
            </a:r>
            <a:endParaRPr lang="en-GB" dirty="0"/>
          </a:p>
        </p:txBody>
      </p:sp>
      <p:sp>
        <p:nvSpPr>
          <p:cNvPr id="5" name="Text Placeholder 5"/>
          <p:cNvSpPr>
            <a:spLocks noGrp="1"/>
          </p:cNvSpPr>
          <p:nvPr>
            <p:ph type="body" sz="quarter" idx="14" hasCustomPrompt="1"/>
          </p:nvPr>
        </p:nvSpPr>
        <p:spPr>
          <a:xfrm>
            <a:off x="6337301" y="4197433"/>
            <a:ext cx="3960000" cy="648000"/>
          </a:xfrm>
        </p:spPr>
        <p:txBody>
          <a:bodyPr/>
          <a:lstStyle>
            <a:lvl1pPr>
              <a:lnSpc>
                <a:spcPct val="100000"/>
              </a:lnSpc>
              <a:defRPr baseline="0"/>
            </a:lvl1pPr>
          </a:lstStyle>
          <a:p>
            <a:pPr lvl="0"/>
            <a:r>
              <a:rPr lang="en-US" dirty="0" smtClean="0"/>
              <a:t>[Subtitle]</a:t>
            </a:r>
          </a:p>
        </p:txBody>
      </p:sp>
    </p:spTree>
    <p:extLst>
      <p:ext uri="{BB962C8B-B14F-4D97-AF65-F5344CB8AC3E}">
        <p14:creationId xmlns:p14="http://schemas.microsoft.com/office/powerpoint/2010/main" val="167978718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1" y="0"/>
            <a:ext cx="10692000" cy="7558768"/>
          </a:xfrm>
          <a:prstGeom prst="rect">
            <a:avLst/>
          </a:prstGeom>
        </p:spPr>
      </p:pic>
    </p:spTree>
    <p:extLst>
      <p:ext uri="{BB962C8B-B14F-4D97-AF65-F5344CB8AC3E}">
        <p14:creationId xmlns:p14="http://schemas.microsoft.com/office/powerpoint/2010/main" val="32337355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10" name="Text Placeholder 9"/>
          <p:cNvSpPr>
            <a:spLocks noGrp="1"/>
          </p:cNvSpPr>
          <p:nvPr>
            <p:ph type="body" sz="quarter" idx="12"/>
          </p:nvPr>
        </p:nvSpPr>
        <p:spPr>
          <a:xfrm>
            <a:off x="395999" y="1155700"/>
            <a:ext cx="990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252114309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ide By Side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6" y="1155700"/>
            <a:ext cx="477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4" name="Content Placeholder 5"/>
          <p:cNvSpPr>
            <a:spLocks noGrp="1"/>
          </p:cNvSpPr>
          <p:nvPr>
            <p:ph sz="quarter" idx="14"/>
          </p:nvPr>
        </p:nvSpPr>
        <p:spPr>
          <a:xfrm>
            <a:off x="5526001" y="1155698"/>
            <a:ext cx="4770000" cy="554355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38641973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rge Graphic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5" y="1155700"/>
            <a:ext cx="9899649" cy="5543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1887029374"/>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Foot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27941509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userDrawn="1"/>
        </p:nvSpPr>
        <p:spPr>
          <a:xfrm>
            <a:off x="396875" y="395288"/>
            <a:ext cx="9899650" cy="764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2048242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a:xfrm>
            <a:off x="396875" y="7172325"/>
            <a:ext cx="986400" cy="180000"/>
          </a:xfrm>
          <a:prstGeom prst="rect">
            <a:avLst/>
          </a:prstGeom>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chemeClr val="tx2"/>
                </a:solidFill>
                <a:latin typeface="+mj-lt"/>
              </a:rPr>
              <a:t>Health</a:t>
            </a:r>
            <a:r>
              <a:rPr lang="en-GB" sz="2600" b="1" baseline="0" dirty="0" smtClean="0">
                <a:solidFill>
                  <a:schemeClr val="tx2"/>
                </a:solidFill>
                <a:latin typeface="+mj-lt"/>
              </a:rPr>
              <a:t> &amp; Safety</a:t>
            </a:r>
            <a:endParaRPr lang="en-GB" sz="2600" b="1" dirty="0">
              <a:solidFill>
                <a:schemeClr val="tx2"/>
              </a:solidFill>
              <a:latin typeface="+mj-lt"/>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338476741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rgbClr val="0090AB"/>
                </a:solidFill>
              </a:rPr>
              <a:t>Health &amp; Safety</a:t>
            </a:r>
            <a:endParaRPr lang="en-GB" sz="2600" b="1" dirty="0">
              <a:solidFill>
                <a:srgbClr val="0090AB"/>
              </a:solidFill>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3407218083"/>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10" name="Text Placeholder 9"/>
          <p:cNvSpPr>
            <a:spLocks noGrp="1"/>
          </p:cNvSpPr>
          <p:nvPr>
            <p:ph type="body" sz="quarter" idx="12"/>
          </p:nvPr>
        </p:nvSpPr>
        <p:spPr>
          <a:xfrm>
            <a:off x="395999" y="1155700"/>
            <a:ext cx="990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736928987"/>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ide By Side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6" y="1155700"/>
            <a:ext cx="477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4" name="Content Placeholder 5"/>
          <p:cNvSpPr>
            <a:spLocks noGrp="1"/>
          </p:cNvSpPr>
          <p:nvPr>
            <p:ph sz="quarter" idx="14"/>
          </p:nvPr>
        </p:nvSpPr>
        <p:spPr>
          <a:xfrm>
            <a:off x="5526001" y="1155698"/>
            <a:ext cx="4770000" cy="554355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220140797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Large Graphic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5" y="1155700"/>
            <a:ext cx="9899649" cy="5543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372283696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No Foot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27330471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userDrawn="1"/>
        </p:nvSpPr>
        <p:spPr>
          <a:xfrm>
            <a:off x="396875" y="395288"/>
            <a:ext cx="9899650" cy="764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337304047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rgbClr val="0090AB"/>
                </a:solidFill>
              </a:rPr>
              <a:t>Health &amp; Safety</a:t>
            </a:r>
            <a:endParaRPr lang="en-GB" sz="2600" b="1" dirty="0">
              <a:solidFill>
                <a:srgbClr val="0090AB"/>
              </a:solidFill>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2910695931"/>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10" name="Text Placeholder 9"/>
          <p:cNvSpPr>
            <a:spLocks noGrp="1"/>
          </p:cNvSpPr>
          <p:nvPr>
            <p:ph type="body" sz="quarter" idx="12"/>
          </p:nvPr>
        </p:nvSpPr>
        <p:spPr>
          <a:xfrm>
            <a:off x="395999" y="1155700"/>
            <a:ext cx="990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2731036759"/>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ide By Side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6" y="1155700"/>
            <a:ext cx="477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4" name="Content Placeholder 5"/>
          <p:cNvSpPr>
            <a:spLocks noGrp="1"/>
          </p:cNvSpPr>
          <p:nvPr>
            <p:ph sz="quarter" idx="14"/>
          </p:nvPr>
        </p:nvSpPr>
        <p:spPr>
          <a:xfrm>
            <a:off x="5526001" y="1155698"/>
            <a:ext cx="4770000" cy="554355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304977334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Large Graphic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 name="Content Placeholder 5"/>
          <p:cNvSpPr>
            <a:spLocks noGrp="1"/>
          </p:cNvSpPr>
          <p:nvPr>
            <p:ph sz="quarter" idx="13"/>
          </p:nvPr>
        </p:nvSpPr>
        <p:spPr>
          <a:xfrm>
            <a:off x="396875" y="1155700"/>
            <a:ext cx="9899649" cy="5543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35489298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10" name="Text Placeholder 9"/>
          <p:cNvSpPr>
            <a:spLocks noGrp="1"/>
          </p:cNvSpPr>
          <p:nvPr>
            <p:ph type="body" sz="quarter" idx="12"/>
          </p:nvPr>
        </p:nvSpPr>
        <p:spPr>
          <a:xfrm>
            <a:off x="395999" y="1155700"/>
            <a:ext cx="990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3950930159"/>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No Foot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11188269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userDrawn="1"/>
        </p:nvSpPr>
        <p:spPr>
          <a:xfrm>
            <a:off x="396875" y="395288"/>
            <a:ext cx="9899650" cy="764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15176633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rgbClr val="0090AB"/>
                </a:solidFill>
              </a:rPr>
              <a:t>Health &amp; Safety</a:t>
            </a:r>
            <a:endParaRPr lang="en-GB" sz="2600" b="1" dirty="0">
              <a:solidFill>
                <a:srgbClr val="0090AB"/>
              </a:solidFill>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1977527529"/>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27140"/>
          <a:stretch/>
        </p:blipFill>
        <p:spPr>
          <a:xfrm>
            <a:off x="508" y="1110"/>
            <a:ext cx="7790180" cy="7558768"/>
          </a:xfrm>
          <a:prstGeom prst="rect">
            <a:avLst/>
          </a:prstGeom>
        </p:spPr>
      </p:pic>
      <p:sp>
        <p:nvSpPr>
          <p:cNvPr id="2" name="Title 1"/>
          <p:cNvSpPr>
            <a:spLocks noGrp="1"/>
          </p:cNvSpPr>
          <p:nvPr>
            <p:ph type="title" hasCustomPrompt="1"/>
          </p:nvPr>
        </p:nvSpPr>
        <p:spPr/>
        <p:txBody>
          <a:bodyPr/>
          <a:lstStyle>
            <a:lvl1pPr>
              <a:defRPr/>
            </a:lvl1pPr>
          </a:lstStyle>
          <a:p>
            <a:r>
              <a:rPr lang="en-US" dirty="0" smtClean="0"/>
              <a:t>[Title]</a:t>
            </a:r>
            <a:endParaRPr lang="en-GB" dirty="0"/>
          </a:p>
        </p:txBody>
      </p:sp>
      <p:sp>
        <p:nvSpPr>
          <p:cNvPr id="6" name="Text Placeholder 5"/>
          <p:cNvSpPr>
            <a:spLocks noGrp="1"/>
          </p:cNvSpPr>
          <p:nvPr>
            <p:ph type="body" sz="quarter" idx="11" hasCustomPrompt="1"/>
          </p:nvPr>
        </p:nvSpPr>
        <p:spPr>
          <a:xfrm>
            <a:off x="6336001" y="5161550"/>
            <a:ext cx="3960000" cy="324000"/>
          </a:xfrm>
        </p:spPr>
        <p:txBody>
          <a:bodyPr/>
          <a:lstStyle>
            <a:lvl1pPr>
              <a:lnSpc>
                <a:spcPct val="100000"/>
              </a:lnSpc>
              <a:defRPr baseline="0"/>
            </a:lvl1pPr>
          </a:lstStyle>
          <a:p>
            <a:pPr lvl="0"/>
            <a:r>
              <a:rPr lang="en-US" dirty="0" smtClean="0"/>
              <a:t>[Date]</a:t>
            </a:r>
          </a:p>
        </p:txBody>
      </p:sp>
      <p:cxnSp>
        <p:nvCxnSpPr>
          <p:cNvPr id="25" name="Straight Connector 24"/>
          <p:cNvCxnSpPr/>
          <p:nvPr userDrawn="1"/>
        </p:nvCxnSpPr>
        <p:spPr>
          <a:xfrm>
            <a:off x="6337301" y="3969544"/>
            <a:ext cx="39600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ext Placeholder 5"/>
          <p:cNvSpPr>
            <a:spLocks noGrp="1"/>
          </p:cNvSpPr>
          <p:nvPr>
            <p:ph type="body" sz="quarter" idx="13" hasCustomPrompt="1"/>
          </p:nvPr>
        </p:nvSpPr>
        <p:spPr>
          <a:xfrm>
            <a:off x="6336001" y="5485550"/>
            <a:ext cx="3960000" cy="324000"/>
          </a:xfrm>
        </p:spPr>
        <p:txBody>
          <a:bodyPr/>
          <a:lstStyle>
            <a:lvl1pPr>
              <a:lnSpc>
                <a:spcPct val="100000"/>
              </a:lnSpc>
              <a:defRPr baseline="0"/>
            </a:lvl1pPr>
          </a:lstStyle>
          <a:p>
            <a:pPr lvl="0"/>
            <a:r>
              <a:rPr lang="en-US" dirty="0" smtClean="0"/>
              <a:t>[Presentation owner]</a:t>
            </a:r>
          </a:p>
        </p:txBody>
      </p:sp>
      <p:sp>
        <p:nvSpPr>
          <p:cNvPr id="10" name="Text Placeholder 5"/>
          <p:cNvSpPr>
            <a:spLocks noGrp="1"/>
          </p:cNvSpPr>
          <p:nvPr>
            <p:ph type="body" sz="quarter" idx="14" hasCustomPrompt="1"/>
          </p:nvPr>
        </p:nvSpPr>
        <p:spPr>
          <a:xfrm>
            <a:off x="6337301" y="4165903"/>
            <a:ext cx="3960000" cy="648000"/>
          </a:xfrm>
        </p:spPr>
        <p:txBody>
          <a:bodyPr/>
          <a:lstStyle>
            <a:lvl1pPr>
              <a:lnSpc>
                <a:spcPct val="100000"/>
              </a:lnSpc>
              <a:defRPr baseline="0"/>
            </a:lvl1pPr>
          </a:lstStyle>
          <a:p>
            <a:pPr lvl="0"/>
            <a:r>
              <a:rPr lang="en-US" dirty="0" smtClean="0"/>
              <a:t>[Subtitle]</a:t>
            </a:r>
          </a:p>
        </p:txBody>
      </p:sp>
      <p:sp>
        <p:nvSpPr>
          <p:cNvPr id="11" name="Text Placeholder 5"/>
          <p:cNvSpPr>
            <a:spLocks noGrp="1"/>
          </p:cNvSpPr>
          <p:nvPr>
            <p:ph type="body" sz="quarter" idx="15" hasCustomPrompt="1"/>
          </p:nvPr>
        </p:nvSpPr>
        <p:spPr>
          <a:xfrm>
            <a:off x="6336001" y="830123"/>
            <a:ext cx="3959999" cy="1026386"/>
          </a:xfrm>
        </p:spPr>
        <p:txBody>
          <a:bodyPr/>
          <a:lstStyle>
            <a:lvl1pPr>
              <a:lnSpc>
                <a:spcPct val="100000"/>
              </a:lnSpc>
              <a:defRPr baseline="0"/>
            </a:lvl1pPr>
          </a:lstStyle>
          <a:p>
            <a:pPr lvl="0"/>
            <a:r>
              <a:rPr lang="en-US" dirty="0" smtClean="0"/>
              <a:t>[Classification - Choose from: Restricted, Commercial in confidence, Confidential, Public]</a:t>
            </a:r>
          </a:p>
        </p:txBody>
      </p:sp>
    </p:spTree>
    <p:extLst>
      <p:ext uri="{BB962C8B-B14F-4D97-AF65-F5344CB8AC3E}">
        <p14:creationId xmlns:p14="http://schemas.microsoft.com/office/powerpoint/2010/main" val="931207041"/>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01" t="-14" r="32289" b="-1"/>
          <a:stretch/>
        </p:blipFill>
        <p:spPr>
          <a:xfrm>
            <a:off x="0" y="0"/>
            <a:ext cx="7154132" cy="7560000"/>
          </a:xfrm>
          <a:prstGeom prst="rect">
            <a:avLst/>
          </a:prstGeom>
        </p:spPr>
      </p:pic>
      <p:sp>
        <p:nvSpPr>
          <p:cNvPr id="2" name="Title 1"/>
          <p:cNvSpPr>
            <a:spLocks noGrp="1"/>
          </p:cNvSpPr>
          <p:nvPr>
            <p:ph type="title"/>
          </p:nvPr>
        </p:nvSpPr>
        <p:spPr>
          <a:xfrm>
            <a:off x="6336001" y="2905200"/>
            <a:ext cx="3960000" cy="936000"/>
          </a:xfrm>
        </p:spPr>
        <p:txBody>
          <a:bodyPr anchor="t" anchorCtr="0"/>
          <a:lstStyle/>
          <a:p>
            <a:r>
              <a:rPr lang="en-US" smtClean="0"/>
              <a:t>Click to edit Master title style</a:t>
            </a:r>
            <a:endParaRPr lang="en-GB" dirty="0"/>
          </a:p>
        </p:txBody>
      </p:sp>
      <p:sp>
        <p:nvSpPr>
          <p:cNvPr id="5" name="Text Placeholder 5"/>
          <p:cNvSpPr>
            <a:spLocks noGrp="1"/>
          </p:cNvSpPr>
          <p:nvPr>
            <p:ph type="body" sz="quarter" idx="14" hasCustomPrompt="1"/>
          </p:nvPr>
        </p:nvSpPr>
        <p:spPr>
          <a:xfrm>
            <a:off x="6337301" y="4197433"/>
            <a:ext cx="3960000" cy="648000"/>
          </a:xfrm>
        </p:spPr>
        <p:txBody>
          <a:bodyPr/>
          <a:lstStyle>
            <a:lvl1pPr>
              <a:lnSpc>
                <a:spcPct val="100000"/>
              </a:lnSpc>
              <a:defRPr baseline="0"/>
            </a:lvl1pPr>
          </a:lstStyle>
          <a:p>
            <a:pPr lvl="0"/>
            <a:r>
              <a:rPr lang="en-US" dirty="0" smtClean="0"/>
              <a:t>[Subtitle]</a:t>
            </a:r>
          </a:p>
        </p:txBody>
      </p:sp>
    </p:spTree>
    <p:extLst>
      <p:ext uri="{BB962C8B-B14F-4D97-AF65-F5344CB8AC3E}">
        <p14:creationId xmlns:p14="http://schemas.microsoft.com/office/powerpoint/2010/main" val="53021449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1" y="0"/>
            <a:ext cx="10692000" cy="7558768"/>
          </a:xfrm>
          <a:prstGeom prst="rect">
            <a:avLst/>
          </a:prstGeom>
        </p:spPr>
      </p:pic>
    </p:spTree>
    <p:extLst>
      <p:ext uri="{BB962C8B-B14F-4D97-AF65-F5344CB8AC3E}">
        <p14:creationId xmlns:p14="http://schemas.microsoft.com/office/powerpoint/2010/main" val="8987614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solidFill>
                  <a:srgbClr val="00A7DE"/>
                </a:solidFill>
              </a:rPr>
              <a:t>Insert: Document title</a:t>
            </a:r>
            <a:endParaRPr lang="en-GB" dirty="0">
              <a:solidFill>
                <a:srgbClr val="00A7DE"/>
              </a:solidFill>
            </a:endParaRPr>
          </a:p>
        </p:txBody>
      </p:sp>
      <p:sp>
        <p:nvSpPr>
          <p:cNvPr id="4" name="Slide Number Placeholder 3"/>
          <p:cNvSpPr>
            <a:spLocks noGrp="1"/>
          </p:cNvSpPr>
          <p:nvPr>
            <p:ph type="sldNum" sz="quarter" idx="11"/>
          </p:nvPr>
        </p:nvSpPr>
        <p:spPr>
          <a:xfrm>
            <a:off x="396875" y="7172325"/>
            <a:ext cx="986400" cy="180000"/>
          </a:xfrm>
          <a:prstGeom prst="rect">
            <a:avLst/>
          </a:prstGeom>
        </p:spPr>
        <p:txBody>
          <a:bodyPr/>
          <a:lstStyle/>
          <a:p>
            <a:fld id="{183C6C5D-E533-49CA-B0EE-FC3E24E254C3}" type="slidenum">
              <a:rPr lang="en-GB" smtClean="0">
                <a:solidFill>
                  <a:prstClr val="black"/>
                </a:solidFill>
              </a:rPr>
              <a:pPr/>
              <a:t>‹#›</a:t>
            </a:fld>
            <a:endParaRPr lang="en-GB" dirty="0">
              <a:solidFill>
                <a:prstClr val="black"/>
              </a:solidFill>
            </a:endParaRPr>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rgbClr val="0090AB"/>
                </a:solidFill>
              </a:rPr>
              <a:t>Health &amp; Safety</a:t>
            </a:r>
            <a:endParaRPr lang="en-GB" sz="2600" b="1" dirty="0">
              <a:solidFill>
                <a:srgbClr val="0090AB"/>
              </a:solidFill>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342701798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10" name="Text Placeholder 9"/>
          <p:cNvSpPr>
            <a:spLocks noGrp="1"/>
          </p:cNvSpPr>
          <p:nvPr>
            <p:ph type="body" sz="quarter" idx="12"/>
          </p:nvPr>
        </p:nvSpPr>
        <p:spPr>
          <a:xfrm>
            <a:off x="395999" y="1155700"/>
            <a:ext cx="990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435078912"/>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ide By Side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Content Placeholder 5"/>
          <p:cNvSpPr>
            <a:spLocks noGrp="1"/>
          </p:cNvSpPr>
          <p:nvPr>
            <p:ph sz="quarter" idx="13"/>
          </p:nvPr>
        </p:nvSpPr>
        <p:spPr>
          <a:xfrm>
            <a:off x="396876" y="1155700"/>
            <a:ext cx="477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4" name="Content Placeholder 5"/>
          <p:cNvSpPr>
            <a:spLocks noGrp="1"/>
          </p:cNvSpPr>
          <p:nvPr>
            <p:ph sz="quarter" idx="14"/>
          </p:nvPr>
        </p:nvSpPr>
        <p:spPr>
          <a:xfrm>
            <a:off x="5526001" y="1155698"/>
            <a:ext cx="4770000" cy="554355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96747937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arge Graphic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Content Placeholder 5"/>
          <p:cNvSpPr>
            <a:spLocks noGrp="1"/>
          </p:cNvSpPr>
          <p:nvPr>
            <p:ph sz="quarter" idx="13"/>
          </p:nvPr>
        </p:nvSpPr>
        <p:spPr>
          <a:xfrm>
            <a:off x="396875" y="1155700"/>
            <a:ext cx="9899649" cy="5543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9632712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de By Side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Content Placeholder 5"/>
          <p:cNvSpPr>
            <a:spLocks noGrp="1"/>
          </p:cNvSpPr>
          <p:nvPr>
            <p:ph sz="quarter" idx="13"/>
          </p:nvPr>
        </p:nvSpPr>
        <p:spPr>
          <a:xfrm>
            <a:off x="396876" y="1155700"/>
            <a:ext cx="477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4" name="Content Placeholder 5"/>
          <p:cNvSpPr>
            <a:spLocks noGrp="1"/>
          </p:cNvSpPr>
          <p:nvPr>
            <p:ph sz="quarter" idx="14"/>
          </p:nvPr>
        </p:nvSpPr>
        <p:spPr>
          <a:xfrm>
            <a:off x="5526001" y="1155698"/>
            <a:ext cx="4770000" cy="554355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156527934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No Foot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637481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userDrawn="1"/>
        </p:nvSpPr>
        <p:spPr>
          <a:xfrm>
            <a:off x="396875" y="395288"/>
            <a:ext cx="9899650" cy="764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3906777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chemeClr val="tx2"/>
                </a:solidFill>
                <a:latin typeface="+mj-lt"/>
              </a:rPr>
              <a:t>Health</a:t>
            </a:r>
            <a:r>
              <a:rPr lang="en-GB" sz="2600" b="1" baseline="0" dirty="0" smtClean="0">
                <a:solidFill>
                  <a:schemeClr val="tx2"/>
                </a:solidFill>
                <a:latin typeface="+mj-lt"/>
              </a:rPr>
              <a:t> &amp; Safety</a:t>
            </a:r>
            <a:endParaRPr lang="en-GB" sz="2600" b="1" dirty="0">
              <a:solidFill>
                <a:schemeClr val="tx2"/>
              </a:solidFill>
              <a:latin typeface="+mj-lt"/>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41975671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Graphic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Content Placeholder 5"/>
          <p:cNvSpPr>
            <a:spLocks noGrp="1"/>
          </p:cNvSpPr>
          <p:nvPr>
            <p:ph sz="quarter" idx="13"/>
          </p:nvPr>
        </p:nvSpPr>
        <p:spPr>
          <a:xfrm>
            <a:off x="396875" y="1155700"/>
            <a:ext cx="9899649" cy="5543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19254998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 Foot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573649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p:cNvSpPr/>
          <p:nvPr userDrawn="1"/>
        </p:nvSpPr>
        <p:spPr>
          <a:xfrm>
            <a:off x="396875" y="395288"/>
            <a:ext cx="9899650" cy="764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275516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49.xml"/><Relationship Id="rId7" Type="http://schemas.openxmlformats.org/officeDocument/2006/relationships/theme" Target="../theme/theme10.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5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5" Type="http://schemas.openxmlformats.org/officeDocument/2006/relationships/theme" Target="../theme/theme11.xml"/><Relationship Id="rId4" Type="http://schemas.openxmlformats.org/officeDocument/2006/relationships/slideLayout" Target="../slideLayouts/slideLayout56.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59.xml"/><Relationship Id="rId7" Type="http://schemas.openxmlformats.org/officeDocument/2006/relationships/theme" Target="../theme/theme12.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3.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theme" Target="../theme/theme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theme" Target="../theme/theme8.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43.xml"/><Relationship Id="rId7" Type="http://schemas.openxmlformats.org/officeDocument/2006/relationships/theme" Target="../theme/theme9.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7301" y="2880000"/>
            <a:ext cx="3960000" cy="936000"/>
          </a:xfrm>
          <a:prstGeom prst="rect">
            <a:avLst/>
          </a:prstGeom>
        </p:spPr>
        <p:txBody>
          <a:bodyPr vert="horz" lIns="0" tIns="0" rIns="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6336526" y="4477612"/>
            <a:ext cx="3960000" cy="324000"/>
          </a:xfrm>
          <a:prstGeom prst="rect">
            <a:avLst/>
          </a:prstGeom>
        </p:spPr>
        <p:txBody>
          <a:bodyPr vert="horz" lIns="0" tIns="0" rIns="0" bIns="0" rtlCol="0">
            <a:noAutofit/>
          </a:bodyPr>
          <a:lstStyle/>
          <a:p>
            <a:pPr lvl="0"/>
            <a:r>
              <a:rPr lang="en-US" dirty="0" smtClean="0"/>
              <a:t>Click to edit Master text styles</a:t>
            </a:r>
          </a:p>
        </p:txBody>
      </p:sp>
      <p:sp>
        <p:nvSpPr>
          <p:cNvPr id="5" name="Footer Placeholder 4"/>
          <p:cNvSpPr>
            <a:spLocks noGrp="1"/>
          </p:cNvSpPr>
          <p:nvPr>
            <p:ph type="ftr" sz="quarter" idx="3"/>
          </p:nvPr>
        </p:nvSpPr>
        <p:spPr>
          <a:xfrm>
            <a:off x="6336001" y="4800865"/>
            <a:ext cx="3960000" cy="612000"/>
          </a:xfrm>
          <a:prstGeom prst="rect">
            <a:avLst/>
          </a:prstGeom>
        </p:spPr>
        <p:txBody>
          <a:bodyPr vert="horz" lIns="0" tIns="0" rIns="0" bIns="0" rtlCol="0" anchor="t" anchorCtr="0"/>
          <a:lstStyle>
            <a:lvl1pPr algn="r">
              <a:lnSpc>
                <a:spcPts val="2550"/>
              </a:lnSpc>
              <a:defRPr sz="2000">
                <a:solidFill>
                  <a:schemeClr val="accent4"/>
                </a:solidFill>
              </a:defRPr>
            </a:lvl1pPr>
          </a:lstStyle>
          <a:p>
            <a:r>
              <a:rPr lang="en-GB" dirty="0" smtClean="0"/>
              <a:t>Document title: Insert &gt; Header &amp; Footer</a:t>
            </a:r>
            <a:endParaRPr lang="en-GB" dirty="0"/>
          </a:p>
        </p:txBody>
      </p:sp>
      <p:sp>
        <p:nvSpPr>
          <p:cNvPr id="4" name="Date Placeholder 3"/>
          <p:cNvSpPr>
            <a:spLocks noGrp="1"/>
          </p:cNvSpPr>
          <p:nvPr>
            <p:ph type="dt" sz="half" idx="2"/>
          </p:nvPr>
        </p:nvSpPr>
        <p:spPr>
          <a:xfrm>
            <a:off x="6336001" y="4158000"/>
            <a:ext cx="3960000" cy="306000"/>
          </a:xfrm>
          <a:prstGeom prst="rect">
            <a:avLst/>
          </a:prstGeom>
        </p:spPr>
        <p:txBody>
          <a:bodyPr vert="horz" lIns="0" tIns="0" rIns="0" bIns="0" rtlCol="0" anchor="t" anchorCtr="0"/>
          <a:lstStyle>
            <a:lvl1pPr algn="r">
              <a:lnSpc>
                <a:spcPct val="100000"/>
              </a:lnSpc>
              <a:defRPr sz="2000">
                <a:solidFill>
                  <a:schemeClr val="accent4"/>
                </a:solidFill>
              </a:defRPr>
            </a:lvl1pPr>
          </a:lstStyle>
          <a:p>
            <a:endParaRPr lang="en-GB" dirty="0"/>
          </a:p>
        </p:txBody>
      </p:sp>
      <p:grpSp>
        <p:nvGrpSpPr>
          <p:cNvPr id="15" name="Group 14"/>
          <p:cNvGrpSpPr/>
          <p:nvPr/>
        </p:nvGrpSpPr>
        <p:grpSpPr>
          <a:xfrm>
            <a:off x="8394701" y="6837450"/>
            <a:ext cx="1906588" cy="466725"/>
            <a:chOff x="8394700" y="6818313"/>
            <a:chExt cx="1906588" cy="466725"/>
          </a:xfrm>
        </p:grpSpPr>
        <p:sp>
          <p:nvSpPr>
            <p:cNvPr id="1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2623913928"/>
      </p:ext>
    </p:extLst>
  </p:cSld>
  <p:clrMap bg1="lt1" tx1="dk1" bg2="lt2" tx2="dk2" accent1="accent1" accent2="accent2" accent3="accent3" accent4="accent4" accent5="accent5" accent6="accent6" hlink="hlink" folHlink="folHlink"/>
  <p:sldLayoutIdLst>
    <p:sldLayoutId id="2147483653" r:id="rId1"/>
    <p:sldLayoutId id="2147483657" r:id="rId2"/>
    <p:sldLayoutId id="2147483659" r:id="rId3"/>
    <p:sldLayoutId id="2147483666" r:id="rId4"/>
  </p:sldLayoutIdLst>
  <p:timing>
    <p:tnLst>
      <p:par>
        <p:cTn id="1" dur="indefinite" restart="never" nodeType="tmRoot"/>
      </p:par>
    </p:tnLst>
  </p:timing>
  <p:hf hdr="0" dt="0"/>
  <p:txStyles>
    <p:titleStyle>
      <a:lvl1pPr algn="r" defTabSz="1043056" rtl="0" eaLnBrk="1" latinLnBrk="0" hangingPunct="1">
        <a:lnSpc>
          <a:spcPts val="3570"/>
        </a:lnSpc>
        <a:spcBef>
          <a:spcPct val="0"/>
        </a:spcBef>
        <a:buNone/>
        <a:defRPr sz="3200" b="1" kern="1200">
          <a:solidFill>
            <a:schemeClr val="tx2"/>
          </a:solidFill>
          <a:latin typeface="+mj-lt"/>
          <a:ea typeface="+mj-ea"/>
          <a:cs typeface="+mj-cs"/>
        </a:defRPr>
      </a:lvl1pPr>
    </p:titleStyle>
    <p:bodyStyle>
      <a:lvl1pPr marL="0" indent="0" algn="r" defTabSz="1043056" rtl="0" eaLnBrk="1" latinLnBrk="0" hangingPunct="1">
        <a:lnSpc>
          <a:spcPct val="100000"/>
        </a:lnSpc>
        <a:spcBef>
          <a:spcPts val="0"/>
        </a:spcBef>
        <a:spcAft>
          <a:spcPts val="0"/>
        </a:spcAft>
        <a:buClr>
          <a:schemeClr val="tx2"/>
        </a:buClr>
        <a:buFont typeface="Proxima Nova Rg"/>
        <a:buNone/>
        <a:defRPr sz="2000" kern="1200">
          <a:solidFill>
            <a:schemeClr val="accent4"/>
          </a:solidFill>
          <a:latin typeface="+mn-lt"/>
          <a:ea typeface="+mn-ea"/>
          <a:cs typeface="+mn-cs"/>
        </a:defRPr>
      </a:lvl1pPr>
      <a:lvl2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2pPr>
      <a:lvl3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3pPr>
      <a:lvl4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4pPr>
      <a:lvl5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5pPr>
      <a:lvl6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6pPr>
      <a:lvl7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7pPr>
      <a:lvl8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8pPr>
      <a:lvl9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876" y="424800"/>
            <a:ext cx="9899649" cy="432000"/>
          </a:xfrm>
          <a:prstGeom prst="rect">
            <a:avLst/>
          </a:prstGeom>
        </p:spPr>
        <p:txBody>
          <a:bodyPr vert="horz" lIns="0" tIns="0" rIns="0" bIns="0" rtlCol="0" anchor="t">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6000" y="1152000"/>
            <a:ext cx="9900000" cy="55472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endParaRPr lang="en-GB" dirty="0"/>
          </a:p>
        </p:txBody>
      </p:sp>
      <p:sp>
        <p:nvSpPr>
          <p:cNvPr id="5" name="Footer Placeholder 4"/>
          <p:cNvSpPr>
            <a:spLocks noGrp="1"/>
          </p:cNvSpPr>
          <p:nvPr>
            <p:ph type="ftr" sz="quarter" idx="3"/>
          </p:nvPr>
        </p:nvSpPr>
        <p:spPr>
          <a:xfrm>
            <a:off x="1533600" y="7171675"/>
            <a:ext cx="63000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r>
              <a:rPr lang="en-GB" dirty="0" smtClean="0">
                <a:solidFill>
                  <a:prstClr val="black">
                    <a:lumMod val="65000"/>
                    <a:lumOff val="35000"/>
                  </a:prstClr>
                </a:solidFill>
              </a:rPr>
              <a:t>Insert: Document title</a:t>
            </a:r>
          </a:p>
        </p:txBody>
      </p:sp>
      <p:sp>
        <p:nvSpPr>
          <p:cNvPr id="6" name="Slide Number Placeholder 5"/>
          <p:cNvSpPr>
            <a:spLocks noGrp="1"/>
          </p:cNvSpPr>
          <p:nvPr>
            <p:ph type="sldNum" sz="quarter" idx="4"/>
          </p:nvPr>
        </p:nvSpPr>
        <p:spPr>
          <a:xfrm>
            <a:off x="396875" y="7172325"/>
            <a:ext cx="9864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7" name="Rectangle 6"/>
          <p:cNvSpPr/>
          <p:nvPr/>
        </p:nvSpPr>
        <p:spPr>
          <a:xfrm>
            <a:off x="396876" y="927062"/>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p:nvSpPr>
        <p:spPr>
          <a:xfrm>
            <a:off x="396876" y="270000"/>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1552855047"/>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Lst>
  <p:timing>
    <p:tnLst>
      <p:par>
        <p:cTn id="1" dur="indefinite" restart="never" nodeType="tmRoot"/>
      </p:par>
    </p:tnLst>
  </p:timing>
  <p:hf hdr="0" dt="0"/>
  <p:txStyles>
    <p:titleStyle>
      <a:lvl1pPr algn="l" defTabSz="1043056" rtl="0" eaLnBrk="1" latinLnBrk="0" hangingPunct="1">
        <a:spcBef>
          <a:spcPct val="0"/>
        </a:spcBef>
        <a:buNone/>
        <a:defRPr sz="2600" b="1" kern="1200">
          <a:solidFill>
            <a:schemeClr val="tx2"/>
          </a:solidFill>
          <a:latin typeface="+mj-lt"/>
          <a:ea typeface="+mj-ea"/>
          <a:cs typeface="+mj-cs"/>
        </a:defRPr>
      </a:lvl1pPr>
    </p:titleStyle>
    <p:bodyStyle>
      <a:lvl1pPr marL="360000" indent="-360000" algn="l" defTabSz="1043056" rtl="0" eaLnBrk="1" latinLnBrk="0" hangingPunct="1">
        <a:lnSpc>
          <a:spcPct val="110000"/>
        </a:lnSpc>
        <a:spcBef>
          <a:spcPts val="0"/>
        </a:spcBef>
        <a:spcAft>
          <a:spcPts val="1135"/>
        </a:spcAft>
        <a:buClr>
          <a:schemeClr val="tx2"/>
        </a:buClr>
        <a:buFont typeface="Proxima Nova Rg"/>
        <a:buChar char="■"/>
        <a:defRPr sz="2000" kern="1200">
          <a:solidFill>
            <a:schemeClr val="tx1"/>
          </a:solidFill>
          <a:latin typeface="+mn-lt"/>
          <a:ea typeface="+mn-ea"/>
          <a:cs typeface="+mn-cs"/>
        </a:defRPr>
      </a:lvl1pPr>
      <a:lvl2pPr marL="54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2pPr>
      <a:lvl3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3pPr>
      <a:lvl4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4pPr>
      <a:lvl5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5pPr>
      <a:lvl6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6pPr>
      <a:lvl7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7pPr>
      <a:lvl8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8pPr>
      <a:lvl9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7301" y="2880000"/>
            <a:ext cx="3960000" cy="936000"/>
          </a:xfrm>
          <a:prstGeom prst="rect">
            <a:avLst/>
          </a:prstGeom>
        </p:spPr>
        <p:txBody>
          <a:bodyPr vert="horz" lIns="0" tIns="0" rIns="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6336526" y="4477612"/>
            <a:ext cx="3960000" cy="324000"/>
          </a:xfrm>
          <a:prstGeom prst="rect">
            <a:avLst/>
          </a:prstGeom>
        </p:spPr>
        <p:txBody>
          <a:bodyPr vert="horz" lIns="0" tIns="0" rIns="0" bIns="0" rtlCol="0">
            <a:noAutofit/>
          </a:bodyPr>
          <a:lstStyle/>
          <a:p>
            <a:pPr lvl="0"/>
            <a:r>
              <a:rPr lang="en-US" dirty="0" smtClean="0"/>
              <a:t>Click to edit Master text styles</a:t>
            </a:r>
          </a:p>
        </p:txBody>
      </p:sp>
      <p:sp>
        <p:nvSpPr>
          <p:cNvPr id="5" name="Footer Placeholder 4"/>
          <p:cNvSpPr>
            <a:spLocks noGrp="1"/>
          </p:cNvSpPr>
          <p:nvPr>
            <p:ph type="ftr" sz="quarter" idx="3"/>
          </p:nvPr>
        </p:nvSpPr>
        <p:spPr>
          <a:xfrm>
            <a:off x="6336001" y="4800865"/>
            <a:ext cx="3960000" cy="612000"/>
          </a:xfrm>
          <a:prstGeom prst="rect">
            <a:avLst/>
          </a:prstGeom>
        </p:spPr>
        <p:txBody>
          <a:bodyPr vert="horz" lIns="0" tIns="0" rIns="0" bIns="0" rtlCol="0" anchor="t" anchorCtr="0"/>
          <a:lstStyle>
            <a:lvl1pPr algn="r">
              <a:lnSpc>
                <a:spcPts val="2550"/>
              </a:lnSpc>
              <a:defRPr sz="2000">
                <a:solidFill>
                  <a:schemeClr val="accent4"/>
                </a:solidFill>
              </a:defRPr>
            </a:lvl1pPr>
          </a:lstStyle>
          <a:p>
            <a:r>
              <a:rPr lang="en-GB" dirty="0" smtClean="0">
                <a:solidFill>
                  <a:srgbClr val="00A7DE"/>
                </a:solidFill>
              </a:rPr>
              <a:t>Document title: Insert &gt; Header &amp; Footer</a:t>
            </a:r>
            <a:endParaRPr lang="en-GB" dirty="0">
              <a:solidFill>
                <a:srgbClr val="00A7DE"/>
              </a:solidFill>
            </a:endParaRPr>
          </a:p>
        </p:txBody>
      </p:sp>
      <p:sp>
        <p:nvSpPr>
          <p:cNvPr id="4" name="Date Placeholder 3"/>
          <p:cNvSpPr>
            <a:spLocks noGrp="1"/>
          </p:cNvSpPr>
          <p:nvPr>
            <p:ph type="dt" sz="half" idx="2"/>
          </p:nvPr>
        </p:nvSpPr>
        <p:spPr>
          <a:xfrm>
            <a:off x="6336001" y="4158000"/>
            <a:ext cx="3960000" cy="306000"/>
          </a:xfrm>
          <a:prstGeom prst="rect">
            <a:avLst/>
          </a:prstGeom>
        </p:spPr>
        <p:txBody>
          <a:bodyPr vert="horz" lIns="0" tIns="0" rIns="0" bIns="0" rtlCol="0" anchor="t" anchorCtr="0"/>
          <a:lstStyle>
            <a:lvl1pPr algn="r">
              <a:lnSpc>
                <a:spcPct val="100000"/>
              </a:lnSpc>
              <a:defRPr sz="2000">
                <a:solidFill>
                  <a:schemeClr val="accent4"/>
                </a:solidFill>
              </a:defRPr>
            </a:lvl1pPr>
          </a:lstStyle>
          <a:p>
            <a:endParaRPr lang="en-GB" dirty="0">
              <a:solidFill>
                <a:srgbClr val="00A7DE"/>
              </a:solidFill>
            </a:endParaRPr>
          </a:p>
        </p:txBody>
      </p:sp>
      <p:grpSp>
        <p:nvGrpSpPr>
          <p:cNvPr id="15" name="Group 14"/>
          <p:cNvGrpSpPr/>
          <p:nvPr/>
        </p:nvGrpSpPr>
        <p:grpSpPr>
          <a:xfrm>
            <a:off x="8394701" y="6837450"/>
            <a:ext cx="1906588" cy="466725"/>
            <a:chOff x="8394700" y="6818313"/>
            <a:chExt cx="1906588" cy="466725"/>
          </a:xfrm>
        </p:grpSpPr>
        <p:sp>
          <p:nvSpPr>
            <p:cNvPr id="1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1516164658"/>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Lst>
  <p:timing>
    <p:tnLst>
      <p:par>
        <p:cTn id="1" dur="indefinite" restart="never" nodeType="tmRoot"/>
      </p:par>
    </p:tnLst>
  </p:timing>
  <p:hf hdr="0" dt="0"/>
  <p:txStyles>
    <p:titleStyle>
      <a:lvl1pPr algn="r" defTabSz="1043056" rtl="0" eaLnBrk="1" latinLnBrk="0" hangingPunct="1">
        <a:lnSpc>
          <a:spcPts val="3570"/>
        </a:lnSpc>
        <a:spcBef>
          <a:spcPct val="0"/>
        </a:spcBef>
        <a:buNone/>
        <a:defRPr sz="3200" b="1" kern="1200">
          <a:solidFill>
            <a:schemeClr val="tx2"/>
          </a:solidFill>
          <a:latin typeface="+mj-lt"/>
          <a:ea typeface="+mj-ea"/>
          <a:cs typeface="+mj-cs"/>
        </a:defRPr>
      </a:lvl1pPr>
    </p:titleStyle>
    <p:bodyStyle>
      <a:lvl1pPr marL="0" indent="0" algn="r" defTabSz="1043056" rtl="0" eaLnBrk="1" latinLnBrk="0" hangingPunct="1">
        <a:lnSpc>
          <a:spcPct val="100000"/>
        </a:lnSpc>
        <a:spcBef>
          <a:spcPts val="0"/>
        </a:spcBef>
        <a:spcAft>
          <a:spcPts val="0"/>
        </a:spcAft>
        <a:buClr>
          <a:schemeClr val="tx2"/>
        </a:buClr>
        <a:buFont typeface="Proxima Nova Rg"/>
        <a:buNone/>
        <a:defRPr sz="2000" kern="1200">
          <a:solidFill>
            <a:schemeClr val="accent4"/>
          </a:solidFill>
          <a:latin typeface="+mn-lt"/>
          <a:ea typeface="+mn-ea"/>
          <a:cs typeface="+mn-cs"/>
        </a:defRPr>
      </a:lvl1pPr>
      <a:lvl2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2pPr>
      <a:lvl3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3pPr>
      <a:lvl4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4pPr>
      <a:lvl5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5pPr>
      <a:lvl6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6pPr>
      <a:lvl7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7pPr>
      <a:lvl8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8pPr>
      <a:lvl9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876" y="424800"/>
            <a:ext cx="9899649" cy="432000"/>
          </a:xfrm>
          <a:prstGeom prst="rect">
            <a:avLst/>
          </a:prstGeom>
        </p:spPr>
        <p:txBody>
          <a:bodyPr vert="horz" lIns="0" tIns="0" rIns="0" bIns="0" rtlCol="0" anchor="t">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6000" y="1152000"/>
            <a:ext cx="9900000" cy="55472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endParaRPr lang="en-GB" dirty="0"/>
          </a:p>
        </p:txBody>
      </p:sp>
      <p:sp>
        <p:nvSpPr>
          <p:cNvPr id="5" name="Footer Placeholder 4"/>
          <p:cNvSpPr>
            <a:spLocks noGrp="1"/>
          </p:cNvSpPr>
          <p:nvPr>
            <p:ph type="ftr" sz="quarter" idx="3"/>
          </p:nvPr>
        </p:nvSpPr>
        <p:spPr>
          <a:xfrm>
            <a:off x="1533600" y="7171675"/>
            <a:ext cx="63000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r>
              <a:rPr lang="en-GB" dirty="0" smtClean="0"/>
              <a:t>Insert: Document title</a:t>
            </a:r>
          </a:p>
        </p:txBody>
      </p:sp>
      <p:sp>
        <p:nvSpPr>
          <p:cNvPr id="6" name="Slide Number Placeholder 5"/>
          <p:cNvSpPr>
            <a:spLocks noGrp="1"/>
          </p:cNvSpPr>
          <p:nvPr>
            <p:ph type="sldNum" sz="quarter" idx="4"/>
          </p:nvPr>
        </p:nvSpPr>
        <p:spPr>
          <a:xfrm>
            <a:off x="396875" y="7172325"/>
            <a:ext cx="9864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fld id="{183C6C5D-E533-49CA-B0EE-FC3E24E254C3}" type="slidenum">
              <a:rPr lang="en-GB" smtClean="0"/>
              <a:pPr/>
              <a:t>‹#›</a:t>
            </a:fld>
            <a:endParaRPr lang="en-GB" dirty="0"/>
          </a:p>
        </p:txBody>
      </p:sp>
      <p:sp>
        <p:nvSpPr>
          <p:cNvPr id="7" name="Rectangle 6"/>
          <p:cNvSpPr/>
          <p:nvPr/>
        </p:nvSpPr>
        <p:spPr>
          <a:xfrm>
            <a:off x="396876" y="927062"/>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96876" y="270000"/>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3250675"/>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Lst>
  <p:timing>
    <p:tnLst>
      <p:par>
        <p:cTn id="1" dur="indefinite" restart="never" nodeType="tmRoot"/>
      </p:par>
    </p:tnLst>
  </p:timing>
  <p:hf hdr="0" dt="0"/>
  <p:txStyles>
    <p:titleStyle>
      <a:lvl1pPr algn="l" defTabSz="1043056" rtl="0" eaLnBrk="1" latinLnBrk="0" hangingPunct="1">
        <a:spcBef>
          <a:spcPct val="0"/>
        </a:spcBef>
        <a:buNone/>
        <a:defRPr sz="2600" b="1" kern="1200">
          <a:solidFill>
            <a:schemeClr val="tx2"/>
          </a:solidFill>
          <a:latin typeface="+mj-lt"/>
          <a:ea typeface="+mj-ea"/>
          <a:cs typeface="+mj-cs"/>
        </a:defRPr>
      </a:lvl1pPr>
    </p:titleStyle>
    <p:bodyStyle>
      <a:lvl1pPr marL="360000" indent="-360000" algn="l" defTabSz="1043056" rtl="0" eaLnBrk="1" latinLnBrk="0" hangingPunct="1">
        <a:lnSpc>
          <a:spcPct val="110000"/>
        </a:lnSpc>
        <a:spcBef>
          <a:spcPts val="0"/>
        </a:spcBef>
        <a:spcAft>
          <a:spcPts val="1135"/>
        </a:spcAft>
        <a:buClr>
          <a:schemeClr val="tx2"/>
        </a:buClr>
        <a:buFont typeface="Proxima Nova Rg"/>
        <a:buChar char="■"/>
        <a:defRPr sz="2000" kern="1200">
          <a:solidFill>
            <a:schemeClr val="tx1"/>
          </a:solidFill>
          <a:latin typeface="+mn-lt"/>
          <a:ea typeface="+mn-ea"/>
          <a:cs typeface="+mn-cs"/>
        </a:defRPr>
      </a:lvl1pPr>
      <a:lvl2pPr marL="54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2pPr>
      <a:lvl3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3pPr>
      <a:lvl4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4pPr>
      <a:lvl5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5pPr>
      <a:lvl6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6pPr>
      <a:lvl7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7pPr>
      <a:lvl8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8pPr>
      <a:lvl9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876" y="424800"/>
            <a:ext cx="9899649" cy="432000"/>
          </a:xfrm>
          <a:prstGeom prst="rect">
            <a:avLst/>
          </a:prstGeom>
        </p:spPr>
        <p:txBody>
          <a:bodyPr vert="horz" lIns="0" tIns="0" rIns="0" bIns="0" rtlCol="0" anchor="t">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6000" y="1152000"/>
            <a:ext cx="9900000" cy="55472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endParaRPr lang="en-GB" dirty="0"/>
          </a:p>
        </p:txBody>
      </p:sp>
      <p:sp>
        <p:nvSpPr>
          <p:cNvPr id="5" name="Footer Placeholder 4"/>
          <p:cNvSpPr>
            <a:spLocks noGrp="1"/>
          </p:cNvSpPr>
          <p:nvPr>
            <p:ph type="ftr" sz="quarter" idx="3"/>
          </p:nvPr>
        </p:nvSpPr>
        <p:spPr>
          <a:xfrm>
            <a:off x="1533600" y="7171675"/>
            <a:ext cx="63000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r>
              <a:rPr lang="en-GB" dirty="0" smtClean="0"/>
              <a:t>Insert: Document title</a:t>
            </a:r>
          </a:p>
        </p:txBody>
      </p:sp>
      <p:sp>
        <p:nvSpPr>
          <p:cNvPr id="6" name="Slide Number Placeholder 5"/>
          <p:cNvSpPr>
            <a:spLocks noGrp="1"/>
          </p:cNvSpPr>
          <p:nvPr>
            <p:ph type="sldNum" sz="quarter" idx="4"/>
          </p:nvPr>
        </p:nvSpPr>
        <p:spPr>
          <a:xfrm>
            <a:off x="396875" y="7172325"/>
            <a:ext cx="9864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fld id="{183C6C5D-E533-49CA-B0EE-FC3E24E254C3}" type="slidenum">
              <a:rPr lang="en-GB" smtClean="0"/>
              <a:pPr/>
              <a:t>‹#›</a:t>
            </a:fld>
            <a:endParaRPr lang="en-GB" dirty="0"/>
          </a:p>
        </p:txBody>
      </p:sp>
      <p:sp>
        <p:nvSpPr>
          <p:cNvPr id="7" name="Rectangle 6"/>
          <p:cNvSpPr/>
          <p:nvPr/>
        </p:nvSpPr>
        <p:spPr>
          <a:xfrm>
            <a:off x="396876" y="927062"/>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p:cNvSpPr/>
          <p:nvPr/>
        </p:nvSpPr>
        <p:spPr>
          <a:xfrm>
            <a:off x="396876" y="270000"/>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99685239"/>
      </p:ext>
    </p:extLst>
  </p:cSld>
  <p:clrMap bg1="lt1" tx1="dk1" bg2="lt2" tx2="dk2" accent1="accent1" accent2="accent2" accent3="accent3" accent4="accent4" accent5="accent5" accent6="accent6" hlink="hlink" folHlink="folHlink"/>
  <p:sldLayoutIdLst>
    <p:sldLayoutId id="2147483650" r:id="rId1"/>
    <p:sldLayoutId id="2147483658" r:id="rId2"/>
    <p:sldLayoutId id="2147483655" r:id="rId3"/>
    <p:sldLayoutId id="2147483664" r:id="rId4"/>
    <p:sldLayoutId id="2147483665" r:id="rId5"/>
    <p:sldLayoutId id="2147483656" r:id="rId6"/>
  </p:sldLayoutIdLst>
  <p:timing>
    <p:tnLst>
      <p:par>
        <p:cTn id="1" dur="indefinite" restart="never" nodeType="tmRoot"/>
      </p:par>
    </p:tnLst>
  </p:timing>
  <p:hf hdr="0" dt="0"/>
  <p:txStyles>
    <p:titleStyle>
      <a:lvl1pPr algn="l" defTabSz="1043056" rtl="0" eaLnBrk="1" latinLnBrk="0" hangingPunct="1">
        <a:spcBef>
          <a:spcPct val="0"/>
        </a:spcBef>
        <a:buNone/>
        <a:defRPr sz="2600" b="1" kern="1200">
          <a:solidFill>
            <a:schemeClr val="tx2"/>
          </a:solidFill>
          <a:latin typeface="+mj-lt"/>
          <a:ea typeface="+mj-ea"/>
          <a:cs typeface="+mj-cs"/>
        </a:defRPr>
      </a:lvl1pPr>
    </p:titleStyle>
    <p:bodyStyle>
      <a:lvl1pPr marL="360000" indent="-360000" algn="l" defTabSz="1043056" rtl="0" eaLnBrk="1" latinLnBrk="0" hangingPunct="1">
        <a:lnSpc>
          <a:spcPct val="110000"/>
        </a:lnSpc>
        <a:spcBef>
          <a:spcPts val="0"/>
        </a:spcBef>
        <a:spcAft>
          <a:spcPts val="1135"/>
        </a:spcAft>
        <a:buClr>
          <a:schemeClr val="tx2"/>
        </a:buClr>
        <a:buFont typeface="Proxima Nova Rg"/>
        <a:buChar char="■"/>
        <a:defRPr sz="2000" kern="1200">
          <a:solidFill>
            <a:schemeClr val="tx1"/>
          </a:solidFill>
          <a:latin typeface="+mn-lt"/>
          <a:ea typeface="+mn-ea"/>
          <a:cs typeface="+mn-cs"/>
        </a:defRPr>
      </a:lvl1pPr>
      <a:lvl2pPr marL="54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2pPr>
      <a:lvl3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3pPr>
      <a:lvl4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4pPr>
      <a:lvl5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5pPr>
      <a:lvl6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6pPr>
      <a:lvl7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7pPr>
      <a:lvl8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8pPr>
      <a:lvl9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7301" y="2880000"/>
            <a:ext cx="3960000" cy="936000"/>
          </a:xfrm>
          <a:prstGeom prst="rect">
            <a:avLst/>
          </a:prstGeom>
        </p:spPr>
        <p:txBody>
          <a:bodyPr vert="horz" lIns="0" tIns="0" rIns="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6336526" y="4477612"/>
            <a:ext cx="3960000" cy="324000"/>
          </a:xfrm>
          <a:prstGeom prst="rect">
            <a:avLst/>
          </a:prstGeom>
        </p:spPr>
        <p:txBody>
          <a:bodyPr vert="horz" lIns="0" tIns="0" rIns="0" bIns="0" rtlCol="0">
            <a:noAutofit/>
          </a:bodyPr>
          <a:lstStyle/>
          <a:p>
            <a:pPr lvl="0"/>
            <a:r>
              <a:rPr lang="en-US" dirty="0" smtClean="0"/>
              <a:t>Click to edit Master text styles</a:t>
            </a:r>
          </a:p>
        </p:txBody>
      </p:sp>
      <p:sp>
        <p:nvSpPr>
          <p:cNvPr id="5" name="Footer Placeholder 4"/>
          <p:cNvSpPr>
            <a:spLocks noGrp="1"/>
          </p:cNvSpPr>
          <p:nvPr>
            <p:ph type="ftr" sz="quarter" idx="3"/>
          </p:nvPr>
        </p:nvSpPr>
        <p:spPr>
          <a:xfrm>
            <a:off x="6336001" y="4800865"/>
            <a:ext cx="3960000" cy="612000"/>
          </a:xfrm>
          <a:prstGeom prst="rect">
            <a:avLst/>
          </a:prstGeom>
        </p:spPr>
        <p:txBody>
          <a:bodyPr vert="horz" lIns="0" tIns="0" rIns="0" bIns="0" rtlCol="0" anchor="t" anchorCtr="0"/>
          <a:lstStyle>
            <a:lvl1pPr algn="r">
              <a:lnSpc>
                <a:spcPts val="2550"/>
              </a:lnSpc>
              <a:defRPr sz="2000">
                <a:solidFill>
                  <a:schemeClr val="accent4"/>
                </a:solidFill>
              </a:defRPr>
            </a:lvl1pPr>
          </a:lstStyle>
          <a:p>
            <a:r>
              <a:rPr lang="en-GB" dirty="0" smtClean="0">
                <a:solidFill>
                  <a:srgbClr val="00A7DE"/>
                </a:solidFill>
              </a:rPr>
              <a:t>Document title: Insert &gt; Header &amp; Footer</a:t>
            </a:r>
            <a:endParaRPr lang="en-GB" dirty="0">
              <a:solidFill>
                <a:srgbClr val="00A7DE"/>
              </a:solidFill>
            </a:endParaRPr>
          </a:p>
        </p:txBody>
      </p:sp>
      <p:sp>
        <p:nvSpPr>
          <p:cNvPr id="4" name="Date Placeholder 3"/>
          <p:cNvSpPr>
            <a:spLocks noGrp="1"/>
          </p:cNvSpPr>
          <p:nvPr>
            <p:ph type="dt" sz="half" idx="2"/>
          </p:nvPr>
        </p:nvSpPr>
        <p:spPr>
          <a:xfrm>
            <a:off x="6336001" y="4158000"/>
            <a:ext cx="3960000" cy="306000"/>
          </a:xfrm>
          <a:prstGeom prst="rect">
            <a:avLst/>
          </a:prstGeom>
        </p:spPr>
        <p:txBody>
          <a:bodyPr vert="horz" lIns="0" tIns="0" rIns="0" bIns="0" rtlCol="0" anchor="t" anchorCtr="0"/>
          <a:lstStyle>
            <a:lvl1pPr algn="r">
              <a:lnSpc>
                <a:spcPct val="100000"/>
              </a:lnSpc>
              <a:defRPr sz="2000">
                <a:solidFill>
                  <a:schemeClr val="accent4"/>
                </a:solidFill>
              </a:defRPr>
            </a:lvl1pPr>
          </a:lstStyle>
          <a:p>
            <a:endParaRPr lang="en-GB" dirty="0">
              <a:solidFill>
                <a:srgbClr val="00A7DE"/>
              </a:solidFill>
            </a:endParaRPr>
          </a:p>
        </p:txBody>
      </p:sp>
      <p:grpSp>
        <p:nvGrpSpPr>
          <p:cNvPr id="15" name="Group 14"/>
          <p:cNvGrpSpPr/>
          <p:nvPr/>
        </p:nvGrpSpPr>
        <p:grpSpPr>
          <a:xfrm>
            <a:off x="8394701" y="6837450"/>
            <a:ext cx="1906588" cy="466725"/>
            <a:chOff x="8394700" y="6818313"/>
            <a:chExt cx="1906588" cy="466725"/>
          </a:xfrm>
        </p:grpSpPr>
        <p:sp>
          <p:nvSpPr>
            <p:cNvPr id="1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220258961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Lst>
  <p:timing>
    <p:tnLst>
      <p:par>
        <p:cTn id="1" dur="indefinite" restart="never" nodeType="tmRoot"/>
      </p:par>
    </p:tnLst>
  </p:timing>
  <p:hf hdr="0" dt="0"/>
  <p:txStyles>
    <p:titleStyle>
      <a:lvl1pPr algn="r" defTabSz="1043056" rtl="0" eaLnBrk="1" latinLnBrk="0" hangingPunct="1">
        <a:lnSpc>
          <a:spcPts val="3570"/>
        </a:lnSpc>
        <a:spcBef>
          <a:spcPct val="0"/>
        </a:spcBef>
        <a:buNone/>
        <a:defRPr sz="3200" b="1" kern="1200">
          <a:solidFill>
            <a:schemeClr val="tx2"/>
          </a:solidFill>
          <a:latin typeface="+mj-lt"/>
          <a:ea typeface="+mj-ea"/>
          <a:cs typeface="+mj-cs"/>
        </a:defRPr>
      </a:lvl1pPr>
    </p:titleStyle>
    <p:bodyStyle>
      <a:lvl1pPr marL="0" indent="0" algn="r" defTabSz="1043056" rtl="0" eaLnBrk="1" latinLnBrk="0" hangingPunct="1">
        <a:lnSpc>
          <a:spcPct val="100000"/>
        </a:lnSpc>
        <a:spcBef>
          <a:spcPts val="0"/>
        </a:spcBef>
        <a:spcAft>
          <a:spcPts val="0"/>
        </a:spcAft>
        <a:buClr>
          <a:schemeClr val="tx2"/>
        </a:buClr>
        <a:buFont typeface="Proxima Nova Rg"/>
        <a:buNone/>
        <a:defRPr sz="2000" kern="1200">
          <a:solidFill>
            <a:schemeClr val="accent4"/>
          </a:solidFill>
          <a:latin typeface="+mn-lt"/>
          <a:ea typeface="+mn-ea"/>
          <a:cs typeface="+mn-cs"/>
        </a:defRPr>
      </a:lvl1pPr>
      <a:lvl2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2pPr>
      <a:lvl3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3pPr>
      <a:lvl4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4pPr>
      <a:lvl5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5pPr>
      <a:lvl6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6pPr>
      <a:lvl7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7pPr>
      <a:lvl8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8pPr>
      <a:lvl9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7301" y="2880000"/>
            <a:ext cx="3960000" cy="936000"/>
          </a:xfrm>
          <a:prstGeom prst="rect">
            <a:avLst/>
          </a:prstGeom>
        </p:spPr>
        <p:txBody>
          <a:bodyPr vert="horz" lIns="0" tIns="0" rIns="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6336526" y="4477612"/>
            <a:ext cx="3960000" cy="324000"/>
          </a:xfrm>
          <a:prstGeom prst="rect">
            <a:avLst/>
          </a:prstGeom>
        </p:spPr>
        <p:txBody>
          <a:bodyPr vert="horz" lIns="0" tIns="0" rIns="0" bIns="0" rtlCol="0">
            <a:noAutofit/>
          </a:bodyPr>
          <a:lstStyle/>
          <a:p>
            <a:pPr lvl="0"/>
            <a:r>
              <a:rPr lang="en-US" dirty="0" smtClean="0"/>
              <a:t>Click to edit Master text styles</a:t>
            </a:r>
          </a:p>
        </p:txBody>
      </p:sp>
      <p:sp>
        <p:nvSpPr>
          <p:cNvPr id="5" name="Footer Placeholder 4"/>
          <p:cNvSpPr>
            <a:spLocks noGrp="1"/>
          </p:cNvSpPr>
          <p:nvPr>
            <p:ph type="ftr" sz="quarter" idx="3"/>
          </p:nvPr>
        </p:nvSpPr>
        <p:spPr>
          <a:xfrm>
            <a:off x="6336001" y="4800865"/>
            <a:ext cx="3960000" cy="612000"/>
          </a:xfrm>
          <a:prstGeom prst="rect">
            <a:avLst/>
          </a:prstGeom>
        </p:spPr>
        <p:txBody>
          <a:bodyPr vert="horz" lIns="0" tIns="0" rIns="0" bIns="0" rtlCol="0" anchor="t" anchorCtr="0"/>
          <a:lstStyle>
            <a:lvl1pPr algn="r">
              <a:lnSpc>
                <a:spcPts val="2550"/>
              </a:lnSpc>
              <a:defRPr sz="2000">
                <a:solidFill>
                  <a:schemeClr val="accent4"/>
                </a:solidFill>
              </a:defRPr>
            </a:lvl1pPr>
          </a:lstStyle>
          <a:p>
            <a:r>
              <a:rPr lang="en-GB" dirty="0" smtClean="0">
                <a:solidFill>
                  <a:srgbClr val="00A7DE"/>
                </a:solidFill>
              </a:rPr>
              <a:t>Document title: Insert &gt; Header &amp; Footer</a:t>
            </a:r>
            <a:endParaRPr lang="en-GB" dirty="0">
              <a:solidFill>
                <a:srgbClr val="00A7DE"/>
              </a:solidFill>
            </a:endParaRPr>
          </a:p>
        </p:txBody>
      </p:sp>
      <p:sp>
        <p:nvSpPr>
          <p:cNvPr id="4" name="Date Placeholder 3"/>
          <p:cNvSpPr>
            <a:spLocks noGrp="1"/>
          </p:cNvSpPr>
          <p:nvPr>
            <p:ph type="dt" sz="half" idx="2"/>
          </p:nvPr>
        </p:nvSpPr>
        <p:spPr>
          <a:xfrm>
            <a:off x="6336001" y="4158000"/>
            <a:ext cx="3960000" cy="306000"/>
          </a:xfrm>
          <a:prstGeom prst="rect">
            <a:avLst/>
          </a:prstGeom>
        </p:spPr>
        <p:txBody>
          <a:bodyPr vert="horz" lIns="0" tIns="0" rIns="0" bIns="0" rtlCol="0" anchor="t" anchorCtr="0"/>
          <a:lstStyle>
            <a:lvl1pPr algn="r">
              <a:lnSpc>
                <a:spcPct val="100000"/>
              </a:lnSpc>
              <a:defRPr sz="2000">
                <a:solidFill>
                  <a:schemeClr val="accent4"/>
                </a:solidFill>
              </a:defRPr>
            </a:lvl1pPr>
          </a:lstStyle>
          <a:p>
            <a:endParaRPr lang="en-GB" dirty="0">
              <a:solidFill>
                <a:srgbClr val="00A7DE"/>
              </a:solidFill>
            </a:endParaRPr>
          </a:p>
        </p:txBody>
      </p:sp>
      <p:grpSp>
        <p:nvGrpSpPr>
          <p:cNvPr id="15" name="Group 14"/>
          <p:cNvGrpSpPr/>
          <p:nvPr/>
        </p:nvGrpSpPr>
        <p:grpSpPr>
          <a:xfrm>
            <a:off x="8394701" y="6837450"/>
            <a:ext cx="1906588" cy="466725"/>
            <a:chOff x="8394700" y="6818313"/>
            <a:chExt cx="1906588" cy="466725"/>
          </a:xfrm>
        </p:grpSpPr>
        <p:sp>
          <p:nvSpPr>
            <p:cNvPr id="1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12105791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timing>
    <p:tnLst>
      <p:par>
        <p:cTn id="1" dur="indefinite" restart="never" nodeType="tmRoot"/>
      </p:par>
    </p:tnLst>
  </p:timing>
  <p:hf hdr="0" dt="0"/>
  <p:txStyles>
    <p:titleStyle>
      <a:lvl1pPr algn="r" defTabSz="1043056" rtl="0" eaLnBrk="1" latinLnBrk="0" hangingPunct="1">
        <a:lnSpc>
          <a:spcPts val="3570"/>
        </a:lnSpc>
        <a:spcBef>
          <a:spcPct val="0"/>
        </a:spcBef>
        <a:buNone/>
        <a:defRPr sz="3200" b="1" kern="1200">
          <a:solidFill>
            <a:schemeClr val="tx2"/>
          </a:solidFill>
          <a:latin typeface="+mj-lt"/>
          <a:ea typeface="+mj-ea"/>
          <a:cs typeface="+mj-cs"/>
        </a:defRPr>
      </a:lvl1pPr>
    </p:titleStyle>
    <p:bodyStyle>
      <a:lvl1pPr marL="0" indent="0" algn="r" defTabSz="1043056" rtl="0" eaLnBrk="1" latinLnBrk="0" hangingPunct="1">
        <a:lnSpc>
          <a:spcPct val="100000"/>
        </a:lnSpc>
        <a:spcBef>
          <a:spcPts val="0"/>
        </a:spcBef>
        <a:spcAft>
          <a:spcPts val="0"/>
        </a:spcAft>
        <a:buClr>
          <a:schemeClr val="tx2"/>
        </a:buClr>
        <a:buFont typeface="Proxima Nova Rg"/>
        <a:buNone/>
        <a:defRPr sz="2000" kern="1200">
          <a:solidFill>
            <a:schemeClr val="accent4"/>
          </a:solidFill>
          <a:latin typeface="+mn-lt"/>
          <a:ea typeface="+mn-ea"/>
          <a:cs typeface="+mn-cs"/>
        </a:defRPr>
      </a:lvl1pPr>
      <a:lvl2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2pPr>
      <a:lvl3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3pPr>
      <a:lvl4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4pPr>
      <a:lvl5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5pPr>
      <a:lvl6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6pPr>
      <a:lvl7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7pPr>
      <a:lvl8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8pPr>
      <a:lvl9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876" y="424800"/>
            <a:ext cx="9899649" cy="432000"/>
          </a:xfrm>
          <a:prstGeom prst="rect">
            <a:avLst/>
          </a:prstGeom>
        </p:spPr>
        <p:txBody>
          <a:bodyPr vert="horz" lIns="0" tIns="0" rIns="0" bIns="0" rtlCol="0" anchor="t">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6000" y="1152000"/>
            <a:ext cx="9900000" cy="55472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endParaRPr lang="en-GB" dirty="0"/>
          </a:p>
        </p:txBody>
      </p:sp>
      <p:sp>
        <p:nvSpPr>
          <p:cNvPr id="5" name="Footer Placeholder 4"/>
          <p:cNvSpPr>
            <a:spLocks noGrp="1"/>
          </p:cNvSpPr>
          <p:nvPr>
            <p:ph type="ftr" sz="quarter" idx="3"/>
          </p:nvPr>
        </p:nvSpPr>
        <p:spPr>
          <a:xfrm>
            <a:off x="1533600" y="7171675"/>
            <a:ext cx="63000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r>
              <a:rPr lang="en-GB" dirty="0" smtClean="0">
                <a:solidFill>
                  <a:prstClr val="black">
                    <a:lumMod val="65000"/>
                    <a:lumOff val="35000"/>
                  </a:prstClr>
                </a:solidFill>
              </a:rPr>
              <a:t>Insert: Document title</a:t>
            </a:r>
          </a:p>
        </p:txBody>
      </p:sp>
      <p:sp>
        <p:nvSpPr>
          <p:cNvPr id="6" name="Slide Number Placeholder 5"/>
          <p:cNvSpPr>
            <a:spLocks noGrp="1"/>
          </p:cNvSpPr>
          <p:nvPr>
            <p:ph type="sldNum" sz="quarter" idx="4"/>
          </p:nvPr>
        </p:nvSpPr>
        <p:spPr>
          <a:xfrm>
            <a:off x="396875" y="7172325"/>
            <a:ext cx="9864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7" name="Rectangle 6"/>
          <p:cNvSpPr/>
          <p:nvPr/>
        </p:nvSpPr>
        <p:spPr>
          <a:xfrm>
            <a:off x="396876" y="927062"/>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p:nvSpPr>
        <p:spPr>
          <a:xfrm>
            <a:off x="396876" y="270000"/>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30717560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Lst>
  <p:timing>
    <p:tnLst>
      <p:par>
        <p:cTn id="1" dur="indefinite" restart="never" nodeType="tmRoot"/>
      </p:par>
    </p:tnLst>
  </p:timing>
  <p:hf hdr="0" dt="0"/>
  <p:txStyles>
    <p:titleStyle>
      <a:lvl1pPr algn="l" defTabSz="1043056" rtl="0" eaLnBrk="1" latinLnBrk="0" hangingPunct="1">
        <a:spcBef>
          <a:spcPct val="0"/>
        </a:spcBef>
        <a:buNone/>
        <a:defRPr sz="2600" b="1" kern="1200">
          <a:solidFill>
            <a:schemeClr val="tx2"/>
          </a:solidFill>
          <a:latin typeface="+mj-lt"/>
          <a:ea typeface="+mj-ea"/>
          <a:cs typeface="+mj-cs"/>
        </a:defRPr>
      </a:lvl1pPr>
    </p:titleStyle>
    <p:bodyStyle>
      <a:lvl1pPr marL="360000" indent="-360000" algn="l" defTabSz="1043056" rtl="0" eaLnBrk="1" latinLnBrk="0" hangingPunct="1">
        <a:lnSpc>
          <a:spcPct val="110000"/>
        </a:lnSpc>
        <a:spcBef>
          <a:spcPts val="0"/>
        </a:spcBef>
        <a:spcAft>
          <a:spcPts val="1135"/>
        </a:spcAft>
        <a:buClr>
          <a:schemeClr val="tx2"/>
        </a:buClr>
        <a:buFont typeface="Proxima Nova Rg"/>
        <a:buChar char="■"/>
        <a:defRPr sz="2000" kern="1200">
          <a:solidFill>
            <a:schemeClr val="tx1"/>
          </a:solidFill>
          <a:latin typeface="+mn-lt"/>
          <a:ea typeface="+mn-ea"/>
          <a:cs typeface="+mn-cs"/>
        </a:defRPr>
      </a:lvl1pPr>
      <a:lvl2pPr marL="54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2pPr>
      <a:lvl3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3pPr>
      <a:lvl4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4pPr>
      <a:lvl5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5pPr>
      <a:lvl6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6pPr>
      <a:lvl7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7pPr>
      <a:lvl8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8pPr>
      <a:lvl9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876" y="424800"/>
            <a:ext cx="9899649" cy="432000"/>
          </a:xfrm>
          <a:prstGeom prst="rect">
            <a:avLst/>
          </a:prstGeom>
        </p:spPr>
        <p:txBody>
          <a:bodyPr vert="horz" lIns="0" tIns="0" rIns="0" bIns="0" rtlCol="0" anchor="t">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6000" y="1152000"/>
            <a:ext cx="9900000" cy="55472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endParaRPr lang="en-GB" dirty="0"/>
          </a:p>
        </p:txBody>
      </p:sp>
      <p:sp>
        <p:nvSpPr>
          <p:cNvPr id="5" name="Footer Placeholder 4"/>
          <p:cNvSpPr>
            <a:spLocks noGrp="1"/>
          </p:cNvSpPr>
          <p:nvPr>
            <p:ph type="ftr" sz="quarter" idx="3"/>
          </p:nvPr>
        </p:nvSpPr>
        <p:spPr>
          <a:xfrm>
            <a:off x="1533600" y="7171675"/>
            <a:ext cx="63000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r>
              <a:rPr lang="en-GB" dirty="0" smtClean="0">
                <a:solidFill>
                  <a:prstClr val="black">
                    <a:lumMod val="65000"/>
                    <a:lumOff val="35000"/>
                  </a:prstClr>
                </a:solidFill>
              </a:rPr>
              <a:t>Insert: Document title</a:t>
            </a:r>
          </a:p>
        </p:txBody>
      </p:sp>
      <p:sp>
        <p:nvSpPr>
          <p:cNvPr id="6" name="Slide Number Placeholder 5"/>
          <p:cNvSpPr>
            <a:spLocks noGrp="1"/>
          </p:cNvSpPr>
          <p:nvPr>
            <p:ph type="sldNum" sz="quarter" idx="4"/>
          </p:nvPr>
        </p:nvSpPr>
        <p:spPr>
          <a:xfrm>
            <a:off x="396875" y="7172325"/>
            <a:ext cx="9864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7" name="Rectangle 6"/>
          <p:cNvSpPr/>
          <p:nvPr/>
        </p:nvSpPr>
        <p:spPr>
          <a:xfrm>
            <a:off x="396876" y="927062"/>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p:nvSpPr>
        <p:spPr>
          <a:xfrm>
            <a:off x="396876" y="270000"/>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37168350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739" r:id="rId7"/>
  </p:sldLayoutIdLst>
  <p:timing>
    <p:tnLst>
      <p:par>
        <p:cTn id="1" dur="indefinite" restart="never" nodeType="tmRoot"/>
      </p:par>
    </p:tnLst>
  </p:timing>
  <p:hf hdr="0" ftr="0" dt="0"/>
  <p:txStyles>
    <p:titleStyle>
      <a:lvl1pPr algn="l" defTabSz="1043056" rtl="0" eaLnBrk="1" latinLnBrk="0" hangingPunct="1">
        <a:spcBef>
          <a:spcPct val="0"/>
        </a:spcBef>
        <a:buNone/>
        <a:defRPr sz="2600" b="1" kern="1200">
          <a:solidFill>
            <a:schemeClr val="tx2"/>
          </a:solidFill>
          <a:latin typeface="+mj-lt"/>
          <a:ea typeface="+mj-ea"/>
          <a:cs typeface="+mj-cs"/>
        </a:defRPr>
      </a:lvl1pPr>
    </p:titleStyle>
    <p:bodyStyle>
      <a:lvl1pPr marL="360000" indent="-360000" algn="l" defTabSz="1043056" rtl="0" eaLnBrk="1" latinLnBrk="0" hangingPunct="1">
        <a:lnSpc>
          <a:spcPct val="110000"/>
        </a:lnSpc>
        <a:spcBef>
          <a:spcPts val="0"/>
        </a:spcBef>
        <a:spcAft>
          <a:spcPts val="1135"/>
        </a:spcAft>
        <a:buClr>
          <a:schemeClr val="tx2"/>
        </a:buClr>
        <a:buFont typeface="Proxima Nova Rg"/>
        <a:buChar char="■"/>
        <a:defRPr sz="2000" kern="1200">
          <a:solidFill>
            <a:schemeClr val="tx1"/>
          </a:solidFill>
          <a:latin typeface="+mn-lt"/>
          <a:ea typeface="+mn-ea"/>
          <a:cs typeface="+mn-cs"/>
        </a:defRPr>
      </a:lvl1pPr>
      <a:lvl2pPr marL="54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2pPr>
      <a:lvl3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3pPr>
      <a:lvl4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4pPr>
      <a:lvl5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5pPr>
      <a:lvl6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6pPr>
      <a:lvl7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7pPr>
      <a:lvl8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8pPr>
      <a:lvl9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7301" y="2880000"/>
            <a:ext cx="3960000" cy="936000"/>
          </a:xfrm>
          <a:prstGeom prst="rect">
            <a:avLst/>
          </a:prstGeom>
        </p:spPr>
        <p:txBody>
          <a:bodyPr vert="horz" lIns="0" tIns="0" rIns="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6336526" y="4477612"/>
            <a:ext cx="3960000" cy="324000"/>
          </a:xfrm>
          <a:prstGeom prst="rect">
            <a:avLst/>
          </a:prstGeom>
        </p:spPr>
        <p:txBody>
          <a:bodyPr vert="horz" lIns="0" tIns="0" rIns="0" bIns="0" rtlCol="0">
            <a:noAutofit/>
          </a:bodyPr>
          <a:lstStyle/>
          <a:p>
            <a:pPr lvl="0"/>
            <a:r>
              <a:rPr lang="en-US" dirty="0" smtClean="0"/>
              <a:t>Click to edit Master text styles</a:t>
            </a:r>
          </a:p>
        </p:txBody>
      </p:sp>
      <p:sp>
        <p:nvSpPr>
          <p:cNvPr id="5" name="Footer Placeholder 4"/>
          <p:cNvSpPr>
            <a:spLocks noGrp="1"/>
          </p:cNvSpPr>
          <p:nvPr>
            <p:ph type="ftr" sz="quarter" idx="3"/>
          </p:nvPr>
        </p:nvSpPr>
        <p:spPr>
          <a:xfrm>
            <a:off x="6336001" y="4800865"/>
            <a:ext cx="3960000" cy="612000"/>
          </a:xfrm>
          <a:prstGeom prst="rect">
            <a:avLst/>
          </a:prstGeom>
        </p:spPr>
        <p:txBody>
          <a:bodyPr vert="horz" lIns="0" tIns="0" rIns="0" bIns="0" rtlCol="0" anchor="t" anchorCtr="0"/>
          <a:lstStyle>
            <a:lvl1pPr algn="r">
              <a:lnSpc>
                <a:spcPts val="2550"/>
              </a:lnSpc>
              <a:defRPr sz="2000">
                <a:solidFill>
                  <a:schemeClr val="accent4"/>
                </a:solidFill>
              </a:defRPr>
            </a:lvl1pPr>
          </a:lstStyle>
          <a:p>
            <a:r>
              <a:rPr lang="en-GB" dirty="0" smtClean="0">
                <a:solidFill>
                  <a:srgbClr val="00A7DE"/>
                </a:solidFill>
              </a:rPr>
              <a:t>Document title: Insert &gt; Header &amp; Footer</a:t>
            </a:r>
            <a:endParaRPr lang="en-GB" dirty="0">
              <a:solidFill>
                <a:srgbClr val="00A7DE"/>
              </a:solidFill>
            </a:endParaRPr>
          </a:p>
        </p:txBody>
      </p:sp>
      <p:sp>
        <p:nvSpPr>
          <p:cNvPr id="4" name="Date Placeholder 3"/>
          <p:cNvSpPr>
            <a:spLocks noGrp="1"/>
          </p:cNvSpPr>
          <p:nvPr>
            <p:ph type="dt" sz="half" idx="2"/>
          </p:nvPr>
        </p:nvSpPr>
        <p:spPr>
          <a:xfrm>
            <a:off x="6336001" y="4158000"/>
            <a:ext cx="3960000" cy="306000"/>
          </a:xfrm>
          <a:prstGeom prst="rect">
            <a:avLst/>
          </a:prstGeom>
        </p:spPr>
        <p:txBody>
          <a:bodyPr vert="horz" lIns="0" tIns="0" rIns="0" bIns="0" rtlCol="0" anchor="t" anchorCtr="0"/>
          <a:lstStyle>
            <a:lvl1pPr algn="r">
              <a:lnSpc>
                <a:spcPct val="100000"/>
              </a:lnSpc>
              <a:defRPr sz="2000">
                <a:solidFill>
                  <a:schemeClr val="accent4"/>
                </a:solidFill>
              </a:defRPr>
            </a:lvl1pPr>
          </a:lstStyle>
          <a:p>
            <a:endParaRPr lang="en-GB" dirty="0">
              <a:solidFill>
                <a:srgbClr val="00A7DE"/>
              </a:solidFill>
            </a:endParaRPr>
          </a:p>
        </p:txBody>
      </p:sp>
      <p:grpSp>
        <p:nvGrpSpPr>
          <p:cNvPr id="15" name="Group 14"/>
          <p:cNvGrpSpPr/>
          <p:nvPr/>
        </p:nvGrpSpPr>
        <p:grpSpPr>
          <a:xfrm>
            <a:off x="8394701" y="6837450"/>
            <a:ext cx="1906588" cy="466725"/>
            <a:chOff x="8394700" y="6818313"/>
            <a:chExt cx="1906588" cy="466725"/>
          </a:xfrm>
        </p:grpSpPr>
        <p:sp>
          <p:nvSpPr>
            <p:cNvPr id="1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2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spTree>
    <p:extLst>
      <p:ext uri="{BB962C8B-B14F-4D97-AF65-F5344CB8AC3E}">
        <p14:creationId xmlns:p14="http://schemas.microsoft.com/office/powerpoint/2010/main" val="32700227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timing>
    <p:tnLst>
      <p:par>
        <p:cTn id="1" dur="indefinite" restart="never" nodeType="tmRoot"/>
      </p:par>
    </p:tnLst>
  </p:timing>
  <p:hf hdr="0" dt="0"/>
  <p:txStyles>
    <p:titleStyle>
      <a:lvl1pPr algn="r" defTabSz="1043056" rtl="0" eaLnBrk="1" latinLnBrk="0" hangingPunct="1">
        <a:lnSpc>
          <a:spcPts val="3570"/>
        </a:lnSpc>
        <a:spcBef>
          <a:spcPct val="0"/>
        </a:spcBef>
        <a:buNone/>
        <a:defRPr sz="3200" b="1" kern="1200">
          <a:solidFill>
            <a:schemeClr val="tx2"/>
          </a:solidFill>
          <a:latin typeface="+mj-lt"/>
          <a:ea typeface="+mj-ea"/>
          <a:cs typeface="+mj-cs"/>
        </a:defRPr>
      </a:lvl1pPr>
    </p:titleStyle>
    <p:bodyStyle>
      <a:lvl1pPr marL="0" indent="0" algn="r" defTabSz="1043056" rtl="0" eaLnBrk="1" latinLnBrk="0" hangingPunct="1">
        <a:lnSpc>
          <a:spcPct val="100000"/>
        </a:lnSpc>
        <a:spcBef>
          <a:spcPts val="0"/>
        </a:spcBef>
        <a:spcAft>
          <a:spcPts val="0"/>
        </a:spcAft>
        <a:buClr>
          <a:schemeClr val="tx2"/>
        </a:buClr>
        <a:buFont typeface="Proxima Nova Rg"/>
        <a:buNone/>
        <a:defRPr sz="2000" kern="1200">
          <a:solidFill>
            <a:schemeClr val="accent4"/>
          </a:solidFill>
          <a:latin typeface="+mn-lt"/>
          <a:ea typeface="+mn-ea"/>
          <a:cs typeface="+mn-cs"/>
        </a:defRPr>
      </a:lvl1pPr>
      <a:lvl2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2pPr>
      <a:lvl3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3pPr>
      <a:lvl4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4pPr>
      <a:lvl5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5pPr>
      <a:lvl6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6pPr>
      <a:lvl7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7pPr>
      <a:lvl8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8pPr>
      <a:lvl9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876" y="424800"/>
            <a:ext cx="9899649" cy="432000"/>
          </a:xfrm>
          <a:prstGeom prst="rect">
            <a:avLst/>
          </a:prstGeom>
        </p:spPr>
        <p:txBody>
          <a:bodyPr vert="horz" lIns="0" tIns="0" rIns="0" bIns="0" rtlCol="0" anchor="t">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6000" y="1152000"/>
            <a:ext cx="9900000" cy="55472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endParaRPr lang="en-GB" dirty="0"/>
          </a:p>
        </p:txBody>
      </p:sp>
      <p:sp>
        <p:nvSpPr>
          <p:cNvPr id="5" name="Footer Placeholder 4"/>
          <p:cNvSpPr>
            <a:spLocks noGrp="1"/>
          </p:cNvSpPr>
          <p:nvPr>
            <p:ph type="ftr" sz="quarter" idx="3"/>
          </p:nvPr>
        </p:nvSpPr>
        <p:spPr>
          <a:xfrm>
            <a:off x="1533600" y="7171675"/>
            <a:ext cx="63000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r>
              <a:rPr lang="en-GB" dirty="0" smtClean="0">
                <a:solidFill>
                  <a:prstClr val="black">
                    <a:lumMod val="65000"/>
                    <a:lumOff val="35000"/>
                  </a:prstClr>
                </a:solidFill>
              </a:rPr>
              <a:t>Insert: Document title</a:t>
            </a:r>
          </a:p>
        </p:txBody>
      </p:sp>
      <p:sp>
        <p:nvSpPr>
          <p:cNvPr id="6" name="Slide Number Placeholder 5"/>
          <p:cNvSpPr>
            <a:spLocks noGrp="1"/>
          </p:cNvSpPr>
          <p:nvPr>
            <p:ph type="sldNum" sz="quarter" idx="4"/>
          </p:nvPr>
        </p:nvSpPr>
        <p:spPr>
          <a:xfrm>
            <a:off x="396875" y="7172325"/>
            <a:ext cx="9864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7" name="Rectangle 6"/>
          <p:cNvSpPr/>
          <p:nvPr/>
        </p:nvSpPr>
        <p:spPr>
          <a:xfrm>
            <a:off x="396876" y="927062"/>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p:nvSpPr>
        <p:spPr>
          <a:xfrm>
            <a:off x="396876" y="270000"/>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361719892"/>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Lst>
  <p:timing>
    <p:tnLst>
      <p:par>
        <p:cTn id="1" dur="indefinite" restart="never" nodeType="tmRoot"/>
      </p:par>
    </p:tnLst>
  </p:timing>
  <p:hf hdr="0" dt="0"/>
  <p:txStyles>
    <p:titleStyle>
      <a:lvl1pPr algn="l" defTabSz="1043056" rtl="0" eaLnBrk="1" latinLnBrk="0" hangingPunct="1">
        <a:spcBef>
          <a:spcPct val="0"/>
        </a:spcBef>
        <a:buNone/>
        <a:defRPr sz="2600" b="1" kern="1200">
          <a:solidFill>
            <a:schemeClr val="tx2"/>
          </a:solidFill>
          <a:latin typeface="+mj-lt"/>
          <a:ea typeface="+mj-ea"/>
          <a:cs typeface="+mj-cs"/>
        </a:defRPr>
      </a:lvl1pPr>
    </p:titleStyle>
    <p:bodyStyle>
      <a:lvl1pPr marL="360000" indent="-360000" algn="l" defTabSz="1043056" rtl="0" eaLnBrk="1" latinLnBrk="0" hangingPunct="1">
        <a:lnSpc>
          <a:spcPct val="110000"/>
        </a:lnSpc>
        <a:spcBef>
          <a:spcPts val="0"/>
        </a:spcBef>
        <a:spcAft>
          <a:spcPts val="1135"/>
        </a:spcAft>
        <a:buClr>
          <a:schemeClr val="tx2"/>
        </a:buClr>
        <a:buFont typeface="Proxima Nova Rg"/>
        <a:buChar char="■"/>
        <a:defRPr sz="2000" kern="1200">
          <a:solidFill>
            <a:schemeClr val="tx1"/>
          </a:solidFill>
          <a:latin typeface="+mn-lt"/>
          <a:ea typeface="+mn-ea"/>
          <a:cs typeface="+mn-cs"/>
        </a:defRPr>
      </a:lvl1pPr>
      <a:lvl2pPr marL="54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2pPr>
      <a:lvl3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3pPr>
      <a:lvl4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4pPr>
      <a:lvl5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5pPr>
      <a:lvl6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6pPr>
      <a:lvl7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7pPr>
      <a:lvl8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8pPr>
      <a:lvl9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876" y="424800"/>
            <a:ext cx="9899649" cy="432000"/>
          </a:xfrm>
          <a:prstGeom prst="rect">
            <a:avLst/>
          </a:prstGeom>
        </p:spPr>
        <p:txBody>
          <a:bodyPr vert="horz" lIns="0" tIns="0" rIns="0" bIns="0" rtlCol="0" anchor="t">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6000" y="1152000"/>
            <a:ext cx="9900000" cy="55472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endParaRPr lang="en-GB" dirty="0"/>
          </a:p>
        </p:txBody>
      </p:sp>
      <p:sp>
        <p:nvSpPr>
          <p:cNvPr id="5" name="Footer Placeholder 4"/>
          <p:cNvSpPr>
            <a:spLocks noGrp="1"/>
          </p:cNvSpPr>
          <p:nvPr>
            <p:ph type="ftr" sz="quarter" idx="3"/>
          </p:nvPr>
        </p:nvSpPr>
        <p:spPr>
          <a:xfrm>
            <a:off x="1533600" y="7171675"/>
            <a:ext cx="63000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r>
              <a:rPr lang="en-GB" dirty="0" smtClean="0">
                <a:solidFill>
                  <a:prstClr val="black">
                    <a:lumMod val="65000"/>
                    <a:lumOff val="35000"/>
                  </a:prstClr>
                </a:solidFill>
              </a:rPr>
              <a:t>Insert: Document title</a:t>
            </a:r>
          </a:p>
        </p:txBody>
      </p:sp>
      <p:sp>
        <p:nvSpPr>
          <p:cNvPr id="6" name="Slide Number Placeholder 5"/>
          <p:cNvSpPr>
            <a:spLocks noGrp="1"/>
          </p:cNvSpPr>
          <p:nvPr>
            <p:ph type="sldNum" sz="quarter" idx="4"/>
          </p:nvPr>
        </p:nvSpPr>
        <p:spPr>
          <a:xfrm>
            <a:off x="396875" y="7172325"/>
            <a:ext cx="9864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fld id="{183C6C5D-E533-49CA-B0EE-FC3E24E254C3}" type="slidenum">
              <a:rPr lang="en-GB" smtClean="0">
                <a:solidFill>
                  <a:prstClr val="black">
                    <a:lumMod val="65000"/>
                    <a:lumOff val="35000"/>
                  </a:prstClr>
                </a:solidFill>
              </a:rPr>
              <a:pPr/>
              <a:t>‹#›</a:t>
            </a:fld>
            <a:endParaRPr lang="en-GB" dirty="0">
              <a:solidFill>
                <a:prstClr val="black">
                  <a:lumMod val="65000"/>
                  <a:lumOff val="35000"/>
                </a:prstClr>
              </a:solidFill>
            </a:endParaRPr>
          </a:p>
        </p:txBody>
      </p:sp>
      <p:sp>
        <p:nvSpPr>
          <p:cNvPr id="7" name="Rectangle 6"/>
          <p:cNvSpPr/>
          <p:nvPr/>
        </p:nvSpPr>
        <p:spPr>
          <a:xfrm>
            <a:off x="396876" y="927062"/>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p:nvSpPr>
        <p:spPr>
          <a:xfrm>
            <a:off x="396876" y="270000"/>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107806003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Lst>
  <p:timing>
    <p:tnLst>
      <p:par>
        <p:cTn id="1" dur="indefinite" restart="never" nodeType="tmRoot"/>
      </p:par>
    </p:tnLst>
  </p:timing>
  <p:hf hdr="0" dt="0"/>
  <p:txStyles>
    <p:titleStyle>
      <a:lvl1pPr algn="l" defTabSz="1043056" rtl="0" eaLnBrk="1" latinLnBrk="0" hangingPunct="1">
        <a:spcBef>
          <a:spcPct val="0"/>
        </a:spcBef>
        <a:buNone/>
        <a:defRPr sz="2600" b="1" kern="1200">
          <a:solidFill>
            <a:schemeClr val="tx2"/>
          </a:solidFill>
          <a:latin typeface="+mj-lt"/>
          <a:ea typeface="+mj-ea"/>
          <a:cs typeface="+mj-cs"/>
        </a:defRPr>
      </a:lvl1pPr>
    </p:titleStyle>
    <p:bodyStyle>
      <a:lvl1pPr marL="360000" indent="-360000" algn="l" defTabSz="1043056" rtl="0" eaLnBrk="1" latinLnBrk="0" hangingPunct="1">
        <a:lnSpc>
          <a:spcPct val="110000"/>
        </a:lnSpc>
        <a:spcBef>
          <a:spcPts val="0"/>
        </a:spcBef>
        <a:spcAft>
          <a:spcPts val="1135"/>
        </a:spcAft>
        <a:buClr>
          <a:schemeClr val="tx2"/>
        </a:buClr>
        <a:buFont typeface="Proxima Nova Rg"/>
        <a:buChar char="■"/>
        <a:defRPr sz="2000" kern="1200">
          <a:solidFill>
            <a:schemeClr val="tx1"/>
          </a:solidFill>
          <a:latin typeface="+mn-lt"/>
          <a:ea typeface="+mn-ea"/>
          <a:cs typeface="+mn-cs"/>
        </a:defRPr>
      </a:lvl1pPr>
      <a:lvl2pPr marL="54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2pPr>
      <a:lvl3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3pPr>
      <a:lvl4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4pPr>
      <a:lvl5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5pPr>
      <a:lvl6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6pPr>
      <a:lvl7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7pPr>
      <a:lvl8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8pPr>
      <a:lvl9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GB" dirty="0" smtClean="0"/>
              <a:t>Issue 84</a:t>
            </a:r>
            <a:endParaRPr lang="en-GB" dirty="0"/>
          </a:p>
        </p:txBody>
      </p:sp>
      <p:sp>
        <p:nvSpPr>
          <p:cNvPr id="14" name="Text Placeholder 13"/>
          <p:cNvSpPr>
            <a:spLocks noGrp="1"/>
          </p:cNvSpPr>
          <p:nvPr>
            <p:ph type="body" sz="quarter" idx="11"/>
          </p:nvPr>
        </p:nvSpPr>
        <p:spPr>
          <a:xfrm>
            <a:off x="6336000" y="5535998"/>
            <a:ext cx="3960000" cy="324000"/>
          </a:xfrm>
        </p:spPr>
        <p:txBody>
          <a:bodyPr/>
          <a:lstStyle/>
          <a:p>
            <a:r>
              <a:rPr lang="en-GB" dirty="0" smtClean="0"/>
              <a:t>31 July 2019</a:t>
            </a:r>
            <a:endParaRPr lang="en-GB" dirty="0"/>
          </a:p>
          <a:p>
            <a:r>
              <a:rPr lang="en-GB" dirty="0"/>
              <a:t>SSE </a:t>
            </a:r>
            <a:r>
              <a:rPr lang="en-GB" dirty="0" smtClean="0"/>
              <a:t>Electricity Limited and ELEXON</a:t>
            </a:r>
            <a:endParaRPr lang="en-GB" dirty="0"/>
          </a:p>
        </p:txBody>
      </p:sp>
      <p:sp>
        <p:nvSpPr>
          <p:cNvPr id="16" name="Text Placeholder 15"/>
          <p:cNvSpPr>
            <a:spLocks noGrp="1"/>
          </p:cNvSpPr>
          <p:nvPr>
            <p:ph type="body" sz="quarter" idx="14"/>
          </p:nvPr>
        </p:nvSpPr>
        <p:spPr>
          <a:xfrm>
            <a:off x="5683827" y="4165902"/>
            <a:ext cx="4613474" cy="977597"/>
          </a:xfrm>
        </p:spPr>
        <p:txBody>
          <a:bodyPr/>
          <a:lstStyle/>
          <a:p>
            <a:pPr algn="l"/>
            <a:r>
              <a:rPr lang="en-US" sz="2200" dirty="0"/>
              <a:t>Enable the cost recovery of the Radio Teleswitch Service (RTS) arrangements extension.</a:t>
            </a:r>
            <a:endParaRPr lang="en-GB" sz="2200" dirty="0"/>
          </a:p>
        </p:txBody>
      </p:sp>
      <p:sp>
        <p:nvSpPr>
          <p:cNvPr id="5" name="Text Placeholder 16"/>
          <p:cNvSpPr>
            <a:spLocks noGrp="1"/>
          </p:cNvSpPr>
          <p:nvPr>
            <p:ph type="body" sz="quarter" idx="15"/>
          </p:nvPr>
        </p:nvSpPr>
        <p:spPr>
          <a:xfrm>
            <a:off x="6336001" y="830123"/>
            <a:ext cx="3959999" cy="1026386"/>
          </a:xfrm>
        </p:spPr>
        <p:txBody>
          <a:bodyPr/>
          <a:lstStyle/>
          <a:p>
            <a:r>
              <a:rPr lang="en-GB" dirty="0" smtClean="0"/>
              <a:t>Public</a:t>
            </a:r>
            <a:endParaRPr lang="en-GB" dirty="0"/>
          </a:p>
        </p:txBody>
      </p:sp>
    </p:spTree>
    <p:extLst>
      <p:ext uri="{BB962C8B-B14F-4D97-AF65-F5344CB8AC3E}">
        <p14:creationId xmlns:p14="http://schemas.microsoft.com/office/powerpoint/2010/main" val="37597235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30436" y="2905200"/>
            <a:ext cx="5765565" cy="936000"/>
          </a:xfrm>
        </p:spPr>
        <p:txBody>
          <a:bodyPr/>
          <a:lstStyle/>
          <a:p>
            <a:r>
              <a:rPr lang="en-US" dirty="0"/>
              <a:t>What’s the extent of the </a:t>
            </a:r>
            <a:r>
              <a:rPr lang="en-US" dirty="0" smtClean="0"/>
              <a:t>issue?</a:t>
            </a:r>
            <a:r>
              <a:rPr lang="en-US" dirty="0"/>
              <a:t/>
            </a:r>
            <a:br>
              <a:rPr lang="en-US" dirty="0"/>
            </a:br>
            <a:endParaRPr lang="en-GB" dirty="0"/>
          </a:p>
        </p:txBody>
      </p:sp>
      <p:sp>
        <p:nvSpPr>
          <p:cNvPr id="7" name="Text Placeholder 6"/>
          <p:cNvSpPr>
            <a:spLocks noGrp="1"/>
          </p:cNvSpPr>
          <p:nvPr>
            <p:ph type="body" sz="quarter" idx="14"/>
          </p:nvPr>
        </p:nvSpPr>
        <p:spPr/>
        <p:txBody>
          <a:bodyPr/>
          <a:lstStyle/>
          <a:p>
            <a:r>
              <a:rPr lang="en-GB" dirty="0" smtClean="0"/>
              <a:t>Kevin Spencer </a:t>
            </a:r>
          </a:p>
          <a:p>
            <a:r>
              <a:rPr lang="en-GB" dirty="0" smtClean="0"/>
              <a:t>ELEXON Design Authority</a:t>
            </a:r>
            <a:endParaRPr lang="en-GB" dirty="0"/>
          </a:p>
        </p:txBody>
      </p:sp>
      <p:sp>
        <p:nvSpPr>
          <p:cNvPr id="4" name="Slide Number Placeholder 3"/>
          <p:cNvSpPr>
            <a:spLocks noGrp="1"/>
          </p:cNvSpPr>
          <p:nvPr>
            <p:ph type="sldNum" sz="quarter" idx="4294967295"/>
          </p:nvPr>
        </p:nvSpPr>
        <p:spPr>
          <a:xfrm>
            <a:off x="0" y="7172325"/>
            <a:ext cx="985838" cy="179388"/>
          </a:xfrm>
          <a:prstGeom prst="rect">
            <a:avLst/>
          </a:prstGeom>
        </p:spPr>
        <p:txBody>
          <a:bodyPr/>
          <a:lstStyle/>
          <a:p>
            <a:fld id="{183C6C5D-E533-49CA-B0EE-FC3E24E254C3}" type="slidenum">
              <a:rPr lang="en-GB" smtClean="0">
                <a:solidFill>
                  <a:prstClr val="black">
                    <a:lumMod val="65000"/>
                    <a:lumOff val="35000"/>
                  </a:prstClr>
                </a:solidFill>
              </a:rPr>
              <a:pPr/>
              <a:t>10</a:t>
            </a:fld>
            <a:endParaRPr lang="en-GB" dirty="0">
              <a:solidFill>
                <a:prstClr val="black">
                  <a:lumMod val="65000"/>
                  <a:lumOff val="35000"/>
                </a:prstClr>
              </a:solidFill>
            </a:endParaRPr>
          </a:p>
        </p:txBody>
      </p:sp>
    </p:spTree>
    <p:extLst>
      <p:ext uri="{BB962C8B-B14F-4D97-AF65-F5344CB8AC3E}">
        <p14:creationId xmlns:p14="http://schemas.microsoft.com/office/powerpoint/2010/main" val="2196049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the extent of the </a:t>
            </a:r>
            <a:r>
              <a:rPr lang="en-US" dirty="0" smtClean="0"/>
              <a:t>issue?</a:t>
            </a:r>
            <a:r>
              <a:rPr lang="en-US" dirty="0"/>
              <a:t/>
            </a:r>
            <a:br>
              <a:rPr lang="en-US" dirty="0"/>
            </a:b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11</a:t>
            </a:fld>
            <a:endParaRPr lang="en-GB" dirty="0">
              <a:solidFill>
                <a:prstClr val="black">
                  <a:lumMod val="65000"/>
                  <a:lumOff val="35000"/>
                </a:prstClr>
              </a:solidFill>
            </a:endParaRPr>
          </a:p>
        </p:txBody>
      </p:sp>
      <p:sp>
        <p:nvSpPr>
          <p:cNvPr id="5" name="Content Placeholder 4"/>
          <p:cNvSpPr>
            <a:spLocks noGrp="1"/>
          </p:cNvSpPr>
          <p:nvPr>
            <p:ph sz="quarter" idx="13"/>
          </p:nvPr>
        </p:nvSpPr>
        <p:spPr/>
        <p:txBody>
          <a:bodyPr/>
          <a:lstStyle/>
          <a:p>
            <a:pPr lvl="0"/>
            <a:r>
              <a:rPr lang="en-US" dirty="0" smtClean="0"/>
              <a:t>Consumers </a:t>
            </a:r>
            <a:r>
              <a:rPr lang="en-US" dirty="0"/>
              <a:t>could lose </a:t>
            </a:r>
            <a:r>
              <a:rPr lang="en-US" dirty="0" smtClean="0"/>
              <a:t>hot water or heating functionality </a:t>
            </a:r>
          </a:p>
          <a:p>
            <a:pPr lvl="0"/>
            <a:r>
              <a:rPr lang="en-US" dirty="0" smtClean="0"/>
              <a:t>Distributors could lose the ability to manage load on their networks </a:t>
            </a:r>
          </a:p>
          <a:p>
            <a:pPr lvl="1">
              <a:buFont typeface="Tahoma" panose="020B0604030504040204" pitchFamily="34" charset="0"/>
              <a:buChar char="−"/>
            </a:pPr>
            <a:r>
              <a:rPr lang="en-US" dirty="0" smtClean="0"/>
              <a:t>There </a:t>
            </a:r>
            <a:r>
              <a:rPr lang="en-US" dirty="0"/>
              <a:t>are approximately 1.46 million RTS MPANs:</a:t>
            </a:r>
          </a:p>
          <a:p>
            <a:pPr lvl="0"/>
            <a:endParaRPr lang="en-US" dirty="0"/>
          </a:p>
          <a:p>
            <a:pPr lvl="0"/>
            <a:endParaRPr lang="en-GB" dirty="0"/>
          </a:p>
          <a:p>
            <a:endParaRPr lang="en-GB" dirty="0"/>
          </a:p>
        </p:txBody>
      </p:sp>
      <p:pic>
        <p:nvPicPr>
          <p:cNvPr id="6" name="Picture 5"/>
          <p:cNvPicPr>
            <a:picLocks noChangeAspect="1"/>
          </p:cNvPicPr>
          <p:nvPr/>
        </p:nvPicPr>
        <p:blipFill>
          <a:blip r:embed="rId2"/>
          <a:stretch>
            <a:fillRect/>
          </a:stretch>
        </p:blipFill>
        <p:spPr>
          <a:xfrm>
            <a:off x="890076" y="2621467"/>
            <a:ext cx="3287070" cy="4613195"/>
          </a:xfrm>
          <a:prstGeom prst="rect">
            <a:avLst/>
          </a:prstGeom>
        </p:spPr>
      </p:pic>
    </p:spTree>
    <p:extLst>
      <p:ext uri="{BB962C8B-B14F-4D97-AF65-F5344CB8AC3E}">
        <p14:creationId xmlns:p14="http://schemas.microsoft.com/office/powerpoint/2010/main" val="3724681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247409" y="2905200"/>
            <a:ext cx="5048592" cy="936000"/>
          </a:xfrm>
        </p:spPr>
        <p:txBody>
          <a:bodyPr/>
          <a:lstStyle/>
          <a:p>
            <a:r>
              <a:rPr lang="en-GB" dirty="0" smtClean="0"/>
              <a:t>Current Cost Recovery Arrangements </a:t>
            </a:r>
            <a:endParaRPr lang="en-GB" dirty="0"/>
          </a:p>
        </p:txBody>
      </p:sp>
      <p:sp>
        <p:nvSpPr>
          <p:cNvPr id="2" name="Text Placeholder 1"/>
          <p:cNvSpPr>
            <a:spLocks noGrp="1"/>
          </p:cNvSpPr>
          <p:nvPr>
            <p:ph type="body" sz="quarter" idx="14"/>
          </p:nvPr>
        </p:nvSpPr>
        <p:spPr/>
        <p:txBody>
          <a:bodyPr/>
          <a:lstStyle/>
          <a:p>
            <a:r>
              <a:rPr lang="en-GB" dirty="0" smtClean="0"/>
              <a:t>Alison Heath</a:t>
            </a:r>
          </a:p>
          <a:p>
            <a:r>
              <a:rPr lang="en-GB" dirty="0" smtClean="0"/>
              <a:t>Energy Networks Association(ENA)</a:t>
            </a:r>
            <a:endParaRPr lang="en-GB" dirty="0"/>
          </a:p>
        </p:txBody>
      </p:sp>
    </p:spTree>
    <p:extLst>
      <p:ext uri="{BB962C8B-B14F-4D97-AF65-F5344CB8AC3E}">
        <p14:creationId xmlns:p14="http://schemas.microsoft.com/office/powerpoint/2010/main" val="23083332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RTS arrangements </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13</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7" name="Content Placeholder 6"/>
          <p:cNvSpPr>
            <a:spLocks noGrp="1"/>
          </p:cNvSpPr>
          <p:nvPr>
            <p:ph sz="quarter" idx="13"/>
          </p:nvPr>
        </p:nvSpPr>
        <p:spPr/>
        <p:txBody>
          <a:bodyPr/>
          <a:lstStyle/>
          <a:p>
            <a:r>
              <a:rPr lang="en-US" dirty="0" smtClean="0"/>
              <a:t>RTS Access Providers (DNOs) currently recover the costs in various ways or in some cases, not at all.  Methods include DUoS charges, direct invoicing, miscellaneous charge per customer.</a:t>
            </a:r>
          </a:p>
          <a:p>
            <a:r>
              <a:rPr lang="en-US" dirty="0" smtClean="0"/>
              <a:t>All operating costs for the RTS system are collated by ENA then are apportioned to Access Providers according to message usage. </a:t>
            </a:r>
          </a:p>
          <a:p>
            <a:r>
              <a:rPr lang="en-US" dirty="0" smtClean="0"/>
              <a:t>Capital costs for equipment renewal is invoiced separately but is divided on the same proportions as operating costs.</a:t>
            </a:r>
          </a:p>
          <a:p>
            <a:pPr marL="0" indent="0">
              <a:buNone/>
            </a:pPr>
            <a:r>
              <a:rPr lang="en-US" dirty="0" smtClean="0"/>
              <a:t> </a:t>
            </a:r>
            <a:endParaRPr lang="en-GB" dirty="0"/>
          </a:p>
        </p:txBody>
      </p:sp>
    </p:spTree>
    <p:extLst>
      <p:ext uri="{BB962C8B-B14F-4D97-AF65-F5344CB8AC3E}">
        <p14:creationId xmlns:p14="http://schemas.microsoft.com/office/powerpoint/2010/main" val="802428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Potential Solutions</a:t>
            </a:r>
            <a:endParaRPr lang="en-GB" dirty="0"/>
          </a:p>
        </p:txBody>
      </p:sp>
      <p:sp>
        <p:nvSpPr>
          <p:cNvPr id="2" name="Text Placeholder 1"/>
          <p:cNvSpPr>
            <a:spLocks noGrp="1"/>
          </p:cNvSpPr>
          <p:nvPr>
            <p:ph type="body" sz="quarter" idx="14"/>
          </p:nvPr>
        </p:nvSpPr>
        <p:spPr/>
        <p:txBody>
          <a:bodyPr/>
          <a:lstStyle/>
          <a:p>
            <a:r>
              <a:rPr lang="en-GB" dirty="0" smtClean="0"/>
              <a:t>Darren Draper </a:t>
            </a:r>
            <a:endParaRPr lang="en-GB" dirty="0" smtClean="0"/>
          </a:p>
          <a:p>
            <a:r>
              <a:rPr lang="en-GB" dirty="0" smtClean="0"/>
              <a:t>ELEXON Finance</a:t>
            </a:r>
            <a:endParaRPr lang="en-GB" dirty="0" smtClean="0"/>
          </a:p>
        </p:txBody>
      </p:sp>
    </p:spTree>
    <p:extLst>
      <p:ext uri="{BB962C8B-B14F-4D97-AF65-F5344CB8AC3E}">
        <p14:creationId xmlns:p14="http://schemas.microsoft.com/office/powerpoint/2010/main" val="33117944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Proposed Solutions  </a:t>
            </a:r>
            <a:endParaRPr lang="en-GB" dirty="0"/>
          </a:p>
        </p:txBody>
      </p:sp>
      <p:sp>
        <p:nvSpPr>
          <p:cNvPr id="5" name="Content Placeholder 4"/>
          <p:cNvSpPr>
            <a:spLocks noGrp="1"/>
          </p:cNvSpPr>
          <p:nvPr>
            <p:ph sz="quarter" idx="13"/>
          </p:nvPr>
        </p:nvSpPr>
        <p:spPr/>
        <p:txBody>
          <a:bodyPr/>
          <a:lstStyle/>
          <a:p>
            <a:r>
              <a:rPr lang="en-US" sz="2200" dirty="0"/>
              <a:t>T</a:t>
            </a:r>
            <a:r>
              <a:rPr lang="en-US" sz="2200" dirty="0" smtClean="0"/>
              <a:t>wo </a:t>
            </a:r>
            <a:r>
              <a:rPr lang="en-US" sz="2200" dirty="0" smtClean="0"/>
              <a:t>potential solutions to </a:t>
            </a:r>
            <a:r>
              <a:rPr lang="en-US" sz="2200" dirty="0"/>
              <a:t>enable the recovery of the RTS </a:t>
            </a:r>
            <a:r>
              <a:rPr lang="en-US" sz="2200" dirty="0" smtClean="0"/>
              <a:t>costs. </a:t>
            </a:r>
          </a:p>
          <a:p>
            <a:pPr marL="457200" indent="-457200">
              <a:buAutoNum type="arabicParenR"/>
            </a:pPr>
            <a:r>
              <a:rPr lang="en-US" sz="2200" dirty="0" smtClean="0"/>
              <a:t>Utilising </a:t>
            </a:r>
            <a:r>
              <a:rPr lang="en-US" sz="2200" dirty="0"/>
              <a:t>the existing </a:t>
            </a:r>
            <a:r>
              <a:rPr lang="en-US" sz="2200" dirty="0" smtClean="0"/>
              <a:t>RTS Contract </a:t>
            </a:r>
            <a:r>
              <a:rPr lang="en-US" sz="2200" dirty="0"/>
              <a:t>between the ENA and ELEXON that is already in place, to facilitate the RTS cost recovery. </a:t>
            </a:r>
            <a:endParaRPr lang="en-US" sz="2200" dirty="0" smtClean="0"/>
          </a:p>
          <a:p>
            <a:pPr marL="457200" indent="-457200">
              <a:buFont typeface="Proxima Nova Rg"/>
              <a:buAutoNum type="arabicParenR"/>
            </a:pPr>
            <a:r>
              <a:rPr lang="en-US" sz="2200" dirty="0" smtClean="0"/>
              <a:t>Raising </a:t>
            </a:r>
            <a:r>
              <a:rPr lang="en-US" sz="2200" dirty="0"/>
              <a:t>a Modification to the BSC to introduce a requirement for the BSCCo </a:t>
            </a:r>
            <a:r>
              <a:rPr lang="en-US" sz="2200" dirty="0" smtClean="0"/>
              <a:t>to </a:t>
            </a:r>
            <a:r>
              <a:rPr lang="en-US" sz="2200" dirty="0"/>
              <a:t>recover the costs of RTS under the BSC</a:t>
            </a:r>
            <a:r>
              <a:rPr lang="en-US" sz="2200" dirty="0" smtClean="0"/>
              <a:t>.</a:t>
            </a:r>
          </a:p>
          <a:p>
            <a:pPr marL="0" indent="0">
              <a:buNone/>
            </a:pPr>
            <a:r>
              <a:rPr lang="en-US" sz="2200" b="1" dirty="0" smtClean="0">
                <a:solidFill>
                  <a:schemeClr val="tx2"/>
                </a:solidFill>
              </a:rPr>
              <a:t>Options </a:t>
            </a:r>
          </a:p>
          <a:p>
            <a:r>
              <a:rPr lang="en-US" sz="2200" dirty="0"/>
              <a:t>The Issue Workgroup is to confirm which of the below options will be used to  recover RTS costs.</a:t>
            </a:r>
          </a:p>
          <a:p>
            <a:pPr marL="817200" lvl="2" indent="-457200">
              <a:buFont typeface="+mj-lt"/>
              <a:buAutoNum type="alphaLcParenR"/>
            </a:pPr>
            <a:r>
              <a:rPr lang="en-GB" sz="2200" dirty="0" smtClean="0"/>
              <a:t>by </a:t>
            </a:r>
            <a:r>
              <a:rPr lang="en-GB" sz="2200" dirty="0"/>
              <a:t>total market share across all BSC Trading Parties;</a:t>
            </a:r>
          </a:p>
          <a:p>
            <a:pPr marL="817200" lvl="2" indent="-457200">
              <a:buFont typeface="+mj-lt"/>
              <a:buAutoNum type="alphaLcParenR"/>
            </a:pPr>
            <a:r>
              <a:rPr lang="en-GB" sz="2200" dirty="0"/>
              <a:t>proportionately across all Suppliers; or,</a:t>
            </a:r>
          </a:p>
          <a:p>
            <a:pPr marL="817200" lvl="2" indent="-457200">
              <a:buFont typeface="+mj-lt"/>
              <a:buAutoNum type="alphaLcParenR"/>
            </a:pPr>
            <a:r>
              <a:rPr lang="en-GB" sz="2200" dirty="0"/>
              <a:t>by RTS User market share basis (with a clear definition of what this entails).  </a:t>
            </a:r>
          </a:p>
          <a:p>
            <a:pPr marL="0" indent="0">
              <a:buNone/>
            </a:pPr>
            <a:endParaRPr lang="en-US" sz="2200" dirty="0" smtClean="0"/>
          </a:p>
          <a:p>
            <a:pPr marL="0" indent="0">
              <a:buNone/>
            </a:pPr>
            <a:endParaRPr lang="en-US" sz="2200" dirty="0" smtClean="0"/>
          </a:p>
          <a:p>
            <a:endParaRPr lang="en-US" sz="2200" dirty="0"/>
          </a:p>
          <a:p>
            <a:endParaRPr lang="en-US" sz="2200" dirty="0" smtClean="0"/>
          </a:p>
        </p:txBody>
      </p:sp>
    </p:spTree>
    <p:extLst>
      <p:ext uri="{BB962C8B-B14F-4D97-AF65-F5344CB8AC3E}">
        <p14:creationId xmlns:p14="http://schemas.microsoft.com/office/powerpoint/2010/main" val="3007775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Solution 1 – Utilising the RTS Contract </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16</a:t>
            </a:fld>
            <a:endParaRPr lang="en-GB" dirty="0"/>
          </a:p>
        </p:txBody>
      </p:sp>
      <p:sp>
        <p:nvSpPr>
          <p:cNvPr id="5" name="Content Placeholder 4"/>
          <p:cNvSpPr>
            <a:spLocks noGrp="1"/>
          </p:cNvSpPr>
          <p:nvPr>
            <p:ph sz="quarter" idx="13"/>
          </p:nvPr>
        </p:nvSpPr>
        <p:spPr/>
        <p:txBody>
          <a:bodyPr/>
          <a:lstStyle/>
          <a:p>
            <a:r>
              <a:rPr lang="en-US" sz="2200" dirty="0" smtClean="0"/>
              <a:t>Utilising </a:t>
            </a:r>
            <a:r>
              <a:rPr lang="en-US" sz="2200" dirty="0"/>
              <a:t>the existing RTS Contract between the ENA and ELEXON that is already in place, to facilitate the RTS cost recovery. </a:t>
            </a:r>
          </a:p>
          <a:p>
            <a:pPr marL="817200" lvl="2" indent="-457200">
              <a:buFont typeface="Tahoma" panose="020B0604030504040204" pitchFamily="34" charset="0"/>
              <a:buChar char="−"/>
            </a:pPr>
            <a:r>
              <a:rPr lang="en-US" sz="2200" dirty="0"/>
              <a:t>Requires the ENA to provide certain data to ELEXON</a:t>
            </a:r>
          </a:p>
          <a:p>
            <a:pPr marL="817200" lvl="2" indent="-457200">
              <a:buFont typeface="Tahoma" panose="020B0604030504040204" pitchFamily="34" charset="0"/>
              <a:buChar char="−"/>
            </a:pPr>
            <a:r>
              <a:rPr lang="en-US" sz="2200" dirty="0"/>
              <a:t>The BSC provides for costs associated with this contract to be passed through to BSC Parties (such costs, like other ELEXON costs are allocated in accordance with Section D of the BSC). </a:t>
            </a:r>
            <a:endParaRPr lang="en-US" sz="2200" dirty="0" smtClean="0"/>
          </a:p>
          <a:p>
            <a:pPr marL="817200" lvl="2" indent="-457200">
              <a:buFont typeface="Tahoma" panose="020B0604030504040204" pitchFamily="34" charset="0"/>
              <a:buChar char="−"/>
            </a:pPr>
            <a:r>
              <a:rPr lang="en-US" sz="2200" dirty="0" smtClean="0"/>
              <a:t>If </a:t>
            </a:r>
            <a:r>
              <a:rPr lang="en-US" sz="2200" dirty="0"/>
              <a:t>you choose cost recovery method</a:t>
            </a:r>
            <a:r>
              <a:rPr lang="en-US" sz="2200" dirty="0">
                <a:solidFill>
                  <a:srgbClr val="00B0F0"/>
                </a:solidFill>
              </a:rPr>
              <a:t> a) </a:t>
            </a:r>
            <a:r>
              <a:rPr lang="en-US" sz="2200" dirty="0"/>
              <a:t>then implementation method is </a:t>
            </a:r>
            <a:r>
              <a:rPr lang="en-US" sz="2200" dirty="0" smtClean="0"/>
              <a:t>1</a:t>
            </a:r>
          </a:p>
          <a:p>
            <a:pPr marL="360000" lvl="2" indent="0">
              <a:buNone/>
            </a:pPr>
            <a:r>
              <a:rPr lang="en-US" sz="2200" dirty="0" smtClean="0"/>
              <a:t> </a:t>
            </a:r>
            <a:endParaRPr lang="en-US" sz="2200" dirty="0"/>
          </a:p>
          <a:p>
            <a:endParaRPr lang="en-GB" dirty="0"/>
          </a:p>
        </p:txBody>
      </p:sp>
    </p:spTree>
    <p:extLst>
      <p:ext uri="{BB962C8B-B14F-4D97-AF65-F5344CB8AC3E}">
        <p14:creationId xmlns:p14="http://schemas.microsoft.com/office/powerpoint/2010/main" val="1922348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SVA Cost?</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17</a:t>
            </a:fld>
            <a:endParaRPr lang="en-GB" dirty="0"/>
          </a:p>
        </p:txBody>
      </p:sp>
      <p:pic>
        <p:nvPicPr>
          <p:cNvPr id="8" name="Picture 7"/>
          <p:cNvPicPr>
            <a:picLocks noChangeAspect="1"/>
          </p:cNvPicPr>
          <p:nvPr/>
        </p:nvPicPr>
        <p:blipFill>
          <a:blip r:embed="rId2"/>
          <a:stretch>
            <a:fillRect/>
          </a:stretch>
        </p:blipFill>
        <p:spPr>
          <a:xfrm>
            <a:off x="4140200" y="164592"/>
            <a:ext cx="6448552" cy="6684264"/>
          </a:xfrm>
          <a:prstGeom prst="rect">
            <a:avLst/>
          </a:prstGeom>
        </p:spPr>
      </p:pic>
      <p:sp>
        <p:nvSpPr>
          <p:cNvPr id="10" name="TextBox 9"/>
          <p:cNvSpPr txBox="1"/>
          <p:nvPr/>
        </p:nvSpPr>
        <p:spPr>
          <a:xfrm>
            <a:off x="396875" y="1207008"/>
            <a:ext cx="3937381" cy="238848"/>
          </a:xfrm>
          <a:prstGeom prst="rect">
            <a:avLst/>
          </a:prstGeom>
          <a:noFill/>
        </p:spPr>
        <p:txBody>
          <a:bodyPr wrap="square" lIns="0" tIns="0" rIns="0" bIns="0" rtlCol="0">
            <a:spAutoFit/>
          </a:bodyPr>
          <a:lstStyle/>
          <a:p>
            <a:pPr>
              <a:lnSpc>
                <a:spcPts val="2100"/>
              </a:lnSpc>
              <a:spcAft>
                <a:spcPts val="560"/>
              </a:spcAft>
            </a:pPr>
            <a:r>
              <a:rPr lang="en-GB" sz="1400" dirty="0" smtClean="0"/>
              <a:t>SVA costs as defined in Section</a:t>
            </a:r>
          </a:p>
        </p:txBody>
      </p:sp>
      <p:sp>
        <p:nvSpPr>
          <p:cNvPr id="11" name="Right Arrow 10"/>
          <p:cNvSpPr/>
          <p:nvPr/>
        </p:nvSpPr>
        <p:spPr>
          <a:xfrm>
            <a:off x="396876" y="1326432"/>
            <a:ext cx="4303140" cy="6126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5129784" y="1939080"/>
            <a:ext cx="2871216" cy="1914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396875" y="2130552"/>
            <a:ext cx="4037965" cy="2808461"/>
          </a:xfrm>
          <a:prstGeom prst="rect">
            <a:avLst/>
          </a:prstGeom>
          <a:noFill/>
        </p:spPr>
        <p:txBody>
          <a:bodyPr wrap="square" lIns="0" tIns="0" rIns="0" bIns="0" rtlCol="0">
            <a:spAutoFit/>
          </a:bodyPr>
          <a:lstStyle/>
          <a:p>
            <a:pPr>
              <a:lnSpc>
                <a:spcPts val="2100"/>
              </a:lnSpc>
              <a:spcAft>
                <a:spcPts val="560"/>
              </a:spcAft>
            </a:pPr>
            <a:r>
              <a:rPr lang="en-GB" sz="1400" dirty="0" smtClean="0"/>
              <a:t>SVA costs are recovered equally between Suppliers &amp; Generators</a:t>
            </a:r>
          </a:p>
          <a:p>
            <a:pPr>
              <a:lnSpc>
                <a:spcPts val="2100"/>
              </a:lnSpc>
              <a:spcAft>
                <a:spcPts val="560"/>
              </a:spcAft>
            </a:pPr>
            <a:endParaRPr lang="en-GB" sz="1400" dirty="0"/>
          </a:p>
          <a:p>
            <a:pPr>
              <a:lnSpc>
                <a:spcPts val="2100"/>
              </a:lnSpc>
              <a:spcAft>
                <a:spcPts val="560"/>
              </a:spcAft>
            </a:pPr>
            <a:r>
              <a:rPr lang="en-GB" sz="1400" dirty="0" smtClean="0"/>
              <a:t>50% of SVA costs recovered from generators by way of the SVA Production Funding Share</a:t>
            </a:r>
          </a:p>
          <a:p>
            <a:pPr>
              <a:lnSpc>
                <a:spcPts val="2100"/>
              </a:lnSpc>
              <a:spcAft>
                <a:spcPts val="560"/>
              </a:spcAft>
            </a:pPr>
            <a:endParaRPr lang="en-GB" sz="1400" dirty="0"/>
          </a:p>
          <a:p>
            <a:pPr>
              <a:lnSpc>
                <a:spcPts val="2100"/>
              </a:lnSpc>
              <a:spcAft>
                <a:spcPts val="560"/>
              </a:spcAft>
            </a:pPr>
            <a:r>
              <a:rPr lang="en-GB" sz="1400" dirty="0" smtClean="0"/>
              <a:t>50% of SVA costs recovered from Suppliers by way of the SVA Metering System Specified Charge</a:t>
            </a:r>
          </a:p>
          <a:p>
            <a:pPr>
              <a:lnSpc>
                <a:spcPts val="2100"/>
              </a:lnSpc>
              <a:spcAft>
                <a:spcPts val="560"/>
              </a:spcAft>
            </a:pPr>
            <a:endParaRPr lang="en-GB" sz="1400" dirty="0" smtClean="0"/>
          </a:p>
        </p:txBody>
      </p:sp>
    </p:spTree>
    <p:extLst>
      <p:ext uri="{BB962C8B-B14F-4D97-AF65-F5344CB8AC3E}">
        <p14:creationId xmlns:p14="http://schemas.microsoft.com/office/powerpoint/2010/main" val="2525771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Implementation Option 1 (Non - Modification)</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18</a:t>
            </a:fld>
            <a:endParaRPr lang="en-GB" dirty="0"/>
          </a:p>
        </p:txBody>
      </p:sp>
      <p:sp>
        <p:nvSpPr>
          <p:cNvPr id="5" name="Text Placeholder 4"/>
          <p:cNvSpPr>
            <a:spLocks noGrp="1"/>
          </p:cNvSpPr>
          <p:nvPr>
            <p:ph type="body" sz="quarter" idx="12"/>
          </p:nvPr>
        </p:nvSpPr>
        <p:spPr>
          <a:xfrm>
            <a:off x="395999" y="1155701"/>
            <a:ext cx="9900000" cy="535940"/>
          </a:xfrm>
        </p:spPr>
        <p:txBody>
          <a:bodyPr/>
          <a:lstStyle/>
          <a:p>
            <a:r>
              <a:rPr lang="en-GB" dirty="0" smtClean="0"/>
              <a:t>Option a – Extend the current Teleswitch contract</a:t>
            </a:r>
            <a:endParaRPr lang="en-GB" dirty="0"/>
          </a:p>
        </p:txBody>
      </p:sp>
      <p:graphicFrame>
        <p:nvGraphicFramePr>
          <p:cNvPr id="10" name="Chart 9"/>
          <p:cNvGraphicFramePr>
            <a:graphicFrameLocks/>
          </p:cNvGraphicFramePr>
          <p:nvPr>
            <p:extLst>
              <p:ext uri="{D42A27DB-BD31-4B8C-83A1-F6EECF244321}">
                <p14:modId xmlns:p14="http://schemas.microsoft.com/office/powerpoint/2010/main" val="3508418217"/>
              </p:ext>
            </p:extLst>
          </p:nvPr>
        </p:nvGraphicFramePr>
        <p:xfrm>
          <a:off x="1739956" y="1878678"/>
          <a:ext cx="7212086" cy="4046634"/>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396877" y="4525772"/>
            <a:ext cx="2478404" cy="1692771"/>
          </a:xfrm>
          <a:prstGeom prst="rect">
            <a:avLst/>
          </a:prstGeom>
          <a:noFill/>
        </p:spPr>
        <p:txBody>
          <a:bodyPr wrap="square" lIns="0" tIns="0" rIns="0" bIns="0" rtlCol="0">
            <a:spAutoFit/>
          </a:bodyPr>
          <a:lstStyle/>
          <a:p>
            <a:pPr>
              <a:lnSpc>
                <a:spcPts val="2100"/>
              </a:lnSpc>
              <a:spcAft>
                <a:spcPts val="560"/>
              </a:spcAft>
            </a:pPr>
            <a:r>
              <a:rPr lang="en-GB" sz="1400" dirty="0" smtClean="0"/>
              <a:t>50% </a:t>
            </a:r>
            <a:r>
              <a:rPr lang="en-GB" sz="1400" dirty="0"/>
              <a:t>recovery from all Suppliers via the SVA Metering System Specified </a:t>
            </a:r>
            <a:r>
              <a:rPr lang="en-GB" sz="1400" dirty="0" smtClean="0"/>
              <a:t>Charge. </a:t>
            </a:r>
            <a:r>
              <a:rPr lang="en-GB" sz="1400" dirty="0"/>
              <a:t>(approx. increase of £</a:t>
            </a:r>
            <a:r>
              <a:rPr lang="en-GB" sz="1400" dirty="0" smtClean="0"/>
              <a:t>0.0019 </a:t>
            </a:r>
            <a:r>
              <a:rPr lang="en-GB" sz="1400" dirty="0"/>
              <a:t>per meter per month)</a:t>
            </a:r>
          </a:p>
          <a:p>
            <a:pPr>
              <a:lnSpc>
                <a:spcPts val="2100"/>
              </a:lnSpc>
              <a:spcAft>
                <a:spcPts val="560"/>
              </a:spcAft>
            </a:pPr>
            <a:endParaRPr lang="en-GB" sz="1400" dirty="0" smtClean="0"/>
          </a:p>
        </p:txBody>
      </p:sp>
      <p:sp>
        <p:nvSpPr>
          <p:cNvPr id="7" name="TextBox 6"/>
          <p:cNvSpPr txBox="1"/>
          <p:nvPr/>
        </p:nvSpPr>
        <p:spPr>
          <a:xfrm>
            <a:off x="7899400" y="4833548"/>
            <a:ext cx="2794000" cy="538609"/>
          </a:xfrm>
          <a:prstGeom prst="rect">
            <a:avLst/>
          </a:prstGeom>
          <a:noFill/>
        </p:spPr>
        <p:txBody>
          <a:bodyPr wrap="square" lIns="0" tIns="0" rIns="0" bIns="0" rtlCol="0">
            <a:spAutoFit/>
          </a:bodyPr>
          <a:lstStyle/>
          <a:p>
            <a:pPr>
              <a:lnSpc>
                <a:spcPts val="2100"/>
              </a:lnSpc>
              <a:spcAft>
                <a:spcPts val="560"/>
              </a:spcAft>
            </a:pPr>
            <a:r>
              <a:rPr lang="en-GB" sz="1400" dirty="0" smtClean="0"/>
              <a:t>50% recovery from Generators via Funding Share.</a:t>
            </a:r>
            <a:endParaRPr lang="en-GB" sz="1400" dirty="0" smtClean="0"/>
          </a:p>
        </p:txBody>
      </p:sp>
    </p:spTree>
    <p:extLst>
      <p:ext uri="{BB962C8B-B14F-4D97-AF65-F5344CB8AC3E}">
        <p14:creationId xmlns:p14="http://schemas.microsoft.com/office/powerpoint/2010/main" val="3267784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Solution 2 – Raising a BSC Modification </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19</a:t>
            </a:fld>
            <a:endParaRPr lang="en-GB" dirty="0"/>
          </a:p>
        </p:txBody>
      </p:sp>
      <p:sp>
        <p:nvSpPr>
          <p:cNvPr id="5" name="Content Placeholder 4"/>
          <p:cNvSpPr>
            <a:spLocks noGrp="1"/>
          </p:cNvSpPr>
          <p:nvPr>
            <p:ph sz="quarter" idx="13"/>
          </p:nvPr>
        </p:nvSpPr>
        <p:spPr/>
        <p:txBody>
          <a:bodyPr/>
          <a:lstStyle/>
          <a:p>
            <a:r>
              <a:rPr lang="en-US" sz="2200" dirty="0" smtClean="0"/>
              <a:t>Raising </a:t>
            </a:r>
            <a:r>
              <a:rPr lang="en-US" sz="2200" dirty="0"/>
              <a:t>a Modification to the BSC to introduce a requirement for the BSCCo to recover the costs of RTS under the BSC.</a:t>
            </a:r>
          </a:p>
          <a:p>
            <a:pPr marL="817200" lvl="2" indent="-457200">
              <a:buFont typeface="Tahoma" panose="020B0604030504040204" pitchFamily="34" charset="0"/>
              <a:buChar char="−"/>
            </a:pPr>
            <a:r>
              <a:rPr lang="en-US" sz="2200" dirty="0"/>
              <a:t>This solution could be used if the Issue Group wished for a differing proportional cost recovery mechanism other than those currently provided for in Section D</a:t>
            </a:r>
            <a:r>
              <a:rPr lang="en-US" sz="2200" dirty="0" smtClean="0"/>
              <a:t>.</a:t>
            </a:r>
          </a:p>
          <a:p>
            <a:pPr marL="817200" lvl="2" indent="-457200">
              <a:buFont typeface="Tahoma" panose="020B0604030504040204" pitchFamily="34" charset="0"/>
              <a:buChar char="−"/>
            </a:pPr>
            <a:r>
              <a:rPr lang="en-US" sz="2200" dirty="0" smtClean="0"/>
              <a:t>If </a:t>
            </a:r>
            <a:r>
              <a:rPr lang="en-US" sz="2200" dirty="0"/>
              <a:t>you choose options</a:t>
            </a:r>
            <a:r>
              <a:rPr lang="en-US" sz="2200" dirty="0">
                <a:solidFill>
                  <a:srgbClr val="00B0F0"/>
                </a:solidFill>
              </a:rPr>
              <a:t> b) </a:t>
            </a:r>
            <a:r>
              <a:rPr lang="en-US" sz="2200" dirty="0"/>
              <a:t>and </a:t>
            </a:r>
            <a:r>
              <a:rPr lang="en-US" sz="2200" dirty="0">
                <a:solidFill>
                  <a:srgbClr val="00B0F0"/>
                </a:solidFill>
              </a:rPr>
              <a:t>c) </a:t>
            </a:r>
            <a:r>
              <a:rPr lang="en-US" sz="2200" dirty="0"/>
              <a:t>the implementation method is 2 </a:t>
            </a:r>
            <a:endParaRPr lang="en-US" sz="2200" dirty="0" smtClean="0"/>
          </a:p>
          <a:p>
            <a:pPr marL="817200" lvl="2" indent="-457200">
              <a:buFont typeface="Tahoma" panose="020B0604030504040204" pitchFamily="34" charset="0"/>
              <a:buChar char="−"/>
            </a:pPr>
            <a:endParaRPr lang="en-US" sz="2200" dirty="0"/>
          </a:p>
          <a:p>
            <a:pPr marL="0" indent="0">
              <a:buNone/>
            </a:pPr>
            <a:endParaRPr lang="en-GB" dirty="0"/>
          </a:p>
        </p:txBody>
      </p:sp>
    </p:spTree>
    <p:extLst>
      <p:ext uri="{BB962C8B-B14F-4D97-AF65-F5344CB8AC3E}">
        <p14:creationId xmlns:p14="http://schemas.microsoft.com/office/powerpoint/2010/main" val="1003209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06778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Implementation Solution 2 (Via BSC Modification)</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20</a:t>
            </a:fld>
            <a:endParaRPr lang="en-GB" dirty="0"/>
          </a:p>
        </p:txBody>
      </p:sp>
      <p:sp>
        <p:nvSpPr>
          <p:cNvPr id="5" name="Content Placeholder 4"/>
          <p:cNvSpPr>
            <a:spLocks noGrp="1"/>
          </p:cNvSpPr>
          <p:nvPr>
            <p:ph sz="quarter" idx="13"/>
          </p:nvPr>
        </p:nvSpPr>
        <p:spPr/>
        <p:txBody>
          <a:bodyPr/>
          <a:lstStyle/>
          <a:p>
            <a:r>
              <a:rPr lang="en-GB" dirty="0"/>
              <a:t>b</a:t>
            </a:r>
            <a:r>
              <a:rPr lang="en-GB" dirty="0" smtClean="0"/>
              <a:t>) proportionately </a:t>
            </a:r>
            <a:r>
              <a:rPr lang="en-GB" dirty="0"/>
              <a:t>across all </a:t>
            </a:r>
            <a:r>
              <a:rPr lang="en-GB" dirty="0" smtClean="0"/>
              <a:t>Suppliers</a:t>
            </a:r>
          </a:p>
          <a:p>
            <a:endParaRPr lang="en-GB" dirty="0"/>
          </a:p>
          <a:p>
            <a:r>
              <a:rPr lang="en-GB" dirty="0" smtClean="0"/>
              <a:t>100% recovery from all Suppliers via the SVA Metering System Specified Charge (approx. increase of £</a:t>
            </a:r>
            <a:r>
              <a:rPr lang="en-GB" dirty="0"/>
              <a:t>0.0038 per </a:t>
            </a:r>
            <a:r>
              <a:rPr lang="en-GB" dirty="0" smtClean="0"/>
              <a:t>meter per </a:t>
            </a:r>
            <a:r>
              <a:rPr lang="en-GB" dirty="0" smtClean="0"/>
              <a:t>month)</a:t>
            </a:r>
            <a:endParaRPr lang="en-GB" dirty="0"/>
          </a:p>
        </p:txBody>
      </p:sp>
      <p:sp>
        <p:nvSpPr>
          <p:cNvPr id="6" name="Content Placeholder 5"/>
          <p:cNvSpPr>
            <a:spLocks noGrp="1"/>
          </p:cNvSpPr>
          <p:nvPr>
            <p:ph sz="quarter" idx="14"/>
          </p:nvPr>
        </p:nvSpPr>
        <p:spPr/>
        <p:txBody>
          <a:bodyPr/>
          <a:lstStyle/>
          <a:p>
            <a:r>
              <a:rPr lang="en-GB" dirty="0"/>
              <a:t>c</a:t>
            </a:r>
            <a:r>
              <a:rPr lang="en-GB" dirty="0" smtClean="0"/>
              <a:t>)</a:t>
            </a:r>
            <a:r>
              <a:rPr lang="en-US" dirty="0"/>
              <a:t> by RTS User market share </a:t>
            </a:r>
            <a:r>
              <a:rPr lang="en-US" dirty="0" smtClean="0"/>
              <a:t>basis</a:t>
            </a:r>
          </a:p>
          <a:p>
            <a:endParaRPr lang="en-US" dirty="0"/>
          </a:p>
          <a:p>
            <a:r>
              <a:rPr lang="en-US" dirty="0" smtClean="0"/>
              <a:t>100% recovery from RTS Users only via a newly created methodology</a:t>
            </a:r>
            <a:endParaRPr lang="en-GB" dirty="0"/>
          </a:p>
        </p:txBody>
      </p:sp>
    </p:spTree>
    <p:extLst>
      <p:ext uri="{BB962C8B-B14F-4D97-AF65-F5344CB8AC3E}">
        <p14:creationId xmlns:p14="http://schemas.microsoft.com/office/powerpoint/2010/main" val="38033393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Pros and cons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21</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2362438119"/>
              </p:ext>
            </p:extLst>
          </p:nvPr>
        </p:nvGraphicFramePr>
        <p:xfrm>
          <a:off x="312593" y="856799"/>
          <a:ext cx="10254962" cy="6495527"/>
        </p:xfrm>
        <a:graphic>
          <a:graphicData uri="http://schemas.openxmlformats.org/drawingml/2006/table">
            <a:tbl>
              <a:tblPr firstRow="1" bandRow="1">
                <a:tableStyleId>{5C22544A-7EE6-4342-B048-85BDC9FD1C3A}</a:tableStyleId>
              </a:tblPr>
              <a:tblGrid>
                <a:gridCol w="3542434">
                  <a:extLst>
                    <a:ext uri="{9D8B030D-6E8A-4147-A177-3AD203B41FA5}">
                      <a16:colId xmlns:a16="http://schemas.microsoft.com/office/drawing/2014/main" val="2849664979"/>
                    </a:ext>
                  </a:extLst>
                </a:gridCol>
                <a:gridCol w="3449782">
                  <a:extLst>
                    <a:ext uri="{9D8B030D-6E8A-4147-A177-3AD203B41FA5}">
                      <a16:colId xmlns:a16="http://schemas.microsoft.com/office/drawing/2014/main" val="2092767157"/>
                    </a:ext>
                  </a:extLst>
                </a:gridCol>
                <a:gridCol w="3262746">
                  <a:extLst>
                    <a:ext uri="{9D8B030D-6E8A-4147-A177-3AD203B41FA5}">
                      <a16:colId xmlns:a16="http://schemas.microsoft.com/office/drawing/2014/main" val="2782385456"/>
                    </a:ext>
                  </a:extLst>
                </a:gridCol>
              </a:tblGrid>
              <a:tr h="413100">
                <a:tc>
                  <a:txBody>
                    <a:bodyPr/>
                    <a:lstStyle/>
                    <a:p>
                      <a:r>
                        <a:rPr lang="en-GB" sz="1400" dirty="0" smtClean="0"/>
                        <a:t>Solution [Method]</a:t>
                      </a:r>
                      <a:endParaRPr lang="en-GB" sz="1400" dirty="0"/>
                    </a:p>
                  </a:txBody>
                  <a:tcPr/>
                </a:tc>
                <a:tc>
                  <a:txBody>
                    <a:bodyPr/>
                    <a:lstStyle/>
                    <a:p>
                      <a:r>
                        <a:rPr lang="en-GB" sz="1400" dirty="0" smtClean="0"/>
                        <a:t>Pros</a:t>
                      </a:r>
                      <a:endParaRPr lang="en-GB" sz="1400" dirty="0"/>
                    </a:p>
                  </a:txBody>
                  <a:tcPr/>
                </a:tc>
                <a:tc>
                  <a:txBody>
                    <a:bodyPr/>
                    <a:lstStyle/>
                    <a:p>
                      <a:r>
                        <a:rPr lang="en-GB" sz="1400" dirty="0" smtClean="0"/>
                        <a:t>Cons</a:t>
                      </a:r>
                      <a:endParaRPr lang="en-GB" sz="1400" dirty="0"/>
                    </a:p>
                  </a:txBody>
                  <a:tcPr/>
                </a:tc>
                <a:extLst>
                  <a:ext uri="{0D108BD9-81ED-4DB2-BD59-A6C34878D82A}">
                    <a16:rowId xmlns:a16="http://schemas.microsoft.com/office/drawing/2014/main" val="693356024"/>
                  </a:ext>
                </a:extLst>
              </a:tr>
              <a:tr h="2028968">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500" b="1" dirty="0" smtClean="0"/>
                        <a:t>Solution 1 – Option [a] </a:t>
                      </a:r>
                    </a:p>
                    <a:p>
                      <a:pPr marL="0" marR="0" lvl="0" indent="0" algn="l" defTabSz="1043056" rtl="0" eaLnBrk="1" fontAlgn="auto" latinLnBrk="0" hangingPunct="1">
                        <a:lnSpc>
                          <a:spcPct val="100000"/>
                        </a:lnSpc>
                        <a:spcBef>
                          <a:spcPts val="0"/>
                        </a:spcBef>
                        <a:spcAft>
                          <a:spcPts val="0"/>
                        </a:spcAft>
                        <a:buClrTx/>
                        <a:buSzTx/>
                        <a:buFontTx/>
                        <a:buNone/>
                        <a:tabLst/>
                        <a:defRPr/>
                      </a:pPr>
                      <a:endParaRPr lang="en-GB" sz="1500" dirty="0" smtClean="0"/>
                    </a:p>
                    <a:p>
                      <a:pPr marL="0" marR="0" lvl="0" indent="0" algn="l" defTabSz="1043056" rtl="0" eaLnBrk="1" fontAlgn="auto" latinLnBrk="0" hangingPunct="1">
                        <a:lnSpc>
                          <a:spcPct val="100000"/>
                        </a:lnSpc>
                        <a:spcBef>
                          <a:spcPts val="0"/>
                        </a:spcBef>
                        <a:spcAft>
                          <a:spcPts val="0"/>
                        </a:spcAft>
                        <a:buClrTx/>
                        <a:buSzTx/>
                        <a:buFontTx/>
                        <a:buNone/>
                        <a:tabLst/>
                        <a:defRPr/>
                      </a:pPr>
                      <a:r>
                        <a:rPr lang="en-US" sz="1500" dirty="0" smtClean="0"/>
                        <a:t>Utilising the existing RTS Contract between the ENA and ELEXON that is already in place, to facilitate the RTS cost recovery. </a:t>
                      </a:r>
                    </a:p>
                    <a:p>
                      <a:endParaRPr lang="en-GB" sz="1500" dirty="0"/>
                    </a:p>
                  </a:txBody>
                  <a:tcPr/>
                </a:tc>
                <a:tc>
                  <a:txBody>
                    <a:bodyPr/>
                    <a:lstStyle/>
                    <a:p>
                      <a:pPr marL="285750" indent="-285750">
                        <a:buFont typeface="Arial" panose="020B0604020202020204" pitchFamily="34" charset="0"/>
                        <a:buChar char="•"/>
                      </a:pPr>
                      <a:r>
                        <a:rPr lang="en-GB" sz="1500" dirty="0" smtClean="0"/>
                        <a:t>Utilises existing BSC </a:t>
                      </a:r>
                      <a:r>
                        <a:rPr lang="en-GB" sz="1500" dirty="0" smtClean="0"/>
                        <a:t>provisions</a:t>
                      </a:r>
                      <a:r>
                        <a:rPr lang="en-GB" sz="1500" kern="1200" dirty="0" smtClean="0">
                          <a:solidFill>
                            <a:schemeClr val="dk1"/>
                          </a:solidFill>
                          <a:latin typeface="+mn-lt"/>
                          <a:ea typeface="+mn-ea"/>
                          <a:cs typeface="+mn-cs"/>
                        </a:rPr>
                        <a:t> </a:t>
                      </a:r>
                    </a:p>
                    <a:p>
                      <a:pPr marL="807278" lvl="1" indent="-285750">
                        <a:buFont typeface="Tahoma" panose="020B0604030504040204" pitchFamily="34" charset="0"/>
                        <a:buChar char="−"/>
                      </a:pPr>
                      <a:r>
                        <a:rPr lang="en-GB" sz="1500" kern="1200" dirty="0" smtClean="0">
                          <a:solidFill>
                            <a:schemeClr val="dk1"/>
                          </a:solidFill>
                          <a:latin typeface="+mn-lt"/>
                          <a:ea typeface="+mn-ea"/>
                          <a:cs typeface="+mn-cs"/>
                        </a:rPr>
                        <a:t>All trading Parties currently pay for</a:t>
                      </a:r>
                      <a:r>
                        <a:rPr lang="en-GB" sz="1500" kern="1200" baseline="0" dirty="0" smtClean="0">
                          <a:solidFill>
                            <a:schemeClr val="dk1"/>
                          </a:solidFill>
                          <a:latin typeface="+mn-lt"/>
                          <a:ea typeface="+mn-ea"/>
                          <a:cs typeface="+mn-cs"/>
                        </a:rPr>
                        <a:t> </a:t>
                      </a:r>
                      <a:r>
                        <a:rPr lang="en-GB" sz="1500" kern="1200" dirty="0" smtClean="0">
                          <a:solidFill>
                            <a:schemeClr val="dk1"/>
                          </a:solidFill>
                          <a:latin typeface="+mn-lt"/>
                          <a:ea typeface="+mn-ea"/>
                          <a:cs typeface="+mn-cs"/>
                        </a:rPr>
                        <a:t>the existing RTS costs incurred by ELEXON.</a:t>
                      </a:r>
                    </a:p>
                    <a:p>
                      <a:pPr marL="0" indent="0">
                        <a:buFont typeface="Arial" panose="020B0604020202020204" pitchFamily="34" charset="0"/>
                        <a:buNone/>
                      </a:pPr>
                      <a:endParaRPr lang="en-GB" sz="1500" dirty="0" smtClean="0"/>
                    </a:p>
                    <a:p>
                      <a:pPr marL="285750" indent="-285750">
                        <a:buFont typeface="Arial" panose="020B0604020202020204" pitchFamily="34" charset="0"/>
                        <a:buChar char="•"/>
                      </a:pPr>
                      <a:r>
                        <a:rPr lang="en-GB" sz="1500" dirty="0" smtClean="0"/>
                        <a:t>Fastest</a:t>
                      </a:r>
                      <a:r>
                        <a:rPr lang="en-GB" sz="1500" baseline="0" dirty="0" smtClean="0"/>
                        <a:t> and cheapest </a:t>
                      </a:r>
                      <a:r>
                        <a:rPr lang="en-GB" sz="1500" dirty="0" smtClean="0"/>
                        <a:t>to </a:t>
                      </a:r>
                      <a:r>
                        <a:rPr lang="en-GB" sz="1500" dirty="0" smtClean="0"/>
                        <a:t>implement</a:t>
                      </a:r>
                    </a:p>
                    <a:p>
                      <a:pPr marL="285750" indent="-285750">
                        <a:buFont typeface="Arial" panose="020B0604020202020204" pitchFamily="34" charset="0"/>
                        <a:buChar char="•"/>
                      </a:pPr>
                      <a:r>
                        <a:rPr lang="en-GB" sz="1500" dirty="0" smtClean="0"/>
                        <a:t>No system</a:t>
                      </a:r>
                      <a:r>
                        <a:rPr lang="en-GB" sz="1500" baseline="0" dirty="0" smtClean="0"/>
                        <a:t> changes required</a:t>
                      </a:r>
                    </a:p>
                    <a:p>
                      <a:pPr marL="0" indent="0">
                        <a:buFont typeface="Arial" panose="020B0604020202020204" pitchFamily="34" charset="0"/>
                        <a:buNone/>
                      </a:pPr>
                      <a:endParaRPr lang="en-GB" sz="1500" dirty="0"/>
                    </a:p>
                  </a:txBody>
                  <a:tcPr/>
                </a:tc>
                <a:tc>
                  <a:txBody>
                    <a:bodyPr/>
                    <a:lstStyle/>
                    <a:p>
                      <a:pPr marL="285750" indent="-285750">
                        <a:buFont typeface="Arial" panose="020B0604020202020204" pitchFamily="34" charset="0"/>
                        <a:buChar char="•"/>
                      </a:pPr>
                      <a:r>
                        <a:rPr lang="en-GB" sz="1500" dirty="0" smtClean="0"/>
                        <a:t>Option only works with recovery</a:t>
                      </a:r>
                      <a:r>
                        <a:rPr lang="en-GB" sz="1500" baseline="0" dirty="0" smtClean="0"/>
                        <a:t> method [a]</a:t>
                      </a:r>
                      <a:endParaRPr lang="en-GB" sz="1500" dirty="0" smtClean="0"/>
                    </a:p>
                    <a:p>
                      <a:pPr marL="285750" indent="-285750">
                        <a:buFont typeface="Arial" panose="020B0604020202020204" pitchFamily="34" charset="0"/>
                        <a:buChar char="•"/>
                      </a:pPr>
                      <a:r>
                        <a:rPr lang="en-GB" sz="1500" dirty="0" smtClean="0"/>
                        <a:t>Impacts all Trading Parties (Not just Suppliers and DNOs)</a:t>
                      </a:r>
                    </a:p>
                    <a:p>
                      <a:pPr marL="285750" indent="-285750">
                        <a:buFont typeface="Arial" panose="020B0604020202020204" pitchFamily="34" charset="0"/>
                        <a:buChar char="•"/>
                      </a:pPr>
                      <a:r>
                        <a:rPr lang="en-GB" sz="1500" dirty="0" smtClean="0"/>
                        <a:t>Less targeted at RTS users</a:t>
                      </a:r>
                    </a:p>
                    <a:p>
                      <a:pPr marL="0" indent="0">
                        <a:buFont typeface="Arial" panose="020B0604020202020204" pitchFamily="34" charset="0"/>
                        <a:buNone/>
                      </a:pPr>
                      <a:endParaRPr lang="en-GB" sz="1500" dirty="0"/>
                    </a:p>
                  </a:txBody>
                  <a:tcPr/>
                </a:tc>
                <a:extLst>
                  <a:ext uri="{0D108BD9-81ED-4DB2-BD59-A6C34878D82A}">
                    <a16:rowId xmlns:a16="http://schemas.microsoft.com/office/drawing/2014/main" val="749648368"/>
                  </a:ext>
                </a:extLst>
              </a:tr>
              <a:tr h="1698791">
                <a:tc>
                  <a:txBody>
                    <a:bodyPr/>
                    <a:lstStyle/>
                    <a:p>
                      <a:r>
                        <a:rPr lang="en-GB" sz="1500" b="1" dirty="0" smtClean="0"/>
                        <a:t>Solution 2 – Option [b] </a:t>
                      </a:r>
                    </a:p>
                    <a:p>
                      <a:endParaRPr lang="en-GB" sz="1500" dirty="0" smtClean="0"/>
                    </a:p>
                    <a:p>
                      <a:r>
                        <a:rPr lang="en-US" sz="1500" dirty="0" smtClean="0"/>
                        <a:t>Raising a Modification to the BSC to introduce a requirement for the BSCCo to recover the costs of RTS under the BSC</a:t>
                      </a:r>
                      <a:endParaRPr lang="en-GB" sz="1500" dirty="0"/>
                    </a:p>
                  </a:txBody>
                  <a:tcPr/>
                </a:tc>
                <a:tc>
                  <a:txBody>
                    <a:bodyPr/>
                    <a:lstStyle/>
                    <a:p>
                      <a:pPr marL="285750" indent="-285750">
                        <a:buFont typeface="Arial" panose="020B0604020202020204" pitchFamily="34" charset="0"/>
                        <a:buChar char="•"/>
                      </a:pPr>
                      <a:r>
                        <a:rPr lang="en-GB" sz="1500" dirty="0" smtClean="0"/>
                        <a:t>More targeted</a:t>
                      </a:r>
                      <a:r>
                        <a:rPr lang="en-GB" sz="1500" baseline="0" dirty="0" smtClean="0"/>
                        <a:t> at Suppliers only</a:t>
                      </a:r>
                    </a:p>
                    <a:p>
                      <a:pPr marL="285750" indent="-285750">
                        <a:buFont typeface="Arial" panose="020B0604020202020204" pitchFamily="34" charset="0"/>
                        <a:buChar char="•"/>
                      </a:pPr>
                      <a:r>
                        <a:rPr lang="en-GB" sz="1500" baseline="0" dirty="0" smtClean="0"/>
                        <a:t>Incentivises Suppliers to replace RTS Meter ASAP.</a:t>
                      </a:r>
                      <a:endParaRPr lang="en-GB" sz="1500" dirty="0"/>
                    </a:p>
                  </a:txBody>
                  <a:tcPr/>
                </a:tc>
                <a:tc>
                  <a:txBody>
                    <a:bodyPr/>
                    <a:lstStyle/>
                    <a:p>
                      <a:pPr marL="285750" marR="0" lvl="0" indent="-285750" algn="l" defTabSz="104305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500" dirty="0" smtClean="0"/>
                        <a:t>Slower to implement</a:t>
                      </a:r>
                    </a:p>
                    <a:p>
                      <a:pPr marL="285750" marR="0" lvl="0" indent="-285750" algn="l" defTabSz="104305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500" dirty="0" smtClean="0"/>
                        <a:t>Does not reflect DNOs</a:t>
                      </a:r>
                      <a:r>
                        <a:rPr lang="en-GB" sz="1500" baseline="0" dirty="0" smtClean="0"/>
                        <a:t> who need this Service to continue</a:t>
                      </a:r>
                    </a:p>
                    <a:p>
                      <a:pPr marL="285750" marR="0" lvl="0" indent="-285750" algn="l" defTabSz="104305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aseline="0" dirty="0" smtClean="0"/>
                        <a:t>May require System Change (might not be ready for 1 April?)</a:t>
                      </a:r>
                      <a:endParaRPr lang="en-GB" sz="1500" baseline="0" dirty="0" smtClean="0"/>
                    </a:p>
                    <a:p>
                      <a:pPr marL="0" marR="0" lvl="0" indent="0" algn="l" defTabSz="1043056"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500" dirty="0" smtClean="0"/>
                    </a:p>
                  </a:txBody>
                  <a:tcPr/>
                </a:tc>
                <a:extLst>
                  <a:ext uri="{0D108BD9-81ED-4DB2-BD59-A6C34878D82A}">
                    <a16:rowId xmlns:a16="http://schemas.microsoft.com/office/drawing/2014/main" val="2636159936"/>
                  </a:ext>
                </a:extLst>
              </a:tr>
              <a:tr h="2354668">
                <a:tc>
                  <a:txBody>
                    <a:bodyPr/>
                    <a:lstStyle/>
                    <a:p>
                      <a:r>
                        <a:rPr lang="en-GB" sz="1500" b="1" dirty="0" smtClean="0"/>
                        <a:t>Solution 2</a:t>
                      </a:r>
                      <a:r>
                        <a:rPr lang="en-GB" sz="1500" b="1" baseline="0" dirty="0" smtClean="0"/>
                        <a:t> – Option </a:t>
                      </a:r>
                      <a:r>
                        <a:rPr lang="en-GB" sz="1500" b="1" dirty="0" smtClean="0"/>
                        <a:t>[c]</a:t>
                      </a:r>
                    </a:p>
                    <a:p>
                      <a:endParaRPr lang="en-GB" sz="1500" dirty="0" smtClean="0"/>
                    </a:p>
                    <a:p>
                      <a:r>
                        <a:rPr lang="en-US" sz="1500" dirty="0" smtClean="0"/>
                        <a:t>Raising a Modification to the BSC to introduce a requirement for the BSCCo to recover the costs of RTS under the BSC</a:t>
                      </a:r>
                      <a:endParaRPr lang="en-GB" sz="1500" dirty="0"/>
                    </a:p>
                  </a:txBody>
                  <a:tcPr/>
                </a:tc>
                <a:tc>
                  <a:txBody>
                    <a:bodyPr/>
                    <a:lstStyle/>
                    <a:p>
                      <a:pPr marL="285750" indent="-285750">
                        <a:buFont typeface="Arial" panose="020B0604020202020204" pitchFamily="34" charset="0"/>
                        <a:buChar char="•"/>
                      </a:pPr>
                      <a:r>
                        <a:rPr lang="en-GB" sz="1500" dirty="0" smtClean="0"/>
                        <a:t>More targeted at RTS users reflects DNOs</a:t>
                      </a:r>
                      <a:r>
                        <a:rPr lang="en-GB" sz="1500" baseline="0" dirty="0" smtClean="0"/>
                        <a:t> who require RTS.</a:t>
                      </a:r>
                      <a:endParaRPr lang="en-GB" sz="1500" dirty="0" smtClean="0"/>
                    </a:p>
                  </a:txBody>
                  <a:tcPr/>
                </a:tc>
                <a:tc>
                  <a:txBody>
                    <a:bodyPr/>
                    <a:lstStyle/>
                    <a:p>
                      <a:pPr marL="285750" indent="-285750">
                        <a:buFont typeface="Arial" panose="020B0604020202020204" pitchFamily="34" charset="0"/>
                        <a:buChar char="•"/>
                      </a:pPr>
                      <a:r>
                        <a:rPr lang="en-GB" sz="1500" dirty="0" smtClean="0"/>
                        <a:t>Slower to implement</a:t>
                      </a:r>
                    </a:p>
                    <a:p>
                      <a:pPr marL="285750" indent="-285750">
                        <a:buFont typeface="Arial" panose="020B0604020202020204" pitchFamily="34" charset="0"/>
                        <a:buChar char="•"/>
                      </a:pPr>
                      <a:r>
                        <a:rPr lang="en-GB" sz="1500" dirty="0" smtClean="0"/>
                        <a:t>Requires System Change (might not be ready</a:t>
                      </a:r>
                      <a:r>
                        <a:rPr lang="en-GB" sz="1500" baseline="0" dirty="0" smtClean="0"/>
                        <a:t> for 1 April?)</a:t>
                      </a:r>
                      <a:endParaRPr lang="en-GB" sz="1500" dirty="0" smtClean="0"/>
                    </a:p>
                    <a:p>
                      <a:pPr marL="285750" indent="-285750">
                        <a:buFont typeface="Arial" panose="020B0604020202020204" pitchFamily="34" charset="0"/>
                        <a:buChar char="•"/>
                      </a:pPr>
                      <a:r>
                        <a:rPr lang="en-GB" sz="1500" dirty="0" smtClean="0"/>
                        <a:t>More complex calculation (monthly adjustments</a:t>
                      </a:r>
                      <a:r>
                        <a:rPr lang="en-GB" sz="1500" baseline="0" dirty="0" smtClean="0"/>
                        <a:t> may be required)</a:t>
                      </a:r>
                    </a:p>
                    <a:p>
                      <a:pPr marL="285750" indent="-285750">
                        <a:buFont typeface="Arial" panose="020B0604020202020204" pitchFamily="34" charset="0"/>
                        <a:buChar char="•"/>
                      </a:pPr>
                      <a:r>
                        <a:rPr lang="en-GB" sz="1500" baseline="0" dirty="0" smtClean="0"/>
                        <a:t>Last to exit might be charged full cost!</a:t>
                      </a:r>
                      <a:endParaRPr lang="en-GB" sz="1500" dirty="0"/>
                    </a:p>
                  </a:txBody>
                  <a:tcPr/>
                </a:tc>
                <a:extLst>
                  <a:ext uri="{0D108BD9-81ED-4DB2-BD59-A6C34878D82A}">
                    <a16:rowId xmlns:a16="http://schemas.microsoft.com/office/drawing/2014/main" val="3594703959"/>
                  </a:ext>
                </a:extLst>
              </a:tr>
            </a:tbl>
          </a:graphicData>
        </a:graphic>
      </p:graphicFrame>
    </p:spTree>
    <p:extLst>
      <p:ext uri="{BB962C8B-B14F-4D97-AF65-F5344CB8AC3E}">
        <p14:creationId xmlns:p14="http://schemas.microsoft.com/office/powerpoint/2010/main" val="4192349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Progression timeline  </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22</a:t>
            </a:fld>
            <a:endParaRPr lang="en-GB" dirty="0"/>
          </a:p>
        </p:txBody>
      </p:sp>
      <p:graphicFrame>
        <p:nvGraphicFramePr>
          <p:cNvPr id="10" name="Table 9"/>
          <p:cNvGraphicFramePr>
            <a:graphicFrameLocks noGrp="1"/>
          </p:cNvGraphicFramePr>
          <p:nvPr>
            <p:extLst>
              <p:ext uri="{D42A27DB-BD31-4B8C-83A1-F6EECF244321}">
                <p14:modId xmlns:p14="http://schemas.microsoft.com/office/powerpoint/2010/main" val="2286686640"/>
              </p:ext>
            </p:extLst>
          </p:nvPr>
        </p:nvGraphicFramePr>
        <p:xfrm>
          <a:off x="396875" y="968664"/>
          <a:ext cx="9899650" cy="5491456"/>
        </p:xfrm>
        <a:graphic>
          <a:graphicData uri="http://schemas.openxmlformats.org/drawingml/2006/table">
            <a:tbl>
              <a:tblPr firstRow="1" bandRow="1">
                <a:tableStyleId>{5C22544A-7EE6-4342-B048-85BDC9FD1C3A}</a:tableStyleId>
              </a:tblPr>
              <a:tblGrid>
                <a:gridCol w="2681866">
                  <a:extLst>
                    <a:ext uri="{9D8B030D-6E8A-4147-A177-3AD203B41FA5}">
                      <a16:colId xmlns:a16="http://schemas.microsoft.com/office/drawing/2014/main" val="2495672543"/>
                    </a:ext>
                  </a:extLst>
                </a:gridCol>
                <a:gridCol w="3346913">
                  <a:extLst>
                    <a:ext uri="{9D8B030D-6E8A-4147-A177-3AD203B41FA5}">
                      <a16:colId xmlns:a16="http://schemas.microsoft.com/office/drawing/2014/main" val="3000457399"/>
                    </a:ext>
                  </a:extLst>
                </a:gridCol>
                <a:gridCol w="3870871">
                  <a:extLst>
                    <a:ext uri="{9D8B030D-6E8A-4147-A177-3AD203B41FA5}">
                      <a16:colId xmlns:a16="http://schemas.microsoft.com/office/drawing/2014/main" val="2568863506"/>
                    </a:ext>
                  </a:extLst>
                </a:gridCol>
              </a:tblGrid>
              <a:tr h="378391">
                <a:tc>
                  <a:txBody>
                    <a:bodyPr/>
                    <a:lstStyle/>
                    <a:p>
                      <a:r>
                        <a:rPr lang="en-GB" sz="1400" dirty="0" smtClean="0"/>
                        <a:t>Event</a:t>
                      </a:r>
                      <a:r>
                        <a:rPr lang="en-GB" sz="1400" baseline="0" dirty="0" smtClean="0"/>
                        <a:t> </a:t>
                      </a:r>
                      <a:endParaRPr lang="en-GB" sz="1400" dirty="0"/>
                    </a:p>
                  </a:txBody>
                  <a:tcPr/>
                </a:tc>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400" dirty="0" smtClean="0"/>
                        <a:t>Solution 1</a:t>
                      </a:r>
                      <a:r>
                        <a:rPr lang="en-GB" sz="1400" baseline="0" dirty="0" smtClean="0"/>
                        <a:t> Timeline</a:t>
                      </a:r>
                      <a:endParaRPr lang="en-GB" sz="1400" dirty="0" smtClean="0"/>
                    </a:p>
                  </a:txBody>
                  <a:tcPr/>
                </a:tc>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400" dirty="0" smtClean="0"/>
                        <a:t>Solution 2 Timeline </a:t>
                      </a:r>
                      <a:endParaRPr lang="en-GB" sz="1400" dirty="0"/>
                    </a:p>
                  </a:txBody>
                  <a:tcPr/>
                </a:tc>
                <a:extLst>
                  <a:ext uri="{0D108BD9-81ED-4DB2-BD59-A6C34878D82A}">
                    <a16:rowId xmlns:a16="http://schemas.microsoft.com/office/drawing/2014/main" val="738177141"/>
                  </a:ext>
                </a:extLst>
              </a:tr>
              <a:tr h="577141">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400" dirty="0" smtClean="0"/>
                        <a:t>Final Issue 84 Report to Panel </a:t>
                      </a:r>
                      <a:endParaRPr lang="en-GB" sz="1400" dirty="0"/>
                    </a:p>
                  </a:txBody>
                  <a:tcPr/>
                </a:tc>
                <a:tc gridSpan="2">
                  <a:txBody>
                    <a:bodyPr/>
                    <a:lstStyle/>
                    <a:p>
                      <a:pPr lvl="5"/>
                      <a:r>
                        <a:rPr lang="en-GB" sz="1400" dirty="0" smtClean="0"/>
                        <a:t>September 2019</a:t>
                      </a:r>
                      <a:endParaRPr lang="en-GB" sz="1400" dirty="0"/>
                    </a:p>
                  </a:txBody>
                  <a:tcPr/>
                </a:tc>
                <a:tc hMerge="1">
                  <a:txBody>
                    <a:bodyPr/>
                    <a:lstStyle/>
                    <a:p>
                      <a:endParaRPr lang="en-GB"/>
                    </a:p>
                  </a:txBody>
                  <a:tcPr/>
                </a:tc>
                <a:extLst>
                  <a:ext uri="{0D108BD9-81ED-4DB2-BD59-A6C34878D82A}">
                    <a16:rowId xmlns:a16="http://schemas.microsoft.com/office/drawing/2014/main" val="2688289597"/>
                  </a:ext>
                </a:extLst>
              </a:tr>
              <a:tr h="474363">
                <a:tc>
                  <a:txBody>
                    <a:bodyPr/>
                    <a:lstStyle/>
                    <a:p>
                      <a:r>
                        <a:rPr lang="en-GB" sz="1400" dirty="0" smtClean="0"/>
                        <a:t>Industry</a:t>
                      </a:r>
                      <a:r>
                        <a:rPr lang="en-GB" sz="1400" baseline="0" dirty="0" smtClean="0"/>
                        <a:t> informed of Issue outcome </a:t>
                      </a:r>
                      <a:endParaRPr lang="en-GB" sz="1400" dirty="0"/>
                    </a:p>
                  </a:txBody>
                  <a:tcPr/>
                </a:tc>
                <a:tc gridSpan="2">
                  <a:txBody>
                    <a:bodyPr/>
                    <a:lstStyle/>
                    <a:p>
                      <a:pPr lvl="5"/>
                      <a:r>
                        <a:rPr lang="en-GB" sz="1400" dirty="0" smtClean="0"/>
                        <a:t>September</a:t>
                      </a:r>
                      <a:r>
                        <a:rPr lang="en-GB" sz="1400" baseline="0" dirty="0" smtClean="0"/>
                        <a:t> 2019</a:t>
                      </a:r>
                      <a:endParaRPr lang="en-GB" sz="1400" dirty="0"/>
                    </a:p>
                  </a:txBody>
                  <a:tcPr/>
                </a:tc>
                <a:tc hMerge="1">
                  <a:txBody>
                    <a:bodyPr/>
                    <a:lstStyle/>
                    <a:p>
                      <a:endParaRPr lang="en-GB"/>
                    </a:p>
                  </a:txBody>
                  <a:tcPr/>
                </a:tc>
                <a:extLst>
                  <a:ext uri="{0D108BD9-81ED-4DB2-BD59-A6C34878D82A}">
                    <a16:rowId xmlns:a16="http://schemas.microsoft.com/office/drawing/2014/main" val="3174705268"/>
                  </a:ext>
                </a:extLst>
              </a:tr>
              <a:tr h="669689">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ENA and</a:t>
                      </a:r>
                      <a:r>
                        <a:rPr lang="en-GB" sz="1400" baseline="0" dirty="0" smtClean="0">
                          <a:solidFill>
                            <a:schemeClr val="tx1"/>
                          </a:solidFill>
                        </a:rPr>
                        <a:t> ELEXON discussions to update RTS contract update</a:t>
                      </a:r>
                      <a:endParaRPr lang="en-GB" sz="1400" dirty="0" smtClean="0">
                        <a:solidFill>
                          <a:schemeClr val="tx1"/>
                        </a:solidFill>
                      </a:endParaRPr>
                    </a:p>
                  </a:txBody>
                  <a:tcPr/>
                </a:tc>
                <a:tc>
                  <a:txBody>
                    <a:bodyPr/>
                    <a:lstStyle/>
                    <a:p>
                      <a:r>
                        <a:rPr lang="en-GB" sz="1400" dirty="0" smtClean="0">
                          <a:solidFill>
                            <a:schemeClr val="tx1"/>
                          </a:solidFill>
                        </a:rPr>
                        <a:t>September – October 2019</a:t>
                      </a:r>
                      <a:endParaRPr lang="en-GB" sz="1400" dirty="0">
                        <a:solidFill>
                          <a:schemeClr val="tx1"/>
                        </a:solidFill>
                      </a:endParaRPr>
                    </a:p>
                  </a:txBody>
                  <a:tcPr/>
                </a:tc>
                <a:tc>
                  <a:txBody>
                    <a:bodyPr/>
                    <a:lstStyle/>
                    <a:p>
                      <a:endParaRPr lang="en-GB" sz="1400" dirty="0"/>
                    </a:p>
                  </a:txBody>
                  <a:tcPr/>
                </a:tc>
                <a:extLst>
                  <a:ext uri="{0D108BD9-81ED-4DB2-BD59-A6C34878D82A}">
                    <a16:rowId xmlns:a16="http://schemas.microsoft.com/office/drawing/2014/main" val="1635167022"/>
                  </a:ext>
                </a:extLst>
              </a:tr>
              <a:tr h="556460">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400" dirty="0" smtClean="0"/>
                        <a:t>Solution 2 [b] or</a:t>
                      </a:r>
                      <a:r>
                        <a:rPr lang="en-GB" sz="1400" baseline="0" dirty="0" smtClean="0"/>
                        <a:t> </a:t>
                      </a:r>
                      <a:r>
                        <a:rPr lang="en-GB" sz="1400" dirty="0" smtClean="0"/>
                        <a:t>[c] - BSC Modification raised</a:t>
                      </a:r>
                      <a:r>
                        <a:rPr lang="en-GB" sz="1400" baseline="0" dirty="0" smtClean="0"/>
                        <a:t> </a:t>
                      </a:r>
                      <a:endParaRPr lang="en-GB" sz="1400" dirty="0" smtClean="0"/>
                    </a:p>
                  </a:txBody>
                  <a:tcPr/>
                </a:tc>
                <a:tc>
                  <a:txBody>
                    <a:bodyPr/>
                    <a:lstStyle/>
                    <a:p>
                      <a:endParaRPr lang="en-GB" sz="1400" dirty="0"/>
                    </a:p>
                  </a:txBody>
                  <a:tcPr/>
                </a:tc>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October 2019</a:t>
                      </a:r>
                    </a:p>
                    <a:p>
                      <a:endParaRPr lang="en-GB" sz="1400" dirty="0"/>
                    </a:p>
                  </a:txBody>
                  <a:tcPr/>
                </a:tc>
                <a:extLst>
                  <a:ext uri="{0D108BD9-81ED-4DB2-BD59-A6C34878D82A}">
                    <a16:rowId xmlns:a16="http://schemas.microsoft.com/office/drawing/2014/main" val="4010679395"/>
                  </a:ext>
                </a:extLst>
              </a:tr>
              <a:tr h="556460">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400" dirty="0" smtClean="0"/>
                        <a:t>Solution 1 [a] Implemented – ENA and ELEXON</a:t>
                      </a:r>
                      <a:r>
                        <a:rPr lang="en-GB" sz="1400" baseline="0" dirty="0" smtClean="0"/>
                        <a:t> data provisions agreed </a:t>
                      </a:r>
                      <a:endParaRPr lang="en-GB" sz="1400" dirty="0" smtClean="0"/>
                    </a:p>
                  </a:txBody>
                  <a:tcPr/>
                </a:tc>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400" dirty="0" smtClean="0"/>
                        <a:t>November</a:t>
                      </a:r>
                      <a:r>
                        <a:rPr lang="en-GB" sz="1400" baseline="0" dirty="0" smtClean="0"/>
                        <a:t> – December 2019 </a:t>
                      </a:r>
                    </a:p>
                    <a:p>
                      <a:pPr marL="0" marR="0" lvl="0" indent="0" algn="l" defTabSz="1043056" rtl="0" eaLnBrk="1" fontAlgn="auto" latinLnBrk="0" hangingPunct="1">
                        <a:lnSpc>
                          <a:spcPct val="100000"/>
                        </a:lnSpc>
                        <a:spcBef>
                          <a:spcPts val="0"/>
                        </a:spcBef>
                        <a:spcAft>
                          <a:spcPts val="0"/>
                        </a:spcAft>
                        <a:buClrTx/>
                        <a:buSzTx/>
                        <a:buFontTx/>
                        <a:buNone/>
                        <a:tabLst/>
                        <a:defRPr/>
                      </a:pPr>
                      <a:r>
                        <a:rPr lang="en-GB" sz="1400" i="1" baseline="0" dirty="0" smtClean="0"/>
                        <a:t>RTS cost recovery  method in place for April 2020 extension.  </a:t>
                      </a:r>
                      <a:endParaRPr lang="en-GB" sz="1400" i="1" dirty="0"/>
                    </a:p>
                  </a:txBody>
                  <a:tcPr/>
                </a:tc>
                <a:tc>
                  <a:txBody>
                    <a:bodyPr/>
                    <a:lstStyle/>
                    <a:p>
                      <a:endParaRPr lang="en-GB" sz="1400" dirty="0"/>
                    </a:p>
                  </a:txBody>
                  <a:tcPr/>
                </a:tc>
                <a:extLst>
                  <a:ext uri="{0D108BD9-81ED-4DB2-BD59-A6C34878D82A}">
                    <a16:rowId xmlns:a16="http://schemas.microsoft.com/office/drawing/2014/main" val="4266989409"/>
                  </a:ext>
                </a:extLst>
              </a:tr>
              <a:tr h="451717">
                <a:tc>
                  <a:txBody>
                    <a:bodyPr/>
                    <a:lstStyle/>
                    <a:p>
                      <a:r>
                        <a:rPr lang="en-GB" sz="1400" dirty="0" smtClean="0"/>
                        <a:t>Draft</a:t>
                      </a:r>
                      <a:r>
                        <a:rPr lang="en-GB" sz="1400" baseline="0" dirty="0" smtClean="0"/>
                        <a:t> Modification report to BSC Panel </a:t>
                      </a:r>
                      <a:endParaRPr lang="en-GB" sz="1400" dirty="0"/>
                    </a:p>
                  </a:txBody>
                  <a:tcPr/>
                </a:tc>
                <a:tc>
                  <a:txBody>
                    <a:bodyPr/>
                    <a:lstStyle/>
                    <a:p>
                      <a:endParaRPr lang="en-GB" dirty="0"/>
                    </a:p>
                  </a:txBody>
                  <a:tcPr/>
                </a:tc>
                <a:tc>
                  <a:txBody>
                    <a:bodyPr/>
                    <a:lstStyle/>
                    <a:p>
                      <a:r>
                        <a:rPr lang="en-GB" sz="1400" dirty="0" smtClean="0"/>
                        <a:t>November 2019</a:t>
                      </a:r>
                      <a:endParaRPr lang="en-GB" sz="1400" dirty="0"/>
                    </a:p>
                  </a:txBody>
                  <a:tcPr/>
                </a:tc>
                <a:extLst>
                  <a:ext uri="{0D108BD9-81ED-4DB2-BD59-A6C34878D82A}">
                    <a16:rowId xmlns:a16="http://schemas.microsoft.com/office/drawing/2014/main" val="2461118494"/>
                  </a:ext>
                </a:extLst>
              </a:tr>
              <a:tr h="549412">
                <a:tc>
                  <a:txBody>
                    <a:bodyPr/>
                    <a:lstStyle/>
                    <a:p>
                      <a:r>
                        <a:rPr lang="en-GB" sz="1400" b="0" dirty="0" smtClean="0"/>
                        <a:t>Authority </a:t>
                      </a:r>
                      <a:r>
                        <a:rPr lang="en-GB" sz="1400" b="0" baseline="0" dirty="0" smtClean="0"/>
                        <a:t>Decision – Solution 2 </a:t>
                      </a:r>
                      <a:r>
                        <a:rPr lang="en-GB" sz="1400" dirty="0" smtClean="0"/>
                        <a:t> [b] or</a:t>
                      </a:r>
                      <a:r>
                        <a:rPr lang="en-GB" sz="1400" baseline="0" dirty="0" smtClean="0"/>
                        <a:t> </a:t>
                      </a:r>
                      <a:r>
                        <a:rPr lang="en-GB" sz="1400" dirty="0" smtClean="0"/>
                        <a:t>[c] </a:t>
                      </a:r>
                      <a:r>
                        <a:rPr lang="en-GB" sz="1400" b="0" baseline="0" dirty="0" smtClean="0"/>
                        <a:t> Approved </a:t>
                      </a:r>
                      <a:endParaRPr lang="en-GB" sz="1400" b="0" dirty="0"/>
                    </a:p>
                  </a:txBody>
                  <a:tcPr/>
                </a:tc>
                <a:tc>
                  <a:txBody>
                    <a:bodyPr/>
                    <a:lstStyle/>
                    <a:p>
                      <a:endParaRPr lang="en-GB" dirty="0"/>
                    </a:p>
                  </a:txBody>
                  <a:tcPr/>
                </a:tc>
                <a:tc>
                  <a:txBody>
                    <a:bodyPr/>
                    <a:lstStyle/>
                    <a:p>
                      <a:r>
                        <a:rPr lang="en-GB" sz="1400" dirty="0" smtClean="0"/>
                        <a:t>December 2019 – January</a:t>
                      </a:r>
                      <a:r>
                        <a:rPr lang="en-GB" sz="1400" baseline="0" dirty="0" smtClean="0"/>
                        <a:t> 2020</a:t>
                      </a:r>
                      <a:endParaRPr lang="en-GB" sz="1400" dirty="0"/>
                    </a:p>
                  </a:txBody>
                  <a:tcPr/>
                </a:tc>
                <a:extLst>
                  <a:ext uri="{0D108BD9-81ED-4DB2-BD59-A6C34878D82A}">
                    <a16:rowId xmlns:a16="http://schemas.microsoft.com/office/drawing/2014/main" val="1932731315"/>
                  </a:ext>
                </a:extLst>
              </a:tr>
              <a:tr h="439632">
                <a:tc>
                  <a: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en-GB" sz="1400" b="0" baseline="0" dirty="0" smtClean="0"/>
                        <a:t>Solution 2 </a:t>
                      </a:r>
                      <a:r>
                        <a:rPr lang="en-GB" sz="1400" dirty="0" smtClean="0"/>
                        <a:t> [b] or</a:t>
                      </a:r>
                      <a:r>
                        <a:rPr lang="en-GB" sz="1400" baseline="0" dirty="0" smtClean="0"/>
                        <a:t> </a:t>
                      </a:r>
                      <a:r>
                        <a:rPr lang="en-GB" sz="1400" dirty="0" smtClean="0"/>
                        <a:t>[c]</a:t>
                      </a:r>
                      <a:r>
                        <a:rPr lang="en-GB" sz="1400" baseline="0" dirty="0" smtClean="0"/>
                        <a:t> </a:t>
                      </a:r>
                      <a:r>
                        <a:rPr lang="en-GB" sz="1400" dirty="0" smtClean="0"/>
                        <a:t>Implemented</a:t>
                      </a:r>
                      <a:r>
                        <a:rPr lang="en-GB" sz="1400" baseline="0" dirty="0" smtClean="0"/>
                        <a:t> </a:t>
                      </a:r>
                      <a:r>
                        <a:rPr lang="en-GB" sz="1400" dirty="0" smtClean="0"/>
                        <a:t>under</a:t>
                      </a:r>
                      <a:r>
                        <a:rPr lang="en-GB" sz="1400" baseline="0" dirty="0" smtClean="0"/>
                        <a:t> the BSC </a:t>
                      </a:r>
                      <a:endParaRPr lang="en-GB" sz="1400" dirty="0" smtClean="0"/>
                    </a:p>
                  </a:txBody>
                  <a:tcPr/>
                </a:tc>
                <a:tc>
                  <a:txBody>
                    <a:bodyPr/>
                    <a:lstStyle/>
                    <a:p>
                      <a:endParaRPr lang="en-GB" dirty="0"/>
                    </a:p>
                  </a:txBody>
                  <a:tcPr/>
                </a:tc>
                <a:tc>
                  <a:txBody>
                    <a:bodyPr/>
                    <a:lstStyle/>
                    <a:p>
                      <a:r>
                        <a:rPr lang="en-GB" sz="1400" dirty="0" smtClean="0"/>
                        <a:t>March – April 2020 </a:t>
                      </a:r>
                      <a:r>
                        <a:rPr lang="en-GB" sz="1400" i="1" dirty="0" smtClean="0"/>
                        <a:t>(depends on system</a:t>
                      </a:r>
                      <a:r>
                        <a:rPr lang="en-GB" sz="1400" i="1" baseline="0" dirty="0" smtClean="0"/>
                        <a:t> changes)</a:t>
                      </a:r>
                      <a:endParaRPr lang="en-GB" sz="1400" i="1" dirty="0"/>
                    </a:p>
                  </a:txBody>
                  <a:tcPr/>
                </a:tc>
                <a:extLst>
                  <a:ext uri="{0D108BD9-81ED-4DB2-BD59-A6C34878D82A}">
                    <a16:rowId xmlns:a16="http://schemas.microsoft.com/office/drawing/2014/main" val="1145993531"/>
                  </a:ext>
                </a:extLst>
              </a:tr>
              <a:tr h="474363">
                <a:tc>
                  <a:txBody>
                    <a:bodyPr/>
                    <a:lstStyle/>
                    <a:p>
                      <a:endParaRPr lang="en-GB" sz="1400" dirty="0"/>
                    </a:p>
                  </a:txBody>
                  <a:tcPr/>
                </a:tc>
                <a:tc>
                  <a:txBody>
                    <a:bodyPr/>
                    <a:lstStyle/>
                    <a:p>
                      <a:endParaRPr lang="en-GB" sz="1400" dirty="0"/>
                    </a:p>
                  </a:txBody>
                  <a:tcPr/>
                </a:tc>
                <a:tc>
                  <a:txBody>
                    <a:bodyPr/>
                    <a:lstStyle/>
                    <a:p>
                      <a:r>
                        <a:rPr lang="en-GB" sz="1400" dirty="0" smtClean="0"/>
                        <a:t>*Option [c]</a:t>
                      </a:r>
                      <a:r>
                        <a:rPr lang="en-GB" sz="1400" baseline="0" dirty="0" smtClean="0"/>
                        <a:t> may require an assessment phase</a:t>
                      </a:r>
                      <a:endParaRPr lang="en-GB" sz="1400" dirty="0"/>
                    </a:p>
                  </a:txBody>
                  <a:tcPr/>
                </a:tc>
                <a:extLst>
                  <a:ext uri="{0D108BD9-81ED-4DB2-BD59-A6C34878D82A}">
                    <a16:rowId xmlns:a16="http://schemas.microsoft.com/office/drawing/2014/main" val="2362628578"/>
                  </a:ext>
                </a:extLst>
              </a:tr>
            </a:tbl>
          </a:graphicData>
        </a:graphic>
      </p:graphicFrame>
    </p:spTree>
    <p:extLst>
      <p:ext uri="{BB962C8B-B14F-4D97-AF65-F5344CB8AC3E}">
        <p14:creationId xmlns:p14="http://schemas.microsoft.com/office/powerpoint/2010/main" val="2677098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Workgroup Views </a:t>
            </a:r>
            <a:endParaRPr lang="en-GB" dirty="0"/>
          </a:p>
        </p:txBody>
      </p:sp>
      <p:sp>
        <p:nvSpPr>
          <p:cNvPr id="7" name="Text Placeholder 6"/>
          <p:cNvSpPr>
            <a:spLocks noGrp="1"/>
          </p:cNvSpPr>
          <p:nvPr>
            <p:ph type="body" sz="quarter" idx="14"/>
          </p:nvPr>
        </p:nvSpPr>
        <p:spPr/>
        <p:txBody>
          <a:bodyPr/>
          <a:lstStyle/>
          <a:p>
            <a:r>
              <a:rPr lang="en-GB" dirty="0" smtClean="0"/>
              <a:t>Workgroup</a:t>
            </a:r>
            <a:endParaRPr lang="en-GB" dirty="0"/>
          </a:p>
        </p:txBody>
      </p:sp>
      <p:sp>
        <p:nvSpPr>
          <p:cNvPr id="4" name="Slide Number Placeholder 3"/>
          <p:cNvSpPr>
            <a:spLocks noGrp="1"/>
          </p:cNvSpPr>
          <p:nvPr>
            <p:ph type="sldNum" sz="quarter" idx="4294967295"/>
          </p:nvPr>
        </p:nvSpPr>
        <p:spPr>
          <a:xfrm>
            <a:off x="0" y="7172325"/>
            <a:ext cx="985838" cy="179388"/>
          </a:xfrm>
          <a:prstGeom prst="rect">
            <a:avLst/>
          </a:prstGeom>
        </p:spPr>
        <p:txBody>
          <a:bodyPr/>
          <a:lstStyle/>
          <a:p>
            <a:fld id="{183C6C5D-E533-49CA-B0EE-FC3E24E254C3}" type="slidenum">
              <a:rPr lang="en-GB" smtClean="0"/>
              <a:pPr/>
              <a:t>23</a:t>
            </a:fld>
            <a:endParaRPr lang="en-GB" dirty="0"/>
          </a:p>
        </p:txBody>
      </p:sp>
    </p:spTree>
    <p:extLst>
      <p:ext uri="{BB962C8B-B14F-4D97-AF65-F5344CB8AC3E}">
        <p14:creationId xmlns:p14="http://schemas.microsoft.com/office/powerpoint/2010/main" val="2087073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Workgroup Views </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24</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8" name="Content Placeholder 7"/>
          <p:cNvSpPr>
            <a:spLocks noGrp="1"/>
          </p:cNvSpPr>
          <p:nvPr>
            <p:ph sz="quarter" idx="13"/>
          </p:nvPr>
        </p:nvSpPr>
        <p:spPr/>
        <p:txBody>
          <a:bodyPr/>
          <a:lstStyle/>
          <a:p>
            <a:pPr marL="0" indent="0">
              <a:buNone/>
            </a:pPr>
            <a:r>
              <a:rPr lang="en-US" sz="2200" dirty="0" smtClean="0"/>
              <a:t>The below is formulated </a:t>
            </a:r>
            <a:r>
              <a:rPr lang="en-US" sz="2200" dirty="0"/>
              <a:t>to </a:t>
            </a:r>
            <a:r>
              <a:rPr lang="en-US" sz="2200" dirty="0" smtClean="0"/>
              <a:t>help determine Workgroup views on Issue 84. </a:t>
            </a:r>
            <a:endParaRPr lang="en-US" sz="2200" dirty="0"/>
          </a:p>
          <a:p>
            <a:r>
              <a:rPr lang="en-US" sz="2200" dirty="0" smtClean="0"/>
              <a:t>What’s </a:t>
            </a:r>
            <a:r>
              <a:rPr lang="en-US" sz="2200" dirty="0"/>
              <a:t>the extent of the problem</a:t>
            </a:r>
            <a:r>
              <a:rPr lang="en-US" sz="2200" dirty="0" smtClean="0"/>
              <a:t>?</a:t>
            </a:r>
          </a:p>
          <a:p>
            <a:r>
              <a:rPr lang="en-US" sz="2200" dirty="0" smtClean="0"/>
              <a:t>What are the benefits</a:t>
            </a:r>
            <a:r>
              <a:rPr lang="en-US" sz="2200" dirty="0" smtClean="0"/>
              <a:t>?</a:t>
            </a:r>
          </a:p>
          <a:p>
            <a:r>
              <a:rPr lang="en-US" sz="2200" dirty="0"/>
              <a:t>What are the cost </a:t>
            </a:r>
            <a:r>
              <a:rPr lang="en-US" sz="2200" dirty="0" smtClean="0"/>
              <a:t>implications</a:t>
            </a:r>
            <a:r>
              <a:rPr lang="en-US" sz="2200" dirty="0"/>
              <a:t>?</a:t>
            </a:r>
            <a:endParaRPr lang="en-US" sz="2200" dirty="0" smtClean="0"/>
          </a:p>
          <a:p>
            <a:r>
              <a:rPr lang="en-US" sz="2200" dirty="0" smtClean="0"/>
              <a:t>Timescales </a:t>
            </a:r>
          </a:p>
          <a:p>
            <a:endParaRPr lang="en-US" sz="2200" dirty="0" smtClean="0"/>
          </a:p>
        </p:txBody>
      </p:sp>
    </p:spTree>
    <p:extLst>
      <p:ext uri="{BB962C8B-B14F-4D97-AF65-F5344CB8AC3E}">
        <p14:creationId xmlns:p14="http://schemas.microsoft.com/office/powerpoint/2010/main" val="13747041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Comments for Workgroup Consideration </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25</a:t>
            </a:fld>
            <a:endParaRPr lang="en-GB" dirty="0">
              <a:solidFill>
                <a:prstClr val="black">
                  <a:lumMod val="65000"/>
                  <a:lumOff val="35000"/>
                </a:prst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347555786"/>
              </p:ext>
            </p:extLst>
          </p:nvPr>
        </p:nvGraphicFramePr>
        <p:xfrm>
          <a:off x="396877" y="1215736"/>
          <a:ext cx="9899648" cy="3526144"/>
        </p:xfrm>
        <a:graphic>
          <a:graphicData uri="http://schemas.openxmlformats.org/drawingml/2006/table">
            <a:tbl>
              <a:tblPr firstRow="1" bandRow="1">
                <a:tableStyleId>{5C22544A-7EE6-4342-B048-85BDC9FD1C3A}</a:tableStyleId>
              </a:tblPr>
              <a:tblGrid>
                <a:gridCol w="9899648">
                  <a:extLst>
                    <a:ext uri="{9D8B030D-6E8A-4147-A177-3AD203B41FA5}">
                      <a16:colId xmlns:a16="http://schemas.microsoft.com/office/drawing/2014/main" val="2405580234"/>
                    </a:ext>
                  </a:extLst>
                </a:gridCol>
              </a:tblGrid>
              <a:tr h="3526144">
                <a:tc>
                  <a:txBody>
                    <a:bodyPr/>
                    <a:lstStyle/>
                    <a:p>
                      <a:r>
                        <a:rPr lang="en-US" sz="1400" b="0" dirty="0" smtClean="0">
                          <a:solidFill>
                            <a:schemeClr val="tx1"/>
                          </a:solidFill>
                          <a:latin typeface="+mn-lt"/>
                        </a:rPr>
                        <a:t>In the 1970’s Radio Tele-Switch (RTS) metering was introduced to fulfil the requirement to heat homes and water using storage devices (heater panels and water tanks) – the electricity provided via dedicated circuits (wiring) in the home, delivered at off-peak hours only, under the control of the network provider. Broadly we believe network providers should continue the current funding arrangements through DUOS for RTS, however this is more a matter for Ofgem rather than this issue group.</a:t>
                      </a:r>
                    </a:p>
                    <a:p>
                      <a:endParaRPr lang="en-US" sz="1400" b="0" dirty="0" smtClean="0">
                        <a:solidFill>
                          <a:schemeClr val="tx1"/>
                        </a:solidFill>
                        <a:latin typeface="+mn-lt"/>
                      </a:endParaRPr>
                    </a:p>
                    <a:p>
                      <a:r>
                        <a:rPr lang="en-US" sz="1400" b="0" dirty="0" smtClean="0">
                          <a:solidFill>
                            <a:schemeClr val="tx1"/>
                          </a:solidFill>
                          <a:latin typeface="+mn-lt"/>
                        </a:rPr>
                        <a:t>1. We don’t believe the wording within the issue is accurate “the full range of smart meter variants cannot currently support the replacement of Load Switching devices, which are used primarily by Suppliers to switch between registers on Meters”. The benefits of load management are for the network operators, not suppliers.</a:t>
                      </a:r>
                    </a:p>
                    <a:p>
                      <a:endParaRPr lang="en-US" sz="1400" b="0" dirty="0" smtClean="0">
                        <a:solidFill>
                          <a:schemeClr val="tx1"/>
                        </a:solidFill>
                        <a:latin typeface="+mn-lt"/>
                      </a:endParaRPr>
                    </a:p>
                    <a:p>
                      <a:r>
                        <a:rPr lang="en-US" sz="1400" b="0" dirty="0" smtClean="0">
                          <a:solidFill>
                            <a:schemeClr val="tx1"/>
                          </a:solidFill>
                          <a:latin typeface="+mn-lt"/>
                        </a:rPr>
                        <a:t>2.</a:t>
                      </a:r>
                      <a:r>
                        <a:rPr lang="en-US" sz="1400" b="0" baseline="0" dirty="0" smtClean="0">
                          <a:solidFill>
                            <a:schemeClr val="tx1"/>
                          </a:solidFill>
                          <a:latin typeface="+mn-lt"/>
                        </a:rPr>
                        <a:t> </a:t>
                      </a:r>
                      <a:r>
                        <a:rPr lang="en-US" sz="1400" b="0" dirty="0" smtClean="0">
                          <a:solidFill>
                            <a:schemeClr val="tx1"/>
                          </a:solidFill>
                          <a:latin typeface="+mn-lt"/>
                        </a:rPr>
                        <a:t>Out of the options proposed only the option that utilises the existing contract appears to offer a low cost and low administration solution. If this is not feasible or acceptable for some reason we would suggest the current mechanism where DNO’s pass costs for RTS through DUOS arrangements should continue, particularly given the short timescales that a new agreement would operate for.</a:t>
                      </a:r>
                      <a:endParaRPr lang="en-GB" sz="1400" b="0" dirty="0" smtClean="0">
                        <a:solidFill>
                          <a:schemeClr val="tx1"/>
                        </a:solidFill>
                        <a:latin typeface="+mn-lt"/>
                      </a:endParaRPr>
                    </a:p>
                  </a:txBody>
                  <a:tcPr>
                    <a:solidFill>
                      <a:schemeClr val="accent1">
                        <a:lumMod val="60000"/>
                        <a:lumOff val="40000"/>
                      </a:schemeClr>
                    </a:solidFill>
                  </a:tcPr>
                </a:tc>
                <a:extLst>
                  <a:ext uri="{0D108BD9-81ED-4DB2-BD59-A6C34878D82A}">
                    <a16:rowId xmlns:a16="http://schemas.microsoft.com/office/drawing/2014/main" val="2947519754"/>
                  </a:ext>
                </a:extLst>
              </a:tr>
            </a:tbl>
          </a:graphicData>
        </a:graphic>
      </p:graphicFrame>
    </p:spTree>
    <p:extLst>
      <p:ext uri="{BB962C8B-B14F-4D97-AF65-F5344CB8AC3E}">
        <p14:creationId xmlns:p14="http://schemas.microsoft.com/office/powerpoint/2010/main" val="17720967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GB" dirty="0"/>
              <a:t>Comments for Workgroup Consideration </a:t>
            </a:r>
          </a:p>
        </p:txBody>
      </p:sp>
      <p:sp>
        <p:nvSpPr>
          <p:cNvPr id="3" name="Footer Placeholder 2"/>
          <p:cNvSpPr>
            <a:spLocks noGrp="1"/>
          </p:cNvSpPr>
          <p:nvPr>
            <p:ph type="ftr" sz="quarter" idx="10"/>
          </p:nvPr>
        </p:nvSpPr>
        <p:spPr/>
        <p:txBody>
          <a:bodyPr/>
          <a:lstStyle/>
          <a:p>
            <a:r>
              <a:rPr lang="en-GB" smtClean="0">
                <a:solidFill>
                  <a:prstClr val="black">
                    <a:lumMod val="65000"/>
                    <a:lumOff val="35000"/>
                  </a:prstClr>
                </a:solidFill>
              </a:rPr>
              <a:t>Insert: Document title</a:t>
            </a:r>
            <a:endParaRPr lang="en-GB" dirty="0">
              <a:solidFill>
                <a:prstClr val="black">
                  <a:lumMod val="65000"/>
                  <a:lumOff val="35000"/>
                </a:prstClr>
              </a:solidFill>
            </a:endParaRP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26</a:t>
            </a:fld>
            <a:endParaRPr lang="en-GB" dirty="0">
              <a:solidFill>
                <a:prstClr val="black">
                  <a:lumMod val="65000"/>
                  <a:lumOff val="35000"/>
                </a:prstClr>
              </a:solidFill>
            </a:endParaRPr>
          </a:p>
        </p:txBody>
      </p:sp>
      <p:graphicFrame>
        <p:nvGraphicFramePr>
          <p:cNvPr id="6" name="Content Placeholder 5"/>
          <p:cNvGraphicFramePr>
            <a:graphicFrameLocks noGrp="1"/>
          </p:cNvGraphicFramePr>
          <p:nvPr>
            <p:ph sz="quarter" idx="13"/>
            <p:extLst>
              <p:ext uri="{D42A27DB-BD31-4B8C-83A1-F6EECF244321}">
                <p14:modId xmlns:p14="http://schemas.microsoft.com/office/powerpoint/2010/main" val="2059459624"/>
              </p:ext>
            </p:extLst>
          </p:nvPr>
        </p:nvGraphicFramePr>
        <p:xfrm>
          <a:off x="396876" y="856800"/>
          <a:ext cx="9899650" cy="6492240"/>
        </p:xfrm>
        <a:graphic>
          <a:graphicData uri="http://schemas.openxmlformats.org/drawingml/2006/table">
            <a:tbl>
              <a:tblPr firstRow="1" bandRow="1">
                <a:tableStyleId>{5C22544A-7EE6-4342-B048-85BDC9FD1C3A}</a:tableStyleId>
              </a:tblPr>
              <a:tblGrid>
                <a:gridCol w="9899650">
                  <a:extLst>
                    <a:ext uri="{9D8B030D-6E8A-4147-A177-3AD203B41FA5}">
                      <a16:colId xmlns:a16="http://schemas.microsoft.com/office/drawing/2014/main" val="795275895"/>
                    </a:ext>
                  </a:extLst>
                </a:gridCol>
              </a:tblGrid>
              <a:tr h="370840">
                <a:tc>
                  <a:txBody>
                    <a:bodyPr/>
                    <a:lstStyle/>
                    <a:p>
                      <a:r>
                        <a:rPr lang="en-GB" sz="1200" b="0" kern="1200" dirty="0" smtClean="0">
                          <a:solidFill>
                            <a:schemeClr val="dk1"/>
                          </a:solidFill>
                          <a:effectLst/>
                          <a:latin typeface="+mn-lt"/>
                          <a:ea typeface="+mn-ea"/>
                          <a:cs typeface="+mn-cs"/>
                        </a:rPr>
                        <a:t>Over 10 years now the RTS has been on the verge of shutting down and the contract becomes extended, so in any consideration please recognise that this could happen repeatedly for many years.  The commercial provision of the RTS service is outside of the BSC and always has been.  There may be a ENA/ELEXON contract for the provision of data but that is not, and never has been, the primary route of funding the provision of the service.</a:t>
                      </a:r>
                    </a:p>
                    <a:p>
                      <a:r>
                        <a:rPr lang="en-GB" sz="1200" b="0" kern="1200" dirty="0" smtClean="0">
                          <a:solidFill>
                            <a:schemeClr val="dk1"/>
                          </a:solidFill>
                          <a:effectLst/>
                          <a:latin typeface="+mn-lt"/>
                          <a:ea typeface="+mn-ea"/>
                          <a:cs typeface="+mn-cs"/>
                        </a:rPr>
                        <a:t> </a:t>
                      </a:r>
                    </a:p>
                    <a:p>
                      <a:r>
                        <a:rPr lang="en-GB" sz="1200" b="0" kern="1200" dirty="0" smtClean="0">
                          <a:solidFill>
                            <a:schemeClr val="dk1"/>
                          </a:solidFill>
                          <a:effectLst/>
                          <a:latin typeface="+mn-lt"/>
                          <a:ea typeface="+mn-ea"/>
                          <a:cs typeface="+mn-cs"/>
                        </a:rPr>
                        <a:t>I have always found it a little obscure how the RTS is funded which I suspect is a legacy of the split of the PES into the Supplier and Distributor role where the responsibility for RTS shifted in different directions with different organisations.  But I believe it was primarily funded by ENA members on behalf of DNOs, with the costs presumably recovered through </a:t>
                      </a:r>
                      <a:r>
                        <a:rPr lang="en-GB" sz="1200" b="0" kern="1200" dirty="0" err="1" smtClean="0">
                          <a:solidFill>
                            <a:schemeClr val="dk1"/>
                          </a:solidFill>
                          <a:effectLst/>
                          <a:latin typeface="+mn-lt"/>
                          <a:ea typeface="+mn-ea"/>
                          <a:cs typeface="+mn-cs"/>
                        </a:rPr>
                        <a:t>DUoS</a:t>
                      </a:r>
                      <a:r>
                        <a:rPr lang="en-GB" sz="1200" b="0" kern="1200" dirty="0" smtClean="0">
                          <a:solidFill>
                            <a:schemeClr val="dk1"/>
                          </a:solidFill>
                          <a:effectLst/>
                          <a:latin typeface="+mn-lt"/>
                          <a:ea typeface="+mn-ea"/>
                          <a:cs typeface="+mn-cs"/>
                        </a:rPr>
                        <a:t> charges.  It is therefore somewhat odd that two DNOs (unnamed) are providing funding whereas others are not.  This inconsistency requires explanation and justification.  Either because Distributors are funding already in the price control in which case they should all be funding, or none should be funding.  If some Distributors fund the costs and other costs are recovered through the BSC, then there is the risk that some final customers will be paying a double contribution.</a:t>
                      </a:r>
                      <a:r>
                        <a:rPr lang="en-GB" sz="1200" b="0" kern="1200" baseline="0" dirty="0" smtClean="0">
                          <a:solidFill>
                            <a:schemeClr val="dk1"/>
                          </a:solidFill>
                          <a:effectLst/>
                          <a:latin typeface="+mn-lt"/>
                          <a:ea typeface="+mn-ea"/>
                          <a:cs typeface="+mn-cs"/>
                        </a:rPr>
                        <a:t> </a:t>
                      </a:r>
                      <a:r>
                        <a:rPr lang="en-GB" sz="1200" b="0" kern="1200" dirty="0" smtClean="0">
                          <a:solidFill>
                            <a:schemeClr val="dk1"/>
                          </a:solidFill>
                          <a:effectLst/>
                          <a:latin typeface="+mn-lt"/>
                          <a:ea typeface="+mn-ea"/>
                          <a:cs typeface="+mn-cs"/>
                        </a:rPr>
                        <a:t>Changing the funding of such a service is a non-trivial change.  It should be recognised that this has not happened via the BSC in the past.  I not know the financial value involved, but the including a new cost into the BSC sounds like it should require a Modification.</a:t>
                      </a:r>
                    </a:p>
                    <a:p>
                      <a:endParaRPr lang="en-GB" sz="1200" b="0" kern="1200" dirty="0" smtClean="0">
                        <a:solidFill>
                          <a:schemeClr val="dk1"/>
                        </a:solidFill>
                        <a:effectLst/>
                        <a:latin typeface="+mn-lt"/>
                        <a:ea typeface="+mn-ea"/>
                        <a:cs typeface="+mn-cs"/>
                      </a:endParaRPr>
                    </a:p>
                    <a:p>
                      <a:r>
                        <a:rPr lang="en-GB" sz="1200" b="0" kern="1200" dirty="0" smtClean="0">
                          <a:solidFill>
                            <a:schemeClr val="dk1"/>
                          </a:solidFill>
                          <a:effectLst/>
                          <a:latin typeface="+mn-lt"/>
                          <a:ea typeface="+mn-ea"/>
                          <a:cs typeface="+mn-cs"/>
                        </a:rPr>
                        <a:t>Please also be aware that the RTS is used in Northern Ireland and none of the associated costs to support the RTS for Northern Ireland should be chargeable to GB customers through the BSC.</a:t>
                      </a:r>
                    </a:p>
                    <a:p>
                      <a:r>
                        <a:rPr lang="en-GB" sz="1200" b="0" kern="1200" dirty="0" smtClean="0">
                          <a:solidFill>
                            <a:schemeClr val="dk1"/>
                          </a:solidFill>
                          <a:effectLst/>
                          <a:latin typeface="+mn-lt"/>
                          <a:ea typeface="+mn-ea"/>
                          <a:cs typeface="+mn-cs"/>
                        </a:rPr>
                        <a:t> </a:t>
                      </a:r>
                    </a:p>
                    <a:p>
                      <a:r>
                        <a:rPr lang="en-GB" sz="1200" b="0" kern="1200" dirty="0" smtClean="0">
                          <a:solidFill>
                            <a:schemeClr val="dk1"/>
                          </a:solidFill>
                          <a:effectLst/>
                          <a:latin typeface="+mn-lt"/>
                          <a:ea typeface="+mn-ea"/>
                          <a:cs typeface="+mn-cs"/>
                        </a:rPr>
                        <a:t>The recovery of costs disproportionally affects certain suppliers more than others.  Some PES Suppliers encouraged RTS type tariffs more than others, so the legacy suppliers will have a greater proportion of RTS customers.  Different Suppliers have been more (or less) successful in rolling out smart meters.  So the apportionment of the costs within the BSC will need to be considered carefully to ensure a cost allocation which appropriately incentivises suppliers to replace metering with smart meters.  Smearing the costs equally burdens customers of ’good’ suppliers with the costs of the ‘less good’ suppliers who have failed to replace RTS.   It is notable that SSE have raised the Issue, I believe they have a high proportion of RTS meters.</a:t>
                      </a:r>
                    </a:p>
                    <a:p>
                      <a:r>
                        <a:rPr lang="en-GB" sz="1200" b="0" kern="1200" dirty="0" smtClean="0">
                          <a:solidFill>
                            <a:schemeClr val="dk1"/>
                          </a:solidFill>
                          <a:effectLst/>
                          <a:latin typeface="+mn-lt"/>
                          <a:ea typeface="+mn-ea"/>
                          <a:cs typeface="+mn-cs"/>
                        </a:rPr>
                        <a:t> </a:t>
                      </a:r>
                    </a:p>
                    <a:p>
                      <a:r>
                        <a:rPr lang="en-GB" sz="1200" b="0" kern="1200" dirty="0" smtClean="0">
                          <a:solidFill>
                            <a:schemeClr val="dk1"/>
                          </a:solidFill>
                          <a:effectLst/>
                          <a:latin typeface="+mn-lt"/>
                          <a:ea typeface="+mn-ea"/>
                          <a:cs typeface="+mn-cs"/>
                        </a:rPr>
                        <a:t>While allocation of energy to time of day in settlement by the RTS, settlement is also impacted by mechanical </a:t>
                      </a:r>
                      <a:r>
                        <a:rPr lang="en-GB" sz="1200" b="0" kern="1200" dirty="0" err="1" smtClean="0">
                          <a:solidFill>
                            <a:schemeClr val="dk1"/>
                          </a:solidFill>
                          <a:effectLst/>
                          <a:latin typeface="+mn-lt"/>
                          <a:ea typeface="+mn-ea"/>
                          <a:cs typeface="+mn-cs"/>
                        </a:rPr>
                        <a:t>timeclocks</a:t>
                      </a:r>
                      <a:r>
                        <a:rPr lang="en-GB" sz="1200" b="0" kern="1200" dirty="0" smtClean="0">
                          <a:solidFill>
                            <a:schemeClr val="dk1"/>
                          </a:solidFill>
                          <a:effectLst/>
                          <a:latin typeface="+mn-lt"/>
                          <a:ea typeface="+mn-ea"/>
                          <a:cs typeface="+mn-cs"/>
                        </a:rPr>
                        <a:t> with incorrect time.  Settlements is probably already considerably inaccurate from failed or incorrect times of mechanical and electronic </a:t>
                      </a:r>
                      <a:r>
                        <a:rPr lang="en-GB" sz="1200" b="0" kern="1200" dirty="0" err="1" smtClean="0">
                          <a:solidFill>
                            <a:schemeClr val="dk1"/>
                          </a:solidFill>
                          <a:effectLst/>
                          <a:latin typeface="+mn-lt"/>
                          <a:ea typeface="+mn-ea"/>
                          <a:cs typeface="+mn-cs"/>
                        </a:rPr>
                        <a:t>timeclocks</a:t>
                      </a:r>
                      <a:r>
                        <a:rPr lang="en-GB" sz="1200" b="0" kern="1200" dirty="0" smtClean="0">
                          <a:solidFill>
                            <a:schemeClr val="dk1"/>
                          </a:solidFill>
                          <a:effectLst/>
                          <a:latin typeface="+mn-lt"/>
                          <a:ea typeface="+mn-ea"/>
                          <a:cs typeface="+mn-cs"/>
                        </a:rPr>
                        <a:t>.  Many of these tariffs are probably no longer in use.  For many years now customers have moved away from time of day tariffs towards single rate tariffs, to reduce costs most suppliers have not changed/removed the existing RTS metering but left in in place and charged a single unit rate.  Avoiding the site visit costs.  So if ELEXON do any consideration of the number of RTS in operation this will not give a good representation of those that would actually impact settlement accuracy.  Again some years ago there was consideration of the ‘dynamic’ switched RTS meters, and the outcome is that minimal numbers (probably nil) are being switched on a dynamic profile any more.</a:t>
                      </a:r>
                    </a:p>
                    <a:p>
                      <a:r>
                        <a:rPr lang="en-GB" sz="1200" b="0" kern="1200" dirty="0" smtClean="0">
                          <a:solidFill>
                            <a:schemeClr val="dk1"/>
                          </a:solidFill>
                          <a:effectLst/>
                          <a:latin typeface="+mn-lt"/>
                          <a:ea typeface="+mn-ea"/>
                          <a:cs typeface="+mn-cs"/>
                        </a:rPr>
                        <a:t> </a:t>
                      </a:r>
                    </a:p>
                    <a:p>
                      <a:r>
                        <a:rPr lang="en-GB" sz="1200" b="0" kern="1200" dirty="0" smtClean="0">
                          <a:solidFill>
                            <a:schemeClr val="dk1"/>
                          </a:solidFill>
                          <a:effectLst/>
                          <a:latin typeface="+mn-lt"/>
                          <a:ea typeface="+mn-ea"/>
                          <a:cs typeface="+mn-cs"/>
                        </a:rPr>
                        <a:t>The Issue indicates that smart meters with RTS functionality are not available, I think this claim needs exploring further.  The smart metering arrangements support the ability of addressing individual meters with messages which is far more flexible that the RTS.  It can also avoid targeting vulnerable customers (on the Priority Service Register) whereas RTS does not.</a:t>
                      </a:r>
                    </a:p>
                  </a:txBody>
                  <a:tcPr>
                    <a:solidFill>
                      <a:schemeClr val="tx2">
                        <a:lumMod val="20000"/>
                        <a:lumOff val="80000"/>
                      </a:schemeClr>
                    </a:solidFill>
                  </a:tcPr>
                </a:tc>
                <a:extLst>
                  <a:ext uri="{0D108BD9-81ED-4DB2-BD59-A6C34878D82A}">
                    <a16:rowId xmlns:a16="http://schemas.microsoft.com/office/drawing/2014/main" val="1344379797"/>
                  </a:ext>
                </a:extLst>
              </a:tr>
            </a:tbl>
          </a:graphicData>
        </a:graphic>
      </p:graphicFrame>
    </p:spTree>
    <p:extLst>
      <p:ext uri="{BB962C8B-B14F-4D97-AF65-F5344CB8AC3E}">
        <p14:creationId xmlns:p14="http://schemas.microsoft.com/office/powerpoint/2010/main" val="17268209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Workgroup Recommendations </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27</a:t>
            </a:fld>
            <a:endParaRPr lang="en-GB" dirty="0">
              <a:solidFill>
                <a:prstClr val="black">
                  <a:lumMod val="65000"/>
                  <a:lumOff val="35000"/>
                </a:prstClr>
              </a:solidFill>
            </a:endParaRPr>
          </a:p>
        </p:txBody>
      </p:sp>
      <p:sp>
        <p:nvSpPr>
          <p:cNvPr id="7" name="Content Placeholder 6"/>
          <p:cNvSpPr>
            <a:spLocks noGrp="1"/>
          </p:cNvSpPr>
          <p:nvPr>
            <p:ph sz="quarter" idx="13"/>
          </p:nvPr>
        </p:nvSpPr>
        <p:spPr/>
        <p:txBody>
          <a:bodyPr/>
          <a:lstStyle/>
          <a:p>
            <a:pPr marL="0" indent="0">
              <a:buNone/>
            </a:pPr>
            <a:r>
              <a:rPr lang="en-US" dirty="0" smtClean="0"/>
              <a:t>The Workgroup is invited to provide a recommendation on the discussed options. </a:t>
            </a:r>
            <a:endParaRPr lang="en-US" dirty="0"/>
          </a:p>
          <a:p>
            <a:r>
              <a:rPr lang="en-US" b="1" dirty="0" smtClean="0"/>
              <a:t>Solution 1 [a] - </a:t>
            </a:r>
            <a:r>
              <a:rPr lang="en-US" dirty="0" smtClean="0"/>
              <a:t>Utilising </a:t>
            </a:r>
            <a:r>
              <a:rPr lang="en-US" dirty="0"/>
              <a:t>the existing RTS Contract between the ENA and ELEXON that is already in place, to facilitate the RTS cost recovery. </a:t>
            </a:r>
          </a:p>
          <a:p>
            <a:pPr lvl="1"/>
            <a:r>
              <a:rPr lang="en-GB" dirty="0" smtClean="0"/>
              <a:t>Under solution 1 RTS </a:t>
            </a:r>
            <a:r>
              <a:rPr lang="en-GB" dirty="0"/>
              <a:t>costs will be </a:t>
            </a:r>
            <a:r>
              <a:rPr lang="en-GB" dirty="0" smtClean="0"/>
              <a:t>recovered </a:t>
            </a:r>
            <a:r>
              <a:rPr lang="en-GB" dirty="0"/>
              <a:t>by total market share across all BSC Trading </a:t>
            </a:r>
            <a:r>
              <a:rPr lang="en-GB" dirty="0" smtClean="0"/>
              <a:t>Parties</a:t>
            </a:r>
          </a:p>
          <a:p>
            <a:pPr marL="360612" lvl="1" indent="0">
              <a:buNone/>
            </a:pPr>
            <a:endParaRPr lang="en-GB" dirty="0"/>
          </a:p>
          <a:p>
            <a:r>
              <a:rPr lang="en-US" b="1" dirty="0" smtClean="0"/>
              <a:t>Solution 2 [b] or [c] </a:t>
            </a:r>
            <a:r>
              <a:rPr lang="en-US" b="1" dirty="0"/>
              <a:t>- </a:t>
            </a:r>
            <a:r>
              <a:rPr lang="en-US" dirty="0"/>
              <a:t>Raising a Modification to the BSC to introduce a requirement for the BSCCo to recover the costs of RTS under the BSC</a:t>
            </a:r>
            <a:r>
              <a:rPr lang="en-US" dirty="0" smtClean="0"/>
              <a:t>.</a:t>
            </a:r>
          </a:p>
          <a:p>
            <a:pPr lvl="1"/>
            <a:r>
              <a:rPr lang="en-US" dirty="0"/>
              <a:t>Under solution 2 costs will be recovered through </a:t>
            </a:r>
            <a:r>
              <a:rPr lang="en-US" dirty="0" smtClean="0"/>
              <a:t>the following options  </a:t>
            </a:r>
            <a:endParaRPr lang="en-US" dirty="0"/>
          </a:p>
          <a:p>
            <a:pPr marL="540612" lvl="2" indent="0">
              <a:buNone/>
            </a:pPr>
            <a:r>
              <a:rPr lang="en-GB" dirty="0" smtClean="0">
                <a:solidFill>
                  <a:srgbClr val="00B0F0"/>
                </a:solidFill>
              </a:rPr>
              <a:t>b) </a:t>
            </a:r>
            <a:r>
              <a:rPr lang="en-GB" dirty="0" smtClean="0"/>
              <a:t>proportionately </a:t>
            </a:r>
            <a:r>
              <a:rPr lang="en-GB" dirty="0"/>
              <a:t>across all Suppliers; or,</a:t>
            </a:r>
          </a:p>
          <a:p>
            <a:pPr marL="540612" lvl="2" indent="0">
              <a:buNone/>
            </a:pPr>
            <a:r>
              <a:rPr lang="en-GB" dirty="0" smtClean="0">
                <a:solidFill>
                  <a:srgbClr val="00B0F0"/>
                </a:solidFill>
              </a:rPr>
              <a:t>c) </a:t>
            </a:r>
            <a:r>
              <a:rPr lang="en-GB" dirty="0" smtClean="0"/>
              <a:t>by </a:t>
            </a:r>
            <a:r>
              <a:rPr lang="en-GB" dirty="0"/>
              <a:t>RTS User market share basis (with a clear definition of what this entails).  </a:t>
            </a:r>
          </a:p>
          <a:p>
            <a:pPr marL="0" indent="0">
              <a:buNone/>
            </a:pPr>
            <a:endParaRPr lang="en-GB" dirty="0"/>
          </a:p>
        </p:txBody>
      </p:sp>
    </p:spTree>
    <p:extLst>
      <p:ext uri="{BB962C8B-B14F-4D97-AF65-F5344CB8AC3E}">
        <p14:creationId xmlns:p14="http://schemas.microsoft.com/office/powerpoint/2010/main" val="7391635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54624" y="2905200"/>
            <a:ext cx="4541377" cy="936000"/>
          </a:xfrm>
        </p:spPr>
        <p:txBody>
          <a:bodyPr/>
          <a:lstStyle/>
          <a:p>
            <a:r>
              <a:rPr lang="en-GB" dirty="0" smtClean="0"/>
              <a:t>Next steps</a:t>
            </a:r>
            <a:endParaRPr lang="en-GB" dirty="0"/>
          </a:p>
        </p:txBody>
      </p:sp>
    </p:spTree>
    <p:extLst>
      <p:ext uri="{BB962C8B-B14F-4D97-AF65-F5344CB8AC3E}">
        <p14:creationId xmlns:p14="http://schemas.microsoft.com/office/powerpoint/2010/main" val="5060247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steps</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29</a:t>
            </a:fld>
            <a:endParaRPr lang="en-GB" dirty="0"/>
          </a:p>
        </p:txBody>
      </p:sp>
      <p:sp>
        <p:nvSpPr>
          <p:cNvPr id="5" name="Text Placeholder 4"/>
          <p:cNvSpPr>
            <a:spLocks noGrp="1"/>
          </p:cNvSpPr>
          <p:nvPr>
            <p:ph type="body" sz="quarter" idx="12"/>
          </p:nvPr>
        </p:nvSpPr>
        <p:spPr>
          <a:xfrm>
            <a:off x="395999" y="1155700"/>
            <a:ext cx="9900000" cy="6195975"/>
          </a:xfrm>
        </p:spPr>
        <p:txBody>
          <a:bodyPr/>
          <a:lstStyle/>
          <a:p>
            <a:pPr marL="0" indent="0">
              <a:buNone/>
            </a:pPr>
            <a:r>
              <a:rPr lang="en-GB" dirty="0" smtClean="0"/>
              <a:t>Options:</a:t>
            </a:r>
            <a:endParaRPr lang="en-GB" dirty="0" smtClean="0"/>
          </a:p>
          <a:p>
            <a:r>
              <a:rPr lang="en-GB" dirty="0" smtClean="0"/>
              <a:t>Further Analysis as required</a:t>
            </a:r>
            <a:endParaRPr lang="en-GB" dirty="0" smtClean="0"/>
          </a:p>
          <a:p>
            <a:r>
              <a:rPr lang="en-US" dirty="0" smtClean="0"/>
              <a:t>Raise a </a:t>
            </a:r>
            <a:r>
              <a:rPr lang="en-US" dirty="0" smtClean="0"/>
              <a:t>BSC Modification</a:t>
            </a:r>
            <a:endParaRPr lang="en-US" dirty="0" smtClean="0"/>
          </a:p>
          <a:p>
            <a:r>
              <a:rPr lang="en-US" dirty="0" smtClean="0"/>
              <a:t>Issue Report</a:t>
            </a:r>
          </a:p>
          <a:p>
            <a:pPr lvl="1"/>
            <a:r>
              <a:rPr lang="en-US" dirty="0" smtClean="0"/>
              <a:t>September/October Panel </a:t>
            </a:r>
            <a:r>
              <a:rPr lang="en-US" dirty="0" smtClean="0"/>
              <a:t>meeting (dependent on requirement for further discussions)</a:t>
            </a:r>
            <a:endParaRPr lang="en-US" dirty="0" smtClean="0"/>
          </a:p>
          <a:p>
            <a:endParaRPr lang="en-US" dirty="0" smtClean="0"/>
          </a:p>
        </p:txBody>
      </p:sp>
    </p:spTree>
    <p:extLst>
      <p:ext uri="{BB962C8B-B14F-4D97-AF65-F5344CB8AC3E}">
        <p14:creationId xmlns:p14="http://schemas.microsoft.com/office/powerpoint/2010/main" val="14086345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Agenda </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3</a:t>
            </a:fld>
            <a:endParaRPr lang="en-GB" dirty="0"/>
          </a:p>
        </p:txBody>
      </p:sp>
      <p:sp>
        <p:nvSpPr>
          <p:cNvPr id="8" name="Content Placeholder 7"/>
          <p:cNvSpPr>
            <a:spLocks noGrp="1"/>
          </p:cNvSpPr>
          <p:nvPr>
            <p:ph sz="quarter" idx="13"/>
          </p:nvPr>
        </p:nvSpPr>
        <p:spPr/>
        <p:txBody>
          <a:bodyPr/>
          <a:lstStyle/>
          <a:p>
            <a:pPr marL="457200" indent="-457200">
              <a:buFont typeface="+mj-lt"/>
              <a:buAutoNum type="arabicPeriod"/>
            </a:pPr>
            <a:r>
              <a:rPr lang="en-GB" dirty="0" smtClean="0"/>
              <a:t>Welcome </a:t>
            </a:r>
            <a:r>
              <a:rPr lang="en-GB" dirty="0"/>
              <a:t>&amp; Meeting </a:t>
            </a:r>
            <a:r>
              <a:rPr lang="en-GB" dirty="0" smtClean="0"/>
              <a:t>Objectives</a:t>
            </a:r>
          </a:p>
          <a:p>
            <a:pPr marL="457200" indent="-457200">
              <a:buFont typeface="+mj-lt"/>
              <a:buAutoNum type="arabicPeriod"/>
            </a:pPr>
            <a:r>
              <a:rPr lang="en-GB" dirty="0" smtClean="0"/>
              <a:t>BSC </a:t>
            </a:r>
            <a:r>
              <a:rPr lang="en-GB" dirty="0"/>
              <a:t>Issue Process  </a:t>
            </a:r>
            <a:endParaRPr lang="en-GB" dirty="0" smtClean="0"/>
          </a:p>
          <a:p>
            <a:pPr marL="457200" indent="-457200">
              <a:buFont typeface="+mj-lt"/>
              <a:buAutoNum type="arabicPeriod"/>
            </a:pPr>
            <a:r>
              <a:rPr lang="en-US" dirty="0" smtClean="0"/>
              <a:t>Background </a:t>
            </a:r>
            <a:r>
              <a:rPr lang="en-US" dirty="0"/>
              <a:t>of Issue </a:t>
            </a:r>
            <a:r>
              <a:rPr lang="en-US" dirty="0" smtClean="0"/>
              <a:t>84</a:t>
            </a:r>
          </a:p>
          <a:p>
            <a:pPr marL="457200" indent="-457200">
              <a:buFont typeface="+mj-lt"/>
              <a:buAutoNum type="arabicPeriod"/>
            </a:pPr>
            <a:r>
              <a:rPr lang="en-US" dirty="0" smtClean="0"/>
              <a:t>What’s the extent of the issue?</a:t>
            </a:r>
          </a:p>
          <a:p>
            <a:pPr marL="457200" indent="-457200">
              <a:buFont typeface="+mj-lt"/>
              <a:buAutoNum type="arabicPeriod"/>
            </a:pPr>
            <a:r>
              <a:rPr lang="en-US" dirty="0" smtClean="0"/>
              <a:t>Current cost recovery </a:t>
            </a:r>
            <a:r>
              <a:rPr lang="en-US" dirty="0"/>
              <a:t>arrangements </a:t>
            </a:r>
            <a:endParaRPr lang="en-US" dirty="0" smtClean="0"/>
          </a:p>
          <a:p>
            <a:pPr marL="457200" indent="-457200">
              <a:buFont typeface="+mj-lt"/>
              <a:buAutoNum type="arabicPeriod"/>
            </a:pPr>
            <a:r>
              <a:rPr lang="en-US" dirty="0" smtClean="0"/>
              <a:t>Potential solutions </a:t>
            </a:r>
          </a:p>
          <a:p>
            <a:pPr marL="457200" indent="-457200">
              <a:buFont typeface="+mj-lt"/>
              <a:buAutoNum type="arabicPeriod"/>
            </a:pPr>
            <a:r>
              <a:rPr lang="en-US" dirty="0" smtClean="0"/>
              <a:t>Workgroup views </a:t>
            </a:r>
          </a:p>
          <a:p>
            <a:pPr marL="457200" indent="-457200">
              <a:buFont typeface="+mj-lt"/>
              <a:buAutoNum type="arabicPeriod"/>
            </a:pPr>
            <a:r>
              <a:rPr lang="en-US" dirty="0"/>
              <a:t>Comments for Workgroup consideration</a:t>
            </a:r>
            <a:endParaRPr lang="en-US" dirty="0" smtClean="0"/>
          </a:p>
          <a:p>
            <a:pPr marL="457200" indent="-457200">
              <a:buFont typeface="+mj-lt"/>
              <a:buAutoNum type="arabicPeriod"/>
            </a:pPr>
            <a:r>
              <a:rPr lang="en-US" dirty="0" smtClean="0"/>
              <a:t>Workgroup recommendation </a:t>
            </a:r>
          </a:p>
          <a:p>
            <a:pPr marL="457200" indent="-457200">
              <a:buFont typeface="+mj-lt"/>
              <a:buAutoNum type="arabicPeriod"/>
            </a:pPr>
            <a:r>
              <a:rPr lang="en-GB" smtClean="0"/>
              <a:t>Next steps</a:t>
            </a:r>
            <a:endParaRPr lang="en-GB" dirty="0" smtClean="0"/>
          </a:p>
          <a:p>
            <a:pPr marL="457200" indent="-457200">
              <a:buFont typeface="+mj-lt"/>
              <a:buAutoNum type="arabicPeriod"/>
            </a:pPr>
            <a:r>
              <a:rPr lang="en-GB" dirty="0" smtClean="0"/>
              <a:t>Any </a:t>
            </a:r>
            <a:r>
              <a:rPr lang="en-GB" dirty="0"/>
              <a:t>o</a:t>
            </a:r>
            <a:r>
              <a:rPr lang="en-GB" dirty="0" smtClean="0"/>
              <a:t>ther </a:t>
            </a:r>
            <a:r>
              <a:rPr lang="en-GB" dirty="0"/>
              <a:t>b</a:t>
            </a:r>
            <a:r>
              <a:rPr lang="en-GB" dirty="0" smtClean="0"/>
              <a:t>usiness</a:t>
            </a:r>
          </a:p>
          <a:p>
            <a:pPr marL="457200" indent="-457200">
              <a:buFont typeface="+mj-lt"/>
              <a:buAutoNum type="arabicPeriod"/>
            </a:pPr>
            <a:r>
              <a:rPr lang="en-GB" dirty="0" smtClean="0"/>
              <a:t>Meeting </a:t>
            </a:r>
            <a:r>
              <a:rPr lang="en-GB" dirty="0"/>
              <a:t>close </a:t>
            </a:r>
            <a:endParaRPr lang="en-GB" dirty="0" smtClean="0"/>
          </a:p>
          <a:p>
            <a:pPr marL="457200" indent="-457200">
              <a:buFont typeface="+mj-lt"/>
              <a:buAutoNum type="arabicPeriod"/>
            </a:pPr>
            <a:endParaRPr lang="en-GB" dirty="0" smtClean="0"/>
          </a:p>
          <a:p>
            <a:pPr marL="457200" indent="-457200">
              <a:buFont typeface="+mj-lt"/>
              <a:buAutoNum type="arabicPeriod"/>
            </a:pPr>
            <a:endParaRPr lang="en-US" dirty="0"/>
          </a:p>
          <a:p>
            <a:pPr marL="457200" indent="-457200">
              <a:buFont typeface="+mj-lt"/>
              <a:buAutoNum type="arabicPeriod"/>
            </a:pPr>
            <a:endParaRPr lang="en-GB" dirty="0"/>
          </a:p>
        </p:txBody>
      </p:sp>
    </p:spTree>
    <p:extLst>
      <p:ext uri="{BB962C8B-B14F-4D97-AF65-F5344CB8AC3E}">
        <p14:creationId xmlns:p14="http://schemas.microsoft.com/office/powerpoint/2010/main" val="3452728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Any other business</a:t>
            </a:r>
            <a:endParaRPr lang="en-GB" dirty="0"/>
          </a:p>
        </p:txBody>
      </p:sp>
      <p:sp>
        <p:nvSpPr>
          <p:cNvPr id="4" name="Slide Number Placeholder 3"/>
          <p:cNvSpPr>
            <a:spLocks noGrp="1"/>
          </p:cNvSpPr>
          <p:nvPr>
            <p:ph type="sldNum" sz="quarter" idx="4294967295"/>
          </p:nvPr>
        </p:nvSpPr>
        <p:spPr>
          <a:xfrm>
            <a:off x="0" y="7172325"/>
            <a:ext cx="985838" cy="179388"/>
          </a:xfrm>
          <a:prstGeom prst="rect">
            <a:avLst/>
          </a:prstGeom>
        </p:spPr>
        <p:txBody>
          <a:bodyPr/>
          <a:lstStyle/>
          <a:p>
            <a:fld id="{183C6C5D-E533-49CA-B0EE-FC3E24E254C3}" type="slidenum">
              <a:rPr lang="en-GB" smtClean="0">
                <a:solidFill>
                  <a:prstClr val="black">
                    <a:lumMod val="65000"/>
                    <a:lumOff val="35000"/>
                  </a:prstClr>
                </a:solidFill>
              </a:rPr>
              <a:pPr/>
              <a:t>30</a:t>
            </a:fld>
            <a:endParaRPr lang="en-GB" dirty="0">
              <a:solidFill>
                <a:prstClr val="black">
                  <a:lumMod val="65000"/>
                  <a:lumOff val="35000"/>
                </a:prstClr>
              </a:solidFill>
            </a:endParaRPr>
          </a:p>
        </p:txBody>
      </p:sp>
    </p:spTree>
    <p:extLst>
      <p:ext uri="{BB962C8B-B14F-4D97-AF65-F5344CB8AC3E}">
        <p14:creationId xmlns:p14="http://schemas.microsoft.com/office/powerpoint/2010/main" val="4105291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51308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BSC Issue Process</a:t>
            </a:r>
            <a:endParaRPr lang="en-GB" dirty="0"/>
          </a:p>
        </p:txBody>
      </p:sp>
      <p:sp>
        <p:nvSpPr>
          <p:cNvPr id="3" name="Text Placeholder 2"/>
          <p:cNvSpPr>
            <a:spLocks noGrp="1"/>
          </p:cNvSpPr>
          <p:nvPr>
            <p:ph type="body" sz="quarter" idx="14"/>
          </p:nvPr>
        </p:nvSpPr>
        <p:spPr/>
        <p:txBody>
          <a:bodyPr/>
          <a:lstStyle/>
          <a:p>
            <a:r>
              <a:rPr lang="en-GB" dirty="0" smtClean="0"/>
              <a:t>Fungai Madzivadondo</a:t>
            </a:r>
          </a:p>
          <a:p>
            <a:r>
              <a:rPr lang="en-GB" dirty="0" smtClean="0"/>
              <a:t>Lead Analyst</a:t>
            </a:r>
            <a:endParaRPr lang="en-GB" dirty="0"/>
          </a:p>
        </p:txBody>
      </p:sp>
    </p:spTree>
    <p:extLst>
      <p:ext uri="{BB962C8B-B14F-4D97-AF65-F5344CB8AC3E}">
        <p14:creationId xmlns:p14="http://schemas.microsoft.com/office/powerpoint/2010/main" val="1964948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BSC Change Process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5</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graphicFrame>
        <p:nvGraphicFramePr>
          <p:cNvPr id="6" name="Table 5"/>
          <p:cNvGraphicFramePr>
            <a:graphicFrameLocks noGrp="1"/>
          </p:cNvGraphicFramePr>
          <p:nvPr>
            <p:extLst/>
          </p:nvPr>
        </p:nvGraphicFramePr>
        <p:xfrm>
          <a:off x="1747197" y="1314562"/>
          <a:ext cx="7200479" cy="1440161"/>
        </p:xfrm>
        <a:graphic>
          <a:graphicData uri="http://schemas.openxmlformats.org/drawingml/2006/table">
            <a:tbl>
              <a:tblPr bandRow="1"/>
              <a:tblGrid>
                <a:gridCol w="1439839">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2160240">
                  <a:extLst>
                    <a:ext uri="{9D8B030D-6E8A-4147-A177-3AD203B41FA5}">
                      <a16:colId xmlns:a16="http://schemas.microsoft.com/office/drawing/2014/main" val="20002"/>
                    </a:ext>
                  </a:extLst>
                </a:gridCol>
                <a:gridCol w="2160240">
                  <a:extLst>
                    <a:ext uri="{9D8B030D-6E8A-4147-A177-3AD203B41FA5}">
                      <a16:colId xmlns:a16="http://schemas.microsoft.com/office/drawing/2014/main" val="20003"/>
                    </a:ext>
                  </a:extLst>
                </a:gridCol>
              </a:tblGrid>
              <a:tr h="308606">
                <a:tc rowSpan="2" gridSpan="2">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endParaRPr lang="en-GB"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noFill/>
                  </a:tcPr>
                </a:tc>
                <a:tc rowSpan="2" hMerge="1">
                  <a:txBody>
                    <a:bodyPr/>
                    <a:lstStyle/>
                    <a:p>
                      <a:endParaRPr lang="en-GB" dirty="0"/>
                    </a:p>
                  </a:txBody>
                  <a:tcPr anchor="ctr">
                    <a:noFill/>
                  </a:tcPr>
                </a:tc>
                <a:tc gridSpan="2">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200" b="1" dirty="0" smtClean="0">
                          <a:solidFill>
                            <a:schemeClr val="bg1"/>
                          </a:solidFill>
                        </a:rPr>
                        <a:t>Will my solution amend the BSC?</a:t>
                      </a:r>
                      <a:endParaRPr lang="en-GB" sz="1200" b="1" dirty="0">
                        <a:solidFill>
                          <a:schemeClr val="bg1"/>
                        </a:solidFill>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8DA8"/>
                    </a:solidFill>
                  </a:tcPr>
                </a:tc>
                <a:tc hMerge="1">
                  <a:txBody>
                    <a:bodyPr/>
                    <a:lstStyle/>
                    <a:p>
                      <a:endParaRPr lang="en-GB" dirty="0"/>
                    </a:p>
                  </a:txBody>
                  <a:tcPr>
                    <a:solidFill>
                      <a:schemeClr val="tx2"/>
                    </a:solidFill>
                  </a:tcPr>
                </a:tc>
                <a:extLst>
                  <a:ext uri="{0D108BD9-81ED-4DB2-BD59-A6C34878D82A}">
                    <a16:rowId xmlns:a16="http://schemas.microsoft.com/office/drawing/2014/main" val="10000"/>
                  </a:ext>
                </a:extLst>
              </a:tr>
              <a:tr h="377185">
                <a:tc gridSpan="2" vMerge="1">
                  <a:txBody>
                    <a:bodyPr/>
                    <a:lstStyle/>
                    <a:p>
                      <a:endParaRPr lang="en-GB" dirty="0"/>
                    </a:p>
                  </a:txBody>
                  <a:tcPr anchor="ctr">
                    <a:noFill/>
                  </a:tcPr>
                </a:tc>
                <a:tc hMerge="1" vMerge="1">
                  <a:txBody>
                    <a:bodyPr/>
                    <a:lstStyle/>
                    <a:p>
                      <a:endParaRPr lang="en-GB" dirty="0"/>
                    </a:p>
                  </a:txBody>
                  <a:tcPr anchor="ctr">
                    <a:noFill/>
                  </a:tcPr>
                </a:tc>
                <a:tc>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600" b="1" dirty="0" smtClean="0"/>
                        <a:t>Yes</a:t>
                      </a:r>
                      <a:endParaRPr lang="en-GB" sz="1600" b="1"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DEE5"/>
                    </a:solidFill>
                  </a:tcPr>
                </a:tc>
                <a:tc>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600" b="1" dirty="0" smtClean="0"/>
                        <a:t>No</a:t>
                      </a:r>
                      <a:endParaRPr lang="en-GB" sz="1600" b="1"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DEE5"/>
                    </a:solidFill>
                  </a:tcPr>
                </a:tc>
                <a:extLst>
                  <a:ext uri="{0D108BD9-81ED-4DB2-BD59-A6C34878D82A}">
                    <a16:rowId xmlns:a16="http://schemas.microsoft.com/office/drawing/2014/main" val="10001"/>
                  </a:ext>
                </a:extLst>
              </a:tr>
              <a:tr h="377185">
                <a:tc rowSpan="2">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200" b="1" dirty="0" smtClean="0">
                          <a:solidFill>
                            <a:schemeClr val="bg1"/>
                          </a:solidFill>
                        </a:rPr>
                        <a:t>Do I have a clear solution?</a:t>
                      </a:r>
                      <a:endParaRPr lang="en-GB" sz="1200" b="1" dirty="0">
                        <a:solidFill>
                          <a:schemeClr val="bg1"/>
                        </a:solidFill>
                      </a:endParaRP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8DA8"/>
                    </a:solidFill>
                  </a:tcPr>
                </a:tc>
                <a:tc>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600" b="1" dirty="0" smtClean="0"/>
                        <a:t>Yes</a:t>
                      </a:r>
                      <a:endParaRPr lang="en-GB" sz="1600" b="1"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DEE5"/>
                    </a:solidFill>
                  </a:tcPr>
                </a:tc>
                <a:tc>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600" dirty="0" smtClean="0"/>
                        <a:t>Modification</a:t>
                      </a:r>
                      <a:endParaRPr lang="en-GB" sz="16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BDBE1"/>
                    </a:solidFill>
                  </a:tcPr>
                </a:tc>
                <a:tc>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600" dirty="0" smtClean="0"/>
                        <a:t>CP</a:t>
                      </a:r>
                      <a:endParaRPr lang="en-GB" sz="16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BDBE1"/>
                    </a:solidFill>
                  </a:tcPr>
                </a:tc>
                <a:extLst>
                  <a:ext uri="{0D108BD9-81ED-4DB2-BD59-A6C34878D82A}">
                    <a16:rowId xmlns:a16="http://schemas.microsoft.com/office/drawing/2014/main" val="10002"/>
                  </a:ext>
                </a:extLst>
              </a:tr>
              <a:tr h="377185">
                <a:tc vMerge="1">
                  <a:txBody>
                    <a:bodyPr/>
                    <a:lstStyle/>
                    <a:p>
                      <a:endParaRPr lang="en-GB" dirty="0"/>
                    </a:p>
                  </a:txBody>
                  <a:tcPr>
                    <a:solidFill>
                      <a:schemeClr val="tx2"/>
                    </a:solidFill>
                  </a:tcPr>
                </a:tc>
                <a:tc>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600" b="1" dirty="0" smtClean="0"/>
                        <a:t>No</a:t>
                      </a:r>
                      <a:endParaRPr lang="en-GB" sz="1600" b="1"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DEE5"/>
                    </a:solidFill>
                  </a:tcPr>
                </a:tc>
                <a:tc>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600" dirty="0" smtClean="0"/>
                        <a:t>Issue</a:t>
                      </a:r>
                      <a:endParaRPr lang="en-GB" sz="16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BDBE1"/>
                    </a:solidFill>
                  </a:tcPr>
                </a:tc>
                <a:tc>
                  <a:txBody>
                    <a:bodyPr/>
                    <a:lstStyle>
                      <a:lvl1pPr marL="0" algn="l" defTabSz="1043056" rtl="0" eaLnBrk="1" latinLnBrk="0" hangingPunct="1">
                        <a:defRPr sz="2100" kern="1200">
                          <a:solidFill>
                            <a:schemeClr val="dk1"/>
                          </a:solidFill>
                          <a:latin typeface="Tahoma"/>
                        </a:defRPr>
                      </a:lvl1pPr>
                      <a:lvl2pPr marL="521528" algn="l" defTabSz="1043056" rtl="0" eaLnBrk="1" latinLnBrk="0" hangingPunct="1">
                        <a:defRPr sz="2100" kern="1200">
                          <a:solidFill>
                            <a:schemeClr val="dk1"/>
                          </a:solidFill>
                          <a:latin typeface="Tahoma"/>
                        </a:defRPr>
                      </a:lvl2pPr>
                      <a:lvl3pPr marL="1043056" algn="l" defTabSz="1043056" rtl="0" eaLnBrk="1" latinLnBrk="0" hangingPunct="1">
                        <a:defRPr sz="2100" kern="1200">
                          <a:solidFill>
                            <a:schemeClr val="dk1"/>
                          </a:solidFill>
                          <a:latin typeface="Tahoma"/>
                        </a:defRPr>
                      </a:lvl3pPr>
                      <a:lvl4pPr marL="1564584" algn="l" defTabSz="1043056" rtl="0" eaLnBrk="1" latinLnBrk="0" hangingPunct="1">
                        <a:defRPr sz="2100" kern="1200">
                          <a:solidFill>
                            <a:schemeClr val="dk1"/>
                          </a:solidFill>
                          <a:latin typeface="Tahoma"/>
                        </a:defRPr>
                      </a:lvl4pPr>
                      <a:lvl5pPr marL="2086112" algn="l" defTabSz="1043056" rtl="0" eaLnBrk="1" latinLnBrk="0" hangingPunct="1">
                        <a:defRPr sz="2100" kern="1200">
                          <a:solidFill>
                            <a:schemeClr val="dk1"/>
                          </a:solidFill>
                          <a:latin typeface="Tahoma"/>
                        </a:defRPr>
                      </a:lvl5pPr>
                      <a:lvl6pPr marL="2607640" algn="l" defTabSz="1043056" rtl="0" eaLnBrk="1" latinLnBrk="0" hangingPunct="1">
                        <a:defRPr sz="2100" kern="1200">
                          <a:solidFill>
                            <a:schemeClr val="dk1"/>
                          </a:solidFill>
                          <a:latin typeface="Tahoma"/>
                        </a:defRPr>
                      </a:lvl6pPr>
                      <a:lvl7pPr marL="3129168" algn="l" defTabSz="1043056" rtl="0" eaLnBrk="1" latinLnBrk="0" hangingPunct="1">
                        <a:defRPr sz="2100" kern="1200">
                          <a:solidFill>
                            <a:schemeClr val="dk1"/>
                          </a:solidFill>
                          <a:latin typeface="Tahoma"/>
                        </a:defRPr>
                      </a:lvl7pPr>
                      <a:lvl8pPr marL="3650696" algn="l" defTabSz="1043056" rtl="0" eaLnBrk="1" latinLnBrk="0" hangingPunct="1">
                        <a:defRPr sz="2100" kern="1200">
                          <a:solidFill>
                            <a:schemeClr val="dk1"/>
                          </a:solidFill>
                          <a:latin typeface="Tahoma"/>
                        </a:defRPr>
                      </a:lvl8pPr>
                      <a:lvl9pPr marL="4172224" algn="l" defTabSz="1043056" rtl="0" eaLnBrk="1" latinLnBrk="0" hangingPunct="1">
                        <a:defRPr sz="2100" kern="1200">
                          <a:solidFill>
                            <a:schemeClr val="dk1"/>
                          </a:solidFill>
                          <a:latin typeface="Tahoma"/>
                        </a:defRPr>
                      </a:lvl9pPr>
                    </a:lstStyle>
                    <a:p>
                      <a:pPr algn="ctr"/>
                      <a:r>
                        <a:rPr lang="en-GB" sz="1600" dirty="0" smtClean="0"/>
                        <a:t>Issue</a:t>
                      </a:r>
                      <a:endParaRPr lang="en-GB" sz="16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BDBE1"/>
                    </a:solidFill>
                  </a:tcPr>
                </a:tc>
                <a:extLst>
                  <a:ext uri="{0D108BD9-81ED-4DB2-BD59-A6C34878D82A}">
                    <a16:rowId xmlns:a16="http://schemas.microsoft.com/office/drawing/2014/main" val="10003"/>
                  </a:ext>
                </a:extLst>
              </a:tr>
            </a:tbl>
          </a:graphicData>
        </a:graphic>
      </p:graphicFrame>
      <p:grpSp>
        <p:nvGrpSpPr>
          <p:cNvPr id="7" name="Group 6"/>
          <p:cNvGrpSpPr/>
          <p:nvPr/>
        </p:nvGrpSpPr>
        <p:grpSpPr>
          <a:xfrm>
            <a:off x="2998727" y="3135065"/>
            <a:ext cx="4689475" cy="3604895"/>
            <a:chOff x="0" y="0"/>
            <a:chExt cx="4689475" cy="3604895"/>
          </a:xfrm>
        </p:grpSpPr>
        <p:sp>
          <p:nvSpPr>
            <p:cNvPr id="8" name="Bent Arrow 7"/>
            <p:cNvSpPr/>
            <p:nvPr/>
          </p:nvSpPr>
          <p:spPr>
            <a:xfrm flipV="1">
              <a:off x="371475" y="2705100"/>
              <a:ext cx="1439545" cy="899795"/>
            </a:xfrm>
            <a:prstGeom prst="bentArrow">
              <a:avLst>
                <a:gd name="adj1" fmla="val 39313"/>
                <a:gd name="adj2" fmla="val 39770"/>
                <a:gd name="adj3" fmla="val 21621"/>
                <a:gd name="adj4" fmla="val 43750"/>
              </a:avLst>
            </a:prstGeom>
            <a:solidFill>
              <a:srgbClr val="BEDEE5"/>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FFFFFF"/>
                </a:solidFill>
                <a:effectLst/>
                <a:uLnTx/>
                <a:uFillTx/>
                <a:latin typeface="Tahoma"/>
                <a:ea typeface="+mn-ea"/>
                <a:cs typeface="+mn-cs"/>
              </a:endParaRPr>
            </a:p>
          </p:txBody>
        </p:sp>
        <p:sp>
          <p:nvSpPr>
            <p:cNvPr id="9" name="Bent Arrow 8"/>
            <p:cNvSpPr/>
            <p:nvPr/>
          </p:nvSpPr>
          <p:spPr>
            <a:xfrm flipH="1" flipV="1">
              <a:off x="2895600" y="2705100"/>
              <a:ext cx="1439545" cy="899795"/>
            </a:xfrm>
            <a:prstGeom prst="bentArrow">
              <a:avLst>
                <a:gd name="adj1" fmla="val 39313"/>
                <a:gd name="adj2" fmla="val 39770"/>
                <a:gd name="adj3" fmla="val 21621"/>
                <a:gd name="adj4" fmla="val 43750"/>
              </a:avLst>
            </a:prstGeom>
            <a:solidFill>
              <a:srgbClr val="BEDEE5"/>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FFFFFF"/>
                </a:solidFill>
                <a:effectLst/>
                <a:uLnTx/>
                <a:uFillTx/>
                <a:latin typeface="Tahoma"/>
                <a:ea typeface="+mn-ea"/>
                <a:cs typeface="+mn-cs"/>
              </a:endParaRPr>
            </a:p>
          </p:txBody>
        </p:sp>
        <p:sp>
          <p:nvSpPr>
            <p:cNvPr id="10" name="Bent Arrow 9"/>
            <p:cNvSpPr/>
            <p:nvPr/>
          </p:nvSpPr>
          <p:spPr>
            <a:xfrm rot="5400000">
              <a:off x="2810669" y="257969"/>
              <a:ext cx="1799590" cy="1656398"/>
            </a:xfrm>
            <a:prstGeom prst="bentArrow">
              <a:avLst>
                <a:gd name="adj1" fmla="val 21502"/>
                <a:gd name="adj2" fmla="val 22643"/>
                <a:gd name="adj3" fmla="val 11624"/>
                <a:gd name="adj4" fmla="val 43750"/>
              </a:avLst>
            </a:prstGeom>
            <a:solidFill>
              <a:srgbClr val="BEDEE5"/>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FFFFFF"/>
                </a:solidFill>
                <a:effectLst/>
                <a:uLnTx/>
                <a:uFillTx/>
                <a:latin typeface="Tahoma"/>
                <a:ea typeface="+mn-ea"/>
                <a:cs typeface="+mn-cs"/>
              </a:endParaRPr>
            </a:p>
          </p:txBody>
        </p:sp>
        <p:sp>
          <p:nvSpPr>
            <p:cNvPr id="11" name="Bent Arrow 10"/>
            <p:cNvSpPr/>
            <p:nvPr/>
          </p:nvSpPr>
          <p:spPr>
            <a:xfrm flipV="1">
              <a:off x="2181225" y="1800225"/>
              <a:ext cx="1439545" cy="899795"/>
            </a:xfrm>
            <a:prstGeom prst="bentArrow">
              <a:avLst>
                <a:gd name="adj1" fmla="val 39313"/>
                <a:gd name="adj2" fmla="val 39770"/>
                <a:gd name="adj3" fmla="val 21621"/>
                <a:gd name="adj4" fmla="val 43750"/>
              </a:avLst>
            </a:prstGeom>
            <a:solidFill>
              <a:srgbClr val="BEDEE5"/>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FFFFFF"/>
                </a:solidFill>
                <a:effectLst/>
                <a:uLnTx/>
                <a:uFillTx/>
                <a:latin typeface="Tahoma"/>
                <a:ea typeface="+mn-ea"/>
                <a:cs typeface="+mn-cs"/>
              </a:endParaRPr>
            </a:p>
          </p:txBody>
        </p:sp>
        <p:sp>
          <p:nvSpPr>
            <p:cNvPr id="12" name="Bent Arrow 11"/>
            <p:cNvSpPr/>
            <p:nvPr/>
          </p:nvSpPr>
          <p:spPr>
            <a:xfrm rot="16200000" flipH="1">
              <a:off x="104775" y="276225"/>
              <a:ext cx="1799590" cy="1619885"/>
            </a:xfrm>
            <a:prstGeom prst="bentArrow">
              <a:avLst>
                <a:gd name="adj1" fmla="val 21502"/>
                <a:gd name="adj2" fmla="val 22643"/>
                <a:gd name="adj3" fmla="val 11624"/>
                <a:gd name="adj4" fmla="val 43750"/>
              </a:avLst>
            </a:prstGeom>
            <a:solidFill>
              <a:srgbClr val="BEDEE5"/>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FFFFFF"/>
                </a:solidFill>
                <a:effectLst/>
                <a:uLnTx/>
                <a:uFillTx/>
                <a:latin typeface="Tahoma"/>
                <a:ea typeface="+mn-ea"/>
                <a:cs typeface="+mn-cs"/>
              </a:endParaRPr>
            </a:p>
          </p:txBody>
        </p:sp>
        <p:sp>
          <p:nvSpPr>
            <p:cNvPr id="13" name="Bent Arrow 12"/>
            <p:cNvSpPr/>
            <p:nvPr/>
          </p:nvSpPr>
          <p:spPr>
            <a:xfrm flipH="1" flipV="1">
              <a:off x="1085850" y="1800225"/>
              <a:ext cx="1439545" cy="899795"/>
            </a:xfrm>
            <a:prstGeom prst="bentArrow">
              <a:avLst>
                <a:gd name="adj1" fmla="val 39313"/>
                <a:gd name="adj2" fmla="val 39770"/>
                <a:gd name="adj3" fmla="val 21621"/>
                <a:gd name="adj4" fmla="val 43750"/>
              </a:avLst>
            </a:prstGeom>
            <a:solidFill>
              <a:srgbClr val="BEDEE5"/>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FFFFFF"/>
                </a:solidFill>
                <a:effectLst/>
                <a:uLnTx/>
                <a:uFillTx/>
                <a:latin typeface="Tahoma"/>
                <a:ea typeface="+mn-ea"/>
                <a:cs typeface="+mn-cs"/>
              </a:endParaRPr>
            </a:p>
          </p:txBody>
        </p:sp>
        <p:sp>
          <p:nvSpPr>
            <p:cNvPr id="14" name="Up Arrow 13"/>
            <p:cNvSpPr/>
            <p:nvPr/>
          </p:nvSpPr>
          <p:spPr>
            <a:xfrm flipH="1" flipV="1">
              <a:off x="1990725" y="723900"/>
              <a:ext cx="719455" cy="359410"/>
            </a:xfrm>
            <a:prstGeom prst="upArrow">
              <a:avLst>
                <a:gd name="adj1" fmla="val 52648"/>
                <a:gd name="adj2" fmla="val 53112"/>
              </a:avLst>
            </a:prstGeom>
            <a:solidFill>
              <a:srgbClr val="BEDEE5"/>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FFFFFF"/>
                </a:solidFill>
                <a:effectLst/>
                <a:uLnTx/>
                <a:uFillTx/>
                <a:latin typeface="Tahoma"/>
                <a:ea typeface="+mn-ea"/>
                <a:cs typeface="+mn-cs"/>
              </a:endParaRPr>
            </a:p>
          </p:txBody>
        </p:sp>
        <p:sp>
          <p:nvSpPr>
            <p:cNvPr id="15" name="Rounded Rectangle 14"/>
            <p:cNvSpPr/>
            <p:nvPr/>
          </p:nvSpPr>
          <p:spPr>
            <a:xfrm>
              <a:off x="1809750" y="0"/>
              <a:ext cx="1082040" cy="722630"/>
            </a:xfrm>
            <a:prstGeom prst="roundRect">
              <a:avLst/>
            </a:prstGeom>
            <a:solidFill>
              <a:srgbClr val="BEDEE5"/>
            </a:solidFill>
            <a:ln w="25400" cap="flat" cmpd="sng" algn="ctr">
              <a:solidFill>
                <a:srgbClr val="008DA8"/>
              </a:solidFill>
              <a:prstDash val="solid"/>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15000"/>
                </a:lnSpc>
                <a:spcBef>
                  <a:spcPct val="0"/>
                </a:spcBef>
                <a:spcAft>
                  <a:spcPts val="0"/>
                </a:spcAft>
                <a:buClrTx/>
                <a:buSzTx/>
                <a:buFontTx/>
                <a:buNone/>
                <a:tabLst/>
                <a:defRPr/>
              </a:pPr>
              <a:r>
                <a:rPr kumimoji="0" lang="en-GB" sz="1000" b="0" i="0" u="none" strike="noStrike" kern="0" cap="none" spc="0" normalizeH="0" baseline="0" noProof="0" smtClean="0">
                  <a:ln>
                    <a:noFill/>
                  </a:ln>
                  <a:solidFill>
                    <a:srgbClr val="008DA8"/>
                  </a:solidFill>
                  <a:effectLst/>
                  <a:uLnTx/>
                  <a:uFillTx/>
                  <a:latin typeface="Tahoma"/>
                  <a:ea typeface="Calibri"/>
                  <a:cs typeface="Times New Roman"/>
                </a:rPr>
                <a:t>Participant identifies concern, problem or defect</a:t>
              </a:r>
              <a:endParaRPr kumimoji="0" lang="en-GB" sz="1100" b="0" i="0" u="none" strike="noStrike" kern="0" cap="none" spc="0" normalizeH="0" baseline="0" noProof="0" smtClean="0">
                <a:ln>
                  <a:noFill/>
                </a:ln>
                <a:solidFill>
                  <a:srgbClr val="FFFFFF"/>
                </a:solidFill>
                <a:effectLst/>
                <a:uLnTx/>
                <a:uFillTx/>
                <a:latin typeface="Tahoma"/>
                <a:ea typeface="Calibri"/>
                <a:cs typeface="Times New Roman"/>
              </a:endParaRPr>
            </a:p>
          </p:txBody>
        </p:sp>
        <p:sp>
          <p:nvSpPr>
            <p:cNvPr id="16" name="Rounded Rectangle 15"/>
            <p:cNvSpPr/>
            <p:nvPr/>
          </p:nvSpPr>
          <p:spPr>
            <a:xfrm>
              <a:off x="0" y="1981200"/>
              <a:ext cx="1079500" cy="719455"/>
            </a:xfrm>
            <a:prstGeom prst="roundRect">
              <a:avLst/>
            </a:prstGeom>
            <a:solidFill>
              <a:srgbClr val="008DA8"/>
            </a:solidFill>
            <a:ln w="25400" cap="flat" cmpd="sng" algn="ctr">
              <a:solidFill>
                <a:srgbClr val="008DA8"/>
              </a:solidFill>
              <a:prstDash val="solid"/>
            </a:ln>
            <a:effectLst/>
          </p:spPr>
          <p:txBody>
            <a:bodyPr rot="0" spcFirstLastPara="0" vert="horz" wrap="square" lIns="0" tIns="0" rIns="0" bIns="36000"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15000"/>
                </a:lnSpc>
                <a:spcBef>
                  <a:spcPct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ahoma"/>
                  <a:ea typeface="Calibri"/>
                  <a:cs typeface="Times New Roman"/>
                </a:rPr>
                <a:t>Modification</a:t>
              </a:r>
              <a:endParaRPr kumimoji="0" lang="en-GB" sz="1100" b="0" i="0" u="none" strike="noStrike" kern="0" cap="none" spc="0" normalizeH="0" baseline="0" noProof="0" smtClean="0">
                <a:ln>
                  <a:noFill/>
                </a:ln>
                <a:solidFill>
                  <a:srgbClr val="FFFFFF"/>
                </a:solidFill>
                <a:effectLst/>
                <a:uLnTx/>
                <a:uFillTx/>
                <a:latin typeface="Tahoma"/>
                <a:ea typeface="Calibri"/>
                <a:cs typeface="Times New Roman"/>
              </a:endParaRPr>
            </a:p>
          </p:txBody>
        </p:sp>
        <p:sp>
          <p:nvSpPr>
            <p:cNvPr id="17" name="Rounded Rectangle 16"/>
            <p:cNvSpPr/>
            <p:nvPr/>
          </p:nvSpPr>
          <p:spPr>
            <a:xfrm>
              <a:off x="3609975" y="1981200"/>
              <a:ext cx="1079500" cy="719455"/>
            </a:xfrm>
            <a:prstGeom prst="roundRect">
              <a:avLst/>
            </a:prstGeom>
            <a:solidFill>
              <a:srgbClr val="008DA8"/>
            </a:solidFill>
            <a:ln w="25400" cap="flat" cmpd="sng" algn="ctr">
              <a:solidFill>
                <a:srgbClr val="008DA8"/>
              </a:solidFill>
              <a:prstDash val="solid"/>
            </a:ln>
            <a:effectLst/>
          </p:spPr>
          <p:txBody>
            <a:bodyPr rot="0" spcFirstLastPara="0" vert="horz" wrap="square" lIns="0" tIns="0" rIns="0" bIns="36000"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15000"/>
                </a:lnSpc>
                <a:spcBef>
                  <a:spcPct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ahoma"/>
                  <a:ea typeface="Calibri"/>
                  <a:cs typeface="Times New Roman"/>
                </a:rPr>
                <a:t>Change Proposal</a:t>
              </a:r>
              <a:endParaRPr kumimoji="0" lang="en-GB" sz="1100" b="0" i="0" u="none" strike="noStrike" kern="0" cap="none" spc="0" normalizeH="0" baseline="0" noProof="0" dirty="0" smtClean="0">
                <a:ln>
                  <a:noFill/>
                </a:ln>
                <a:solidFill>
                  <a:srgbClr val="FFFFFF"/>
                </a:solidFill>
                <a:effectLst/>
                <a:uLnTx/>
                <a:uFillTx/>
                <a:latin typeface="Tahoma"/>
                <a:ea typeface="Calibri"/>
                <a:cs typeface="Times New Roman"/>
              </a:endParaRPr>
            </a:p>
          </p:txBody>
        </p:sp>
        <p:sp>
          <p:nvSpPr>
            <p:cNvPr id="18" name="Rounded Rectangle 17"/>
            <p:cNvSpPr/>
            <p:nvPr/>
          </p:nvSpPr>
          <p:spPr>
            <a:xfrm>
              <a:off x="1809750" y="1076325"/>
              <a:ext cx="1079500" cy="719455"/>
            </a:xfrm>
            <a:prstGeom prst="roundRect">
              <a:avLst/>
            </a:prstGeom>
            <a:solidFill>
              <a:srgbClr val="008DA8"/>
            </a:solidFill>
            <a:ln w="25400" cap="flat" cmpd="sng" algn="ctr">
              <a:solidFill>
                <a:srgbClr val="008DA8"/>
              </a:solidFill>
              <a:prstDash val="solid"/>
            </a:ln>
            <a:effectLst/>
          </p:spPr>
          <p:txBody>
            <a:bodyPr rot="0" spcFirstLastPara="0" vert="horz" wrap="square" lIns="0" tIns="0" rIns="0" bIns="36000"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15000"/>
                </a:lnSpc>
                <a:spcBef>
                  <a:spcPct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ahoma"/>
                  <a:ea typeface="Calibri"/>
                  <a:cs typeface="Times New Roman"/>
                </a:rPr>
                <a:t>Issue</a:t>
              </a:r>
              <a:endParaRPr kumimoji="0" lang="en-GB" sz="1100" b="0" i="0" u="none" strike="noStrike" kern="0" cap="none" spc="0" normalizeH="0" baseline="0" noProof="0" smtClean="0">
                <a:ln>
                  <a:noFill/>
                </a:ln>
                <a:solidFill>
                  <a:srgbClr val="FFFFFF"/>
                </a:solidFill>
                <a:effectLst/>
                <a:uLnTx/>
                <a:uFillTx/>
                <a:latin typeface="Tahoma"/>
                <a:ea typeface="Calibri"/>
                <a:cs typeface="Times New Roman"/>
              </a:endParaRPr>
            </a:p>
          </p:txBody>
        </p:sp>
        <p:sp>
          <p:nvSpPr>
            <p:cNvPr id="19" name="Rounded Rectangle 18"/>
            <p:cNvSpPr/>
            <p:nvPr/>
          </p:nvSpPr>
          <p:spPr>
            <a:xfrm>
              <a:off x="1800225" y="2886075"/>
              <a:ext cx="1082040" cy="718185"/>
            </a:xfrm>
            <a:prstGeom prst="roundRect">
              <a:avLst/>
            </a:prstGeom>
            <a:solidFill>
              <a:srgbClr val="BEDEE5"/>
            </a:solidFill>
            <a:ln w="25400" cap="flat" cmpd="sng" algn="ctr">
              <a:solidFill>
                <a:srgbClr val="008DA8"/>
              </a:solidFill>
              <a:prstDash val="solid"/>
            </a:ln>
            <a:effectLst/>
          </p:spPr>
          <p:txBody>
            <a:bodyPr rot="0" spcFirstLastPara="0" vert="horz" wrap="square" lIns="36000" tIns="0" rIns="36000" bIns="0"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15000"/>
                </a:lnSpc>
                <a:spcBef>
                  <a:spcPct val="0"/>
                </a:spcBef>
                <a:spcAft>
                  <a:spcPts val="0"/>
                </a:spcAft>
                <a:buClrTx/>
                <a:buSzTx/>
                <a:buFontTx/>
                <a:buNone/>
                <a:tabLst/>
                <a:defRPr/>
              </a:pPr>
              <a:r>
                <a:rPr kumimoji="0" lang="en-GB" sz="1000" b="0" i="0" u="none" strike="noStrike" kern="0" cap="none" spc="0" normalizeH="0" baseline="0" noProof="0" smtClean="0">
                  <a:ln>
                    <a:noFill/>
                  </a:ln>
                  <a:solidFill>
                    <a:srgbClr val="008DA8"/>
                  </a:solidFill>
                  <a:effectLst/>
                  <a:uLnTx/>
                  <a:uFillTx/>
                  <a:latin typeface="Tahoma"/>
                  <a:ea typeface="Calibri"/>
                  <a:cs typeface="Times New Roman"/>
                </a:rPr>
                <a:t>Changes made</a:t>
              </a:r>
              <a:endParaRPr kumimoji="0" lang="en-GB" sz="1100" b="0" i="0" u="none" strike="noStrike" kern="0" cap="none" spc="0" normalizeH="0" baseline="0" noProof="0" smtClean="0">
                <a:ln>
                  <a:noFill/>
                </a:ln>
                <a:solidFill>
                  <a:srgbClr val="FFFFFF"/>
                </a:solidFill>
                <a:effectLst/>
                <a:uLnTx/>
                <a:uFillTx/>
                <a:latin typeface="Tahoma"/>
                <a:ea typeface="Calibri"/>
                <a:cs typeface="Times New Roman"/>
              </a:endParaRPr>
            </a:p>
          </p:txBody>
        </p:sp>
      </p:grpSp>
      <p:sp>
        <p:nvSpPr>
          <p:cNvPr id="20" name="Bent Arrow 19"/>
          <p:cNvSpPr/>
          <p:nvPr/>
        </p:nvSpPr>
        <p:spPr>
          <a:xfrm rot="5400000">
            <a:off x="7141850" y="3141350"/>
            <a:ext cx="1312792" cy="3834508"/>
          </a:xfrm>
          <a:prstGeom prst="bentArrow">
            <a:avLst>
              <a:gd name="adj1" fmla="val 21502"/>
              <a:gd name="adj2" fmla="val 22643"/>
              <a:gd name="adj3" fmla="val 11624"/>
              <a:gd name="adj4" fmla="val 43750"/>
            </a:avLst>
          </a:prstGeom>
          <a:solidFill>
            <a:schemeClr val="accent4"/>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FFFFFF"/>
              </a:solidFill>
              <a:effectLst/>
              <a:uLnTx/>
              <a:uFillTx/>
              <a:latin typeface="Tahoma"/>
              <a:ea typeface="+mn-ea"/>
              <a:cs typeface="+mn-cs"/>
            </a:endParaRPr>
          </a:p>
        </p:txBody>
      </p:sp>
      <p:sp>
        <p:nvSpPr>
          <p:cNvPr id="22" name="Rounded Rectangle 21"/>
          <p:cNvSpPr/>
          <p:nvPr/>
        </p:nvSpPr>
        <p:spPr>
          <a:xfrm>
            <a:off x="8517670" y="5715000"/>
            <a:ext cx="1904411" cy="719455"/>
          </a:xfrm>
          <a:prstGeom prst="roundRect">
            <a:avLst/>
          </a:prstGeom>
          <a:solidFill>
            <a:srgbClr val="008DA8"/>
          </a:solidFill>
          <a:ln w="25400" cap="flat" cmpd="sng" algn="ctr">
            <a:solidFill>
              <a:srgbClr val="008DA8"/>
            </a:solidFill>
            <a:prstDash val="solid"/>
          </a:ln>
          <a:effectLst/>
        </p:spPr>
        <p:txBody>
          <a:bodyPr rot="0" spcFirstLastPara="0" vert="horz" wrap="square" lIns="0" tIns="0" rIns="0" bIns="36000"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15000"/>
              </a:lnSpc>
              <a:spcBef>
                <a:spcPct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ahoma"/>
                <a:ea typeface="Calibri"/>
                <a:cs typeface="Times New Roman"/>
              </a:rPr>
              <a:t>Utilise the RTS Contract between the ENA and ELEXON</a:t>
            </a:r>
            <a:endParaRPr kumimoji="0" lang="en-GB" sz="1100" b="0" i="0" u="none" strike="noStrike" kern="0" cap="none" spc="0" normalizeH="0" baseline="0" noProof="0" dirty="0" smtClean="0">
              <a:ln>
                <a:noFill/>
              </a:ln>
              <a:solidFill>
                <a:srgbClr val="FFFFFF"/>
              </a:solidFill>
              <a:effectLst/>
              <a:uLnTx/>
              <a:uFillTx/>
              <a:latin typeface="Tahoma"/>
              <a:ea typeface="Calibri"/>
              <a:cs typeface="Times New Roman"/>
            </a:endParaRPr>
          </a:p>
        </p:txBody>
      </p:sp>
    </p:spTree>
    <p:extLst>
      <p:ext uri="{BB962C8B-B14F-4D97-AF65-F5344CB8AC3E}">
        <p14:creationId xmlns:p14="http://schemas.microsoft.com/office/powerpoint/2010/main" val="1120811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BSC Issue Process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6</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US" dirty="0"/>
              <a:t>Raised if participant wants to discuss an issue or </a:t>
            </a:r>
            <a:r>
              <a:rPr lang="en-US" dirty="0" smtClean="0"/>
              <a:t>concern;</a:t>
            </a:r>
            <a:endParaRPr lang="en-US" dirty="0"/>
          </a:p>
          <a:p>
            <a:r>
              <a:rPr lang="en-US" dirty="0" smtClean="0"/>
              <a:t>Issue </a:t>
            </a:r>
            <a:r>
              <a:rPr lang="en-US" dirty="0"/>
              <a:t>Group convened to discuss the </a:t>
            </a:r>
            <a:r>
              <a:rPr lang="en-US" dirty="0" smtClean="0"/>
              <a:t>Issue;</a:t>
            </a:r>
          </a:p>
          <a:p>
            <a:r>
              <a:rPr lang="en-US" dirty="0" smtClean="0"/>
              <a:t>More of an informal, ad-hoc approach;</a:t>
            </a:r>
            <a:endParaRPr lang="en-US" dirty="0"/>
          </a:p>
          <a:p>
            <a:r>
              <a:rPr lang="en-US" dirty="0" smtClean="0"/>
              <a:t>Group </a:t>
            </a:r>
            <a:r>
              <a:rPr lang="en-US" dirty="0"/>
              <a:t>will consider any ways </a:t>
            </a:r>
            <a:r>
              <a:rPr lang="en-US" dirty="0" smtClean="0"/>
              <a:t>forward; </a:t>
            </a:r>
            <a:endParaRPr lang="en-US" dirty="0"/>
          </a:p>
          <a:p>
            <a:pPr lvl="1"/>
            <a:r>
              <a:rPr lang="en-US" dirty="0"/>
              <a:t>e.g. </a:t>
            </a:r>
            <a:r>
              <a:rPr lang="en-US" dirty="0" smtClean="0"/>
              <a:t>solution</a:t>
            </a:r>
            <a:r>
              <a:rPr lang="en-US" dirty="0"/>
              <a:t> </a:t>
            </a:r>
            <a:r>
              <a:rPr lang="en-US" dirty="0" smtClean="0"/>
              <a:t>(any </a:t>
            </a:r>
            <a:r>
              <a:rPr lang="en-US" dirty="0"/>
              <a:t>BSC Party can take forward the outcomes of an Issue e.g. BSC </a:t>
            </a:r>
            <a:r>
              <a:rPr lang="en-US" dirty="0" smtClean="0"/>
              <a:t>Modifications), extra </a:t>
            </a:r>
            <a:r>
              <a:rPr lang="en-US" dirty="0"/>
              <a:t>guidance, no change</a:t>
            </a:r>
          </a:p>
          <a:p>
            <a:r>
              <a:rPr lang="en-US" dirty="0" smtClean="0"/>
              <a:t>We </a:t>
            </a:r>
            <a:r>
              <a:rPr lang="en-US" dirty="0"/>
              <a:t>will prepare a final </a:t>
            </a:r>
            <a:r>
              <a:rPr lang="en-US" dirty="0" smtClean="0"/>
              <a:t>Issue report </a:t>
            </a:r>
            <a:r>
              <a:rPr lang="en-US" dirty="0"/>
              <a:t>for </a:t>
            </a:r>
            <a:r>
              <a:rPr lang="en-US" dirty="0" smtClean="0"/>
              <a:t>the BSC Panel;</a:t>
            </a:r>
            <a:endParaRPr lang="en-US" dirty="0"/>
          </a:p>
        </p:txBody>
      </p:sp>
    </p:spTree>
    <p:extLst>
      <p:ext uri="{BB962C8B-B14F-4D97-AF65-F5344CB8AC3E}">
        <p14:creationId xmlns:p14="http://schemas.microsoft.com/office/powerpoint/2010/main" val="22599654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Background to</a:t>
            </a:r>
            <a:br>
              <a:rPr lang="en-GB" dirty="0"/>
            </a:br>
            <a:r>
              <a:rPr lang="en-GB" dirty="0"/>
              <a:t>Issue </a:t>
            </a:r>
            <a:r>
              <a:rPr lang="en-GB" dirty="0" smtClean="0"/>
              <a:t>84 </a:t>
            </a:r>
            <a:r>
              <a:rPr lang="en-GB" dirty="0"/>
              <a:t/>
            </a:r>
            <a:br>
              <a:rPr lang="en-GB" dirty="0"/>
            </a:br>
            <a:endParaRPr lang="en-GB" dirty="0"/>
          </a:p>
        </p:txBody>
      </p:sp>
      <p:sp>
        <p:nvSpPr>
          <p:cNvPr id="3" name="Text Placeholder 2"/>
          <p:cNvSpPr>
            <a:spLocks noGrp="1"/>
          </p:cNvSpPr>
          <p:nvPr>
            <p:ph type="body" sz="quarter" idx="14"/>
          </p:nvPr>
        </p:nvSpPr>
        <p:spPr>
          <a:xfrm>
            <a:off x="5701553" y="4197433"/>
            <a:ext cx="4595748" cy="648000"/>
          </a:xfrm>
        </p:spPr>
        <p:txBody>
          <a:bodyPr/>
          <a:lstStyle/>
          <a:p>
            <a:r>
              <a:rPr lang="en-GB" dirty="0" smtClean="0"/>
              <a:t>Sam Cannons </a:t>
            </a:r>
          </a:p>
          <a:p>
            <a:r>
              <a:rPr lang="en-GB" dirty="0" smtClean="0"/>
              <a:t>SSE Electricity Ltd </a:t>
            </a:r>
            <a:endParaRPr lang="en-GB" dirty="0"/>
          </a:p>
        </p:txBody>
      </p:sp>
    </p:spTree>
    <p:extLst>
      <p:ext uri="{BB962C8B-B14F-4D97-AF65-F5344CB8AC3E}">
        <p14:creationId xmlns:p14="http://schemas.microsoft.com/office/powerpoint/2010/main" val="1058901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 84  – what is/are the Issue(s)?</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8</a:t>
            </a:fld>
            <a:endParaRPr lang="en-GB" dirty="0"/>
          </a:p>
        </p:txBody>
      </p:sp>
      <p:sp>
        <p:nvSpPr>
          <p:cNvPr id="5" name="Text Placeholder 4"/>
          <p:cNvSpPr>
            <a:spLocks noGrp="1"/>
          </p:cNvSpPr>
          <p:nvPr>
            <p:ph type="body" sz="quarter" idx="12"/>
          </p:nvPr>
        </p:nvSpPr>
        <p:spPr>
          <a:xfrm>
            <a:off x="395999" y="1155701"/>
            <a:ext cx="9900000" cy="5775036"/>
          </a:xfrm>
        </p:spPr>
        <p:txBody>
          <a:bodyPr/>
          <a:lstStyle/>
          <a:p>
            <a:pPr marL="0" indent="0">
              <a:buNone/>
            </a:pPr>
            <a:r>
              <a:rPr lang="en-US" i="1" dirty="0" smtClean="0">
                <a:solidFill>
                  <a:srgbClr val="0070C0"/>
                </a:solidFill>
              </a:rPr>
              <a:t>Industry </a:t>
            </a:r>
            <a:r>
              <a:rPr lang="en-US" i="1" dirty="0">
                <a:solidFill>
                  <a:srgbClr val="0070C0"/>
                </a:solidFill>
              </a:rPr>
              <a:t>discussions identified that the full range of smart meter variants cannot currently support the replacement of Load Switching devices, which are used primarily by Suppliers to switch between registers on Meters. As a result, the RTS arrangements are still required for a time period beyond the current March 2020 end date for the RTS </a:t>
            </a:r>
            <a:r>
              <a:rPr lang="en-US" i="1" dirty="0" smtClean="0">
                <a:solidFill>
                  <a:srgbClr val="0070C0"/>
                </a:solidFill>
              </a:rPr>
              <a:t>service. </a:t>
            </a:r>
            <a:endParaRPr lang="en-US" dirty="0" smtClean="0"/>
          </a:p>
          <a:p>
            <a:r>
              <a:rPr lang="en-US" sz="2200" dirty="0"/>
              <a:t>A contract extension for RTS has been agreed and signed by ENA with the BBC, that will apply from 1 April 2020 to 31 March </a:t>
            </a:r>
            <a:r>
              <a:rPr lang="en-US" sz="2200" dirty="0" smtClean="0"/>
              <a:t>2021. The service may be extended beyond March 2021.</a:t>
            </a:r>
          </a:p>
          <a:p>
            <a:pPr marL="0" indent="0">
              <a:buNone/>
            </a:pPr>
            <a:endParaRPr lang="en-US" sz="2200" dirty="0" smtClean="0"/>
          </a:p>
          <a:p>
            <a:r>
              <a:rPr lang="en-US" sz="2200" dirty="0"/>
              <a:t>Two network companies will contribute costs to the RTS extension with the remainder of the costs being recovered from </a:t>
            </a:r>
            <a:r>
              <a:rPr lang="en-US" sz="2200" dirty="0" smtClean="0"/>
              <a:t>BSC Parties. </a:t>
            </a:r>
          </a:p>
          <a:p>
            <a:endParaRPr lang="en-US" sz="2200" dirty="0" smtClean="0"/>
          </a:p>
          <a:p>
            <a:r>
              <a:rPr lang="en-US" sz="2200" dirty="0" smtClean="0"/>
              <a:t>The Workgroup is to consider options </a:t>
            </a:r>
            <a:r>
              <a:rPr lang="en-US" sz="2200" dirty="0"/>
              <a:t>to enable the recovery of the RTS </a:t>
            </a:r>
            <a:r>
              <a:rPr lang="en-US" sz="2200" dirty="0" smtClean="0"/>
              <a:t>costs. </a:t>
            </a:r>
            <a:endParaRPr lang="en-US" sz="2200" i="1" dirty="0">
              <a:solidFill>
                <a:srgbClr val="0070C0"/>
              </a:solidFill>
            </a:endParaRPr>
          </a:p>
          <a:p>
            <a:endParaRPr lang="en-US" sz="1800" dirty="0" smtClean="0"/>
          </a:p>
          <a:p>
            <a:endParaRPr lang="en-US" sz="1800" dirty="0" smtClean="0"/>
          </a:p>
          <a:p>
            <a:endParaRPr lang="en-US" sz="1800" dirty="0"/>
          </a:p>
          <a:p>
            <a:pPr marL="0" indent="0">
              <a:buNone/>
            </a:pPr>
            <a:endParaRPr lang="en-US" dirty="0" smtClean="0"/>
          </a:p>
        </p:txBody>
      </p:sp>
    </p:spTree>
    <p:extLst>
      <p:ext uri="{BB962C8B-B14F-4D97-AF65-F5344CB8AC3E}">
        <p14:creationId xmlns:p14="http://schemas.microsoft.com/office/powerpoint/2010/main" val="28718038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What </a:t>
            </a:r>
            <a:r>
              <a:rPr lang="en-GB" dirty="0"/>
              <a:t>is/are the Issue(s)?</a:t>
            </a:r>
          </a:p>
        </p:txBody>
      </p:sp>
      <p:sp>
        <p:nvSpPr>
          <p:cNvPr id="4" name="Slide Number Placeholder 3"/>
          <p:cNvSpPr>
            <a:spLocks noGrp="1"/>
          </p:cNvSpPr>
          <p:nvPr>
            <p:ph type="sldNum" sz="quarter" idx="11"/>
          </p:nvPr>
        </p:nvSpPr>
        <p:spPr/>
        <p:txBody>
          <a:bodyPr/>
          <a:lstStyle/>
          <a:p>
            <a:fld id="{183C6C5D-E533-49CA-B0EE-FC3E24E254C3}" type="slidenum">
              <a:rPr lang="en-GB" smtClean="0">
                <a:solidFill>
                  <a:prstClr val="black">
                    <a:lumMod val="65000"/>
                    <a:lumOff val="35000"/>
                  </a:prstClr>
                </a:solidFill>
              </a:rPr>
              <a:pPr/>
              <a:t>9</a:t>
            </a:fld>
            <a:endParaRPr lang="en-GB" dirty="0">
              <a:solidFill>
                <a:prstClr val="black">
                  <a:lumMod val="65000"/>
                  <a:lumOff val="35000"/>
                </a:prstClr>
              </a:solidFill>
            </a:endParaRPr>
          </a:p>
        </p:txBody>
      </p:sp>
      <p:sp>
        <p:nvSpPr>
          <p:cNvPr id="8" name="Content Placeholder 7"/>
          <p:cNvSpPr>
            <a:spLocks noGrp="1"/>
          </p:cNvSpPr>
          <p:nvPr>
            <p:ph sz="quarter" idx="13"/>
          </p:nvPr>
        </p:nvSpPr>
        <p:spPr/>
        <p:txBody>
          <a:bodyPr/>
          <a:lstStyle/>
          <a:p>
            <a:pPr marL="0" indent="0">
              <a:buNone/>
            </a:pPr>
            <a:r>
              <a:rPr lang="en-US" sz="2200" b="1" dirty="0"/>
              <a:t>Why is it an issue?</a:t>
            </a:r>
          </a:p>
          <a:p>
            <a:r>
              <a:rPr lang="en-US" sz="2200" dirty="0"/>
              <a:t>Relevant smart meter variants are not yet available to support the replacement of all teleswitched </a:t>
            </a:r>
            <a:r>
              <a:rPr lang="en-US" sz="2200" dirty="0" smtClean="0"/>
              <a:t>meters. </a:t>
            </a:r>
          </a:p>
          <a:p>
            <a:r>
              <a:rPr lang="en-US" sz="2200" dirty="0" smtClean="0"/>
              <a:t>RTS </a:t>
            </a:r>
            <a:r>
              <a:rPr lang="en-US" sz="2200" dirty="0"/>
              <a:t>should continue to be used to ensure that customers on Load Switching devices can continue to be supported until alternative proposals are available. </a:t>
            </a:r>
            <a:endParaRPr lang="en-US" sz="2200" dirty="0" smtClean="0"/>
          </a:p>
          <a:p>
            <a:r>
              <a:rPr lang="en-US" sz="2200" dirty="0"/>
              <a:t>If RTS arrangements do not continue, there will be an impact to the Profiling Calculations from a Settlements perspective, with a subsequent impact to consumers. </a:t>
            </a:r>
          </a:p>
          <a:p>
            <a:r>
              <a:rPr lang="en-US" sz="2200" dirty="0"/>
              <a:t>RTS should be continued to ensure Suppliers can continue to support bilateral contracts with their customers</a:t>
            </a:r>
            <a:r>
              <a:rPr lang="en-US" sz="2200" dirty="0" smtClean="0"/>
              <a:t>.</a:t>
            </a:r>
            <a:endParaRPr lang="en-US" sz="2200" dirty="0"/>
          </a:p>
          <a:p>
            <a:pPr marL="0" indent="0">
              <a:buNone/>
            </a:pPr>
            <a:endParaRPr lang="en-US" sz="1800" dirty="0" smtClean="0"/>
          </a:p>
        </p:txBody>
      </p:sp>
    </p:spTree>
    <p:extLst>
      <p:ext uri="{BB962C8B-B14F-4D97-AF65-F5344CB8AC3E}">
        <p14:creationId xmlns:p14="http://schemas.microsoft.com/office/powerpoint/2010/main" val="4217266915"/>
      </p:ext>
    </p:extLst>
  </p:cSld>
  <p:clrMapOvr>
    <a:masterClrMapping/>
  </p:clrMapOvr>
</p:sld>
</file>

<file path=ppt/theme/theme1.xml><?xml version="1.0" encoding="utf-8"?>
<a:theme xmlns:a="http://schemas.openxmlformats.org/drawingml/2006/main" name="blank">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err="1" smtClean="0"/>
        </a:defPPr>
      </a:lstStyle>
    </a:txDef>
  </a:objectDefaults>
  <a:extraClrSchemeLst/>
</a:theme>
</file>

<file path=ppt/theme/theme10.xml><?xml version="1.0" encoding="utf-8"?>
<a:theme xmlns:a="http://schemas.openxmlformats.org/drawingml/2006/main" name="5_Content Slides">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smtClean="0"/>
        </a:defPPr>
      </a:lstStyle>
    </a:txDef>
  </a:objectDefaults>
  <a:extraClrSchemeLst/>
</a:theme>
</file>

<file path=ppt/theme/theme11.xml><?xml version="1.0" encoding="utf-8"?>
<a:theme xmlns:a="http://schemas.openxmlformats.org/drawingml/2006/main" name="4_blank">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err="1" smtClean="0"/>
        </a:defPPr>
      </a:lstStyle>
    </a:txDef>
  </a:objectDefaults>
  <a:extraClrSchemeLst/>
</a:theme>
</file>

<file path=ppt/theme/theme12.xml><?xml version="1.0" encoding="utf-8"?>
<a:theme xmlns:a="http://schemas.openxmlformats.org/drawingml/2006/main" name="6_Content Slides">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smtClean="0"/>
        </a:defPPr>
      </a:lstStyle>
    </a:txDef>
  </a:objectDefaults>
  <a:extraClrSchemeLst/>
  <a:extLst>
    <a:ext uri="{05A4C25C-085E-4340-85A3-A5531E510DB2}">
      <thm15:themeFamily xmlns:thm15="http://schemas.microsoft.com/office/thememl/2012/main" name="Presentation1" id="{798410B7-3C51-4F52-8A5B-E528147DD5D0}" vid="{9DAD965C-8FC9-4C7F-B56F-BDD14721D3EC}"/>
    </a:ext>
  </a:extLst>
</a:theme>
</file>

<file path=ppt/theme/theme13.xml><?xml version="1.0" encoding="utf-8"?>
<a:theme xmlns:a="http://schemas.openxmlformats.org/drawingml/2006/main" name="Office Theme">
  <a:themeElements>
    <a:clrScheme name="Elexon">
      <a:dk1>
        <a:sysClr val="windowText" lastClr="000000"/>
      </a:dk1>
      <a:lt1>
        <a:sysClr val="window" lastClr="FFFFFF"/>
      </a:lt1>
      <a:dk2>
        <a:srgbClr val="0090AB"/>
      </a:dk2>
      <a:lt2>
        <a:srgbClr val="FFFFFF"/>
      </a:lt2>
      <a:accent1>
        <a:srgbClr val="213871"/>
      </a:accent1>
      <a:accent2>
        <a:srgbClr val="7AA3AA"/>
      </a:accent2>
      <a:accent3>
        <a:srgbClr val="DCDCDC"/>
      </a:accent3>
      <a:accent4>
        <a:srgbClr val="65C7C2"/>
      </a:accent4>
      <a:accent5>
        <a:srgbClr val="2CA5AA"/>
      </a:accent5>
      <a:accent6>
        <a:srgbClr val="3C6779"/>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Elexon">
      <a:dk1>
        <a:sysClr val="windowText" lastClr="000000"/>
      </a:dk1>
      <a:lt1>
        <a:sysClr val="window" lastClr="FFFFFF"/>
      </a:lt1>
      <a:dk2>
        <a:srgbClr val="0090AB"/>
      </a:dk2>
      <a:lt2>
        <a:srgbClr val="FFFFFF"/>
      </a:lt2>
      <a:accent1>
        <a:srgbClr val="213871"/>
      </a:accent1>
      <a:accent2>
        <a:srgbClr val="7AA3AA"/>
      </a:accent2>
      <a:accent3>
        <a:srgbClr val="DCDCDC"/>
      </a:accent3>
      <a:accent4>
        <a:srgbClr val="65C7C2"/>
      </a:accent4>
      <a:accent5>
        <a:srgbClr val="2CA5AA"/>
      </a:accent5>
      <a:accent6>
        <a:srgbClr val="3C6779"/>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smtClean="0"/>
        </a:defPPr>
      </a:lstStyle>
    </a:txDef>
  </a:objectDefaults>
  <a:extraClrSchemeLst/>
</a:theme>
</file>

<file path=ppt/theme/theme3.xml><?xml version="1.0" encoding="utf-8"?>
<a:theme xmlns:a="http://schemas.openxmlformats.org/drawingml/2006/main" name="1_blank">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err="1" smtClean="0"/>
        </a:defPPr>
      </a:lstStyle>
    </a:txDef>
  </a:objectDefaults>
  <a:extraClrSchemeLst/>
</a:theme>
</file>

<file path=ppt/theme/theme4.xml><?xml version="1.0" encoding="utf-8"?>
<a:theme xmlns:a="http://schemas.openxmlformats.org/drawingml/2006/main" name="2_blank">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err="1" smtClean="0"/>
        </a:defPPr>
      </a:lstStyle>
    </a:txDef>
  </a:objectDefaults>
  <a:extraClrSchemeLst/>
</a:theme>
</file>

<file path=ppt/theme/theme5.xml><?xml version="1.0" encoding="utf-8"?>
<a:theme xmlns:a="http://schemas.openxmlformats.org/drawingml/2006/main" name="1_Content Slides">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smtClean="0"/>
        </a:defPPr>
      </a:lstStyle>
    </a:txDef>
  </a:objectDefaults>
  <a:extraClrSchemeLst/>
</a:theme>
</file>

<file path=ppt/theme/theme6.xml><?xml version="1.0" encoding="utf-8"?>
<a:theme xmlns:a="http://schemas.openxmlformats.org/drawingml/2006/main" name="2_Content Slides">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smtClean="0"/>
        </a:defPPr>
      </a:lstStyle>
    </a:txDef>
  </a:objectDefaults>
  <a:extraClrSchemeLst/>
</a:theme>
</file>

<file path=ppt/theme/theme7.xml><?xml version="1.0" encoding="utf-8"?>
<a:theme xmlns:a="http://schemas.openxmlformats.org/drawingml/2006/main" name="3_blank">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err="1" smtClean="0"/>
        </a:defPPr>
      </a:lstStyle>
    </a:txDef>
  </a:objectDefaults>
  <a:extraClrSchemeLst/>
</a:theme>
</file>

<file path=ppt/theme/theme8.xml><?xml version="1.0" encoding="utf-8"?>
<a:theme xmlns:a="http://schemas.openxmlformats.org/drawingml/2006/main" name="3_Content Slides">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smtClean="0"/>
        </a:defPPr>
      </a:lstStyle>
    </a:txDef>
  </a:objectDefaults>
  <a:extraClrSchemeLst/>
</a:theme>
</file>

<file path=ppt/theme/theme9.xml><?xml version="1.0" encoding="utf-8"?>
<a:theme xmlns:a="http://schemas.openxmlformats.org/drawingml/2006/main" name="4_Content Slides">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smtClean="0"/>
        </a:defPPr>
      </a:lstStyle>
    </a:tx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blank</Template>
  <TotalTime>8645</TotalTime>
  <Words>1924</Words>
  <Application>Microsoft Office PowerPoint</Application>
  <PresentationFormat>Custom</PresentationFormat>
  <Paragraphs>252</Paragraphs>
  <Slides>31</Slides>
  <Notes>7</Notes>
  <HiddenSlides>0</HiddenSlides>
  <MMClips>0</MMClips>
  <ScaleCrop>false</ScaleCrop>
  <HeadingPairs>
    <vt:vector size="6" baseType="variant">
      <vt:variant>
        <vt:lpstr>Fonts Used</vt:lpstr>
      </vt:variant>
      <vt:variant>
        <vt:i4>5</vt:i4>
      </vt:variant>
      <vt:variant>
        <vt:lpstr>Theme</vt:lpstr>
      </vt:variant>
      <vt:variant>
        <vt:i4>12</vt:i4>
      </vt:variant>
      <vt:variant>
        <vt:lpstr>Slide Titles</vt:lpstr>
      </vt:variant>
      <vt:variant>
        <vt:i4>31</vt:i4>
      </vt:variant>
    </vt:vector>
  </HeadingPairs>
  <TitlesOfParts>
    <vt:vector size="48" baseType="lpstr">
      <vt:lpstr>Arial</vt:lpstr>
      <vt:lpstr>Calibri</vt:lpstr>
      <vt:lpstr>Proxima Nova Rg</vt:lpstr>
      <vt:lpstr>Tahoma</vt:lpstr>
      <vt:lpstr>Times New Roman</vt:lpstr>
      <vt:lpstr>blank</vt:lpstr>
      <vt:lpstr>Content Slides</vt:lpstr>
      <vt:lpstr>1_blank</vt:lpstr>
      <vt:lpstr>2_blank</vt:lpstr>
      <vt:lpstr>1_Content Slides</vt:lpstr>
      <vt:lpstr>2_Content Slides</vt:lpstr>
      <vt:lpstr>3_blank</vt:lpstr>
      <vt:lpstr>3_Content Slides</vt:lpstr>
      <vt:lpstr>4_Content Slides</vt:lpstr>
      <vt:lpstr>5_Content Slides</vt:lpstr>
      <vt:lpstr>4_blank</vt:lpstr>
      <vt:lpstr>6_Content Slides</vt:lpstr>
      <vt:lpstr>Issue 84</vt:lpstr>
      <vt:lpstr>PowerPoint Presentation</vt:lpstr>
      <vt:lpstr>Agenda </vt:lpstr>
      <vt:lpstr>BSC Issue Process</vt:lpstr>
      <vt:lpstr>BSC Change Process</vt:lpstr>
      <vt:lpstr>BSC Issue Process</vt:lpstr>
      <vt:lpstr>Background to Issue 84  </vt:lpstr>
      <vt:lpstr>Issue 84  – what is/are the Issue(s)?</vt:lpstr>
      <vt:lpstr>What is/are the Issue(s)?</vt:lpstr>
      <vt:lpstr>What’s the extent of the issue? </vt:lpstr>
      <vt:lpstr>What’s the extent of the issue? </vt:lpstr>
      <vt:lpstr>Current Cost Recovery Arrangements </vt:lpstr>
      <vt:lpstr>Current RTS arrangements </vt:lpstr>
      <vt:lpstr>Potential Solutions</vt:lpstr>
      <vt:lpstr>Proposed Solutions  </vt:lpstr>
      <vt:lpstr>Solution 1 – Utilising the RTS Contract </vt:lpstr>
      <vt:lpstr>What is an SVA Cost?</vt:lpstr>
      <vt:lpstr>Implementation Option 1 (Non - Modification)</vt:lpstr>
      <vt:lpstr>Solution 2 – Raising a BSC Modification </vt:lpstr>
      <vt:lpstr>Implementation Solution 2 (Via BSC Modification)</vt:lpstr>
      <vt:lpstr>Pros and cons</vt:lpstr>
      <vt:lpstr>Progression timeline  </vt:lpstr>
      <vt:lpstr>Workgroup Views </vt:lpstr>
      <vt:lpstr>Workgroup Views </vt:lpstr>
      <vt:lpstr>Comments for Workgroup Consideration </vt:lpstr>
      <vt:lpstr>Comments for Workgroup Consideration </vt:lpstr>
      <vt:lpstr>Workgroup Recommendations </vt:lpstr>
      <vt:lpstr>Next steps</vt:lpstr>
      <vt:lpstr>Next steps</vt:lpstr>
      <vt:lpstr>Any other business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 Fox</dc:creator>
  <cp:lastModifiedBy>Fungai Madzivadondo</cp:lastModifiedBy>
  <cp:revision>423</cp:revision>
  <cp:lastPrinted>2018-11-22T08:12:12Z</cp:lastPrinted>
  <dcterms:created xsi:type="dcterms:W3CDTF">2014-11-06T10:52:06Z</dcterms:created>
  <dcterms:modified xsi:type="dcterms:W3CDTF">2019-07-30T09:30:33Z</dcterms:modified>
</cp:coreProperties>
</file>