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3.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4.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5.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6.xml" ContentType="application/vnd.openxmlformats-officedocument.theme+xml"/>
  <Override PartName="/ppt/slideLayouts/slideLayout43.xml" ContentType="application/vnd.openxmlformats-officedocument.presentationml.slideLayout+xml"/>
  <Override PartName="/ppt/theme/theme7.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8.xml" ContentType="application/vnd.openxmlformats-officedocument.theme+xml"/>
  <Override PartName="/ppt/slideLayouts/slideLayout47.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tags/tag4.xml" ContentType="application/vnd.openxmlformats-officedocument.presentationml.tags+xml"/>
  <Override PartName="/ppt/notesSlides/notesSlide5.xml" ContentType="application/vnd.openxmlformats-officedocument.presentationml.notesSlide+xml"/>
  <Override PartName="/ppt/tags/tag5.xml" ContentType="application/vnd.openxmlformats-officedocument.presentationml.tags+xml"/>
  <Override PartName="/ppt/notesSlides/notesSlide6.xml" ContentType="application/vnd.openxmlformats-officedocument.presentationml.notesSlide+xml"/>
  <Override PartName="/ppt/tags/tag6.xml" ContentType="application/vnd.openxmlformats-officedocument.presentationml.tags+xml"/>
  <Override PartName="/ppt/notesSlides/notesSlide7.xml" ContentType="application/vnd.openxmlformats-officedocument.presentationml.notesSlide+xml"/>
  <Override PartName="/ppt/tags/tag7.xml" ContentType="application/vnd.openxmlformats-officedocument.presentationml.tags+xml"/>
  <Override PartName="/ppt/notesSlides/notesSlide8.xml" ContentType="application/vnd.openxmlformats-officedocument.presentationml.notesSlide+xml"/>
  <Override PartName="/ppt/tags/tag8.xml" ContentType="application/vnd.openxmlformats-officedocument.presentationml.tags+xml"/>
  <Override PartName="/ppt/notesSlides/notesSlide9.xml" ContentType="application/vnd.openxmlformats-officedocument.presentationml.notesSlide+xml"/>
  <Override PartName="/ppt/tags/tag9.xml" ContentType="application/vnd.openxmlformats-officedocument.presentationml.tags+xml"/>
  <Override PartName="/ppt/notesSlides/notesSlide10.xml" ContentType="application/vnd.openxmlformats-officedocument.presentationml.notesSlide+xml"/>
  <Override PartName="/ppt/tags/tag10.xml" ContentType="application/vnd.openxmlformats-officedocument.presentationml.tags+xml"/>
  <Override PartName="/ppt/notesSlides/notesSlide11.xml" ContentType="application/vnd.openxmlformats-officedocument.presentationml.notesSlide+xml"/>
  <Override PartName="/ppt/tags/tag11.xml" ContentType="application/vnd.openxmlformats-officedocument.presentationml.tags+xml"/>
  <Override PartName="/ppt/notesSlides/notesSlide12.xml" ContentType="application/vnd.openxmlformats-officedocument.presentationml.notesSlide+xml"/>
  <Override PartName="/ppt/tags/tag12.xml" ContentType="application/vnd.openxmlformats-officedocument.presentationml.tags+xml"/>
  <Override PartName="/ppt/notesSlides/notesSlide13.xml" ContentType="application/vnd.openxmlformats-officedocument.presentationml.notesSlide+xml"/>
  <Override PartName="/ppt/tags/tag13.xml" ContentType="application/vnd.openxmlformats-officedocument.presentationml.tags+xml"/>
  <Override PartName="/ppt/notesSlides/notesSlide14.xml" ContentType="application/vnd.openxmlformats-officedocument.presentationml.notesSlide+xml"/>
  <Override PartName="/ppt/tags/tag14.xml" ContentType="application/vnd.openxmlformats-officedocument.presentationml.tags+xml"/>
  <Override PartName="/ppt/notesSlides/notesSlide15.xml" ContentType="application/vnd.openxmlformats-officedocument.presentationml.notesSlide+xml"/>
  <Override PartName="/ppt/tags/tag15.xml" ContentType="application/vnd.openxmlformats-officedocument.presentationml.tags+xml"/>
  <Override PartName="/ppt/notesSlides/notesSlide16.xml" ContentType="application/vnd.openxmlformats-officedocument.presentationml.notesSlide+xml"/>
  <Override PartName="/ppt/tags/tag16.xml" ContentType="application/vnd.openxmlformats-officedocument.presentationml.tags+xml"/>
  <Override PartName="/ppt/notesSlides/notesSlide17.xml" ContentType="application/vnd.openxmlformats-officedocument.presentationml.notesSlide+xml"/>
  <Override PartName="/ppt/tags/tag17.xml" ContentType="application/vnd.openxmlformats-officedocument.presentationml.tags+xml"/>
  <Override PartName="/ppt/notesSlides/notesSlide18.xml" ContentType="application/vnd.openxmlformats-officedocument.presentationml.notesSlide+xml"/>
  <Override PartName="/ppt/tags/tag18.xml" ContentType="application/vnd.openxmlformats-officedocument.presentationml.tags+xml"/>
  <Override PartName="/ppt/notesSlides/notesSlide19.xml" ContentType="application/vnd.openxmlformats-officedocument.presentationml.notesSlide+xml"/>
  <Override PartName="/ppt/tags/tag19.xml" ContentType="application/vnd.openxmlformats-officedocument.presentationml.tags+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 id="2147483648" r:id="rId2"/>
    <p:sldMasterId id="2147483667" r:id="rId3"/>
    <p:sldMasterId id="2147483679" r:id="rId4"/>
    <p:sldMasterId id="2147483691" r:id="rId5"/>
    <p:sldMasterId id="2147483699" r:id="rId6"/>
    <p:sldMasterId id="2147483703" r:id="rId7"/>
    <p:sldMasterId id="2147483705" r:id="rId8"/>
    <p:sldMasterId id="2147483709" r:id="rId9"/>
  </p:sldMasterIdLst>
  <p:notesMasterIdLst>
    <p:notesMasterId r:id="rId99"/>
  </p:notesMasterIdLst>
  <p:handoutMasterIdLst>
    <p:handoutMasterId r:id="rId100"/>
  </p:handoutMasterIdLst>
  <p:sldIdLst>
    <p:sldId id="273" r:id="rId10"/>
    <p:sldId id="269" r:id="rId11"/>
    <p:sldId id="312" r:id="rId12"/>
    <p:sldId id="313" r:id="rId13"/>
    <p:sldId id="281" r:id="rId14"/>
    <p:sldId id="380" r:id="rId15"/>
    <p:sldId id="381" r:id="rId16"/>
    <p:sldId id="382" r:id="rId17"/>
    <p:sldId id="383" r:id="rId18"/>
    <p:sldId id="384" r:id="rId19"/>
    <p:sldId id="385" r:id="rId20"/>
    <p:sldId id="386" r:id="rId21"/>
    <p:sldId id="439" r:id="rId22"/>
    <p:sldId id="332" r:id="rId23"/>
    <p:sldId id="388" r:id="rId24"/>
    <p:sldId id="389" r:id="rId25"/>
    <p:sldId id="390" r:id="rId26"/>
    <p:sldId id="391" r:id="rId27"/>
    <p:sldId id="392" r:id="rId28"/>
    <p:sldId id="393" r:id="rId29"/>
    <p:sldId id="394" r:id="rId30"/>
    <p:sldId id="395" r:id="rId31"/>
    <p:sldId id="396" r:id="rId32"/>
    <p:sldId id="397" r:id="rId33"/>
    <p:sldId id="398" r:id="rId34"/>
    <p:sldId id="399" r:id="rId35"/>
    <p:sldId id="400" r:id="rId36"/>
    <p:sldId id="401" r:id="rId37"/>
    <p:sldId id="402" r:id="rId38"/>
    <p:sldId id="403" r:id="rId39"/>
    <p:sldId id="404" r:id="rId40"/>
    <p:sldId id="405" r:id="rId41"/>
    <p:sldId id="406" r:id="rId42"/>
    <p:sldId id="407" r:id="rId43"/>
    <p:sldId id="408" r:id="rId44"/>
    <p:sldId id="409" r:id="rId45"/>
    <p:sldId id="410" r:id="rId46"/>
    <p:sldId id="411" r:id="rId47"/>
    <p:sldId id="412" r:id="rId48"/>
    <p:sldId id="413" r:id="rId49"/>
    <p:sldId id="414" r:id="rId50"/>
    <p:sldId id="415" r:id="rId51"/>
    <p:sldId id="416" r:id="rId52"/>
    <p:sldId id="417" r:id="rId53"/>
    <p:sldId id="418" r:id="rId54"/>
    <p:sldId id="419" r:id="rId55"/>
    <p:sldId id="420" r:id="rId56"/>
    <p:sldId id="421" r:id="rId57"/>
    <p:sldId id="422" r:id="rId58"/>
    <p:sldId id="423" r:id="rId59"/>
    <p:sldId id="424" r:id="rId60"/>
    <p:sldId id="425" r:id="rId61"/>
    <p:sldId id="426" r:id="rId62"/>
    <p:sldId id="427" r:id="rId63"/>
    <p:sldId id="428" r:id="rId64"/>
    <p:sldId id="429" r:id="rId65"/>
    <p:sldId id="430" r:id="rId66"/>
    <p:sldId id="431" r:id="rId67"/>
    <p:sldId id="432" r:id="rId68"/>
    <p:sldId id="433" r:id="rId69"/>
    <p:sldId id="434" r:id="rId70"/>
    <p:sldId id="435" r:id="rId71"/>
    <p:sldId id="436" r:id="rId72"/>
    <p:sldId id="437" r:id="rId73"/>
    <p:sldId id="438" r:id="rId74"/>
    <p:sldId id="379" r:id="rId75"/>
    <p:sldId id="360" r:id="rId76"/>
    <p:sldId id="361" r:id="rId77"/>
    <p:sldId id="362" r:id="rId78"/>
    <p:sldId id="363" r:id="rId79"/>
    <p:sldId id="364" r:id="rId80"/>
    <p:sldId id="365" r:id="rId81"/>
    <p:sldId id="366" r:id="rId82"/>
    <p:sldId id="367" r:id="rId83"/>
    <p:sldId id="368" r:id="rId84"/>
    <p:sldId id="369" r:id="rId85"/>
    <p:sldId id="370" r:id="rId86"/>
    <p:sldId id="371" r:id="rId87"/>
    <p:sldId id="372" r:id="rId88"/>
    <p:sldId id="373" r:id="rId89"/>
    <p:sldId id="374" r:id="rId90"/>
    <p:sldId id="375" r:id="rId91"/>
    <p:sldId id="376" r:id="rId92"/>
    <p:sldId id="377" r:id="rId93"/>
    <p:sldId id="378" r:id="rId94"/>
    <p:sldId id="314" r:id="rId95"/>
    <p:sldId id="359" r:id="rId96"/>
    <p:sldId id="329" r:id="rId97"/>
    <p:sldId id="267" r:id="rId98"/>
  </p:sldIdLst>
  <p:sldSz cx="10693400" cy="7561263"/>
  <p:notesSz cx="9144000" cy="6858000"/>
  <p:defaultTextStyle>
    <a:defPPr>
      <a:defRPr lang="en-US"/>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70">
          <p15:clr>
            <a:srgbClr val="A4A3A4"/>
          </p15:clr>
        </p15:guide>
        <p15:guide id="2" orient="horz" pos="4220">
          <p15:clr>
            <a:srgbClr val="A4A3A4"/>
          </p15:clr>
        </p15:guide>
        <p15:guide id="3" orient="horz" pos="728">
          <p15:clr>
            <a:srgbClr val="A4A3A4"/>
          </p15:clr>
        </p15:guide>
        <p15:guide id="4" pos="250">
          <p15:clr>
            <a:srgbClr val="A4A3A4"/>
          </p15:clr>
        </p15:guide>
        <p15:guide id="5" pos="6486">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99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93" autoAdjust="0"/>
    <p:restoredTop sz="94660"/>
  </p:normalViewPr>
  <p:slideViewPr>
    <p:cSldViewPr snapToGrid="0" snapToObjects="1">
      <p:cViewPr varScale="1">
        <p:scale>
          <a:sx n="104" d="100"/>
          <a:sy n="104" d="100"/>
        </p:scale>
        <p:origin x="1626" y="96"/>
      </p:cViewPr>
      <p:guideLst>
        <p:guide orient="horz" pos="170"/>
        <p:guide orient="horz" pos="4220"/>
        <p:guide orient="horz" pos="728"/>
        <p:guide pos="250"/>
        <p:guide pos="6486"/>
      </p:guideLst>
    </p:cSldViewPr>
  </p:slideViewPr>
  <p:notesTextViewPr>
    <p:cViewPr>
      <p:scale>
        <a:sx n="1" d="1"/>
        <a:sy n="1" d="1"/>
      </p:scale>
      <p:origin x="0" y="0"/>
    </p:cViewPr>
  </p:notesTextViewPr>
  <p:notesViewPr>
    <p:cSldViewPr snapToGrid="0" snapToObjects="1">
      <p:cViewPr varScale="1">
        <p:scale>
          <a:sx n="71" d="100"/>
          <a:sy n="71" d="100"/>
        </p:scale>
        <p:origin x="-1974" y="-90"/>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7.xml"/><Relationship Id="rId21" Type="http://schemas.openxmlformats.org/officeDocument/2006/relationships/slide" Target="slides/slide12.xml"/><Relationship Id="rId42" Type="http://schemas.openxmlformats.org/officeDocument/2006/relationships/slide" Target="slides/slide33.xml"/><Relationship Id="rId47" Type="http://schemas.openxmlformats.org/officeDocument/2006/relationships/slide" Target="slides/slide38.xml"/><Relationship Id="rId63" Type="http://schemas.openxmlformats.org/officeDocument/2006/relationships/slide" Target="slides/slide54.xml"/><Relationship Id="rId68" Type="http://schemas.openxmlformats.org/officeDocument/2006/relationships/slide" Target="slides/slide59.xml"/><Relationship Id="rId84" Type="http://schemas.openxmlformats.org/officeDocument/2006/relationships/slide" Target="slides/slide75.xml"/><Relationship Id="rId89" Type="http://schemas.openxmlformats.org/officeDocument/2006/relationships/slide" Target="slides/slide80.xml"/><Relationship Id="rId7" Type="http://schemas.openxmlformats.org/officeDocument/2006/relationships/slideMaster" Target="slideMasters/slideMaster7.xml"/><Relationship Id="rId71" Type="http://schemas.openxmlformats.org/officeDocument/2006/relationships/slide" Target="slides/slide62.xml"/><Relationship Id="rId92" Type="http://schemas.openxmlformats.org/officeDocument/2006/relationships/slide" Target="slides/slide83.xml"/><Relationship Id="rId2" Type="http://schemas.openxmlformats.org/officeDocument/2006/relationships/slideMaster" Target="slideMasters/slideMaster2.xml"/><Relationship Id="rId16" Type="http://schemas.openxmlformats.org/officeDocument/2006/relationships/slide" Target="slides/slide7.xml"/><Relationship Id="rId29" Type="http://schemas.openxmlformats.org/officeDocument/2006/relationships/slide" Target="slides/slide20.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3" Type="http://schemas.openxmlformats.org/officeDocument/2006/relationships/slide" Target="slides/slide44.xml"/><Relationship Id="rId58" Type="http://schemas.openxmlformats.org/officeDocument/2006/relationships/slide" Target="slides/slide49.xml"/><Relationship Id="rId66" Type="http://schemas.openxmlformats.org/officeDocument/2006/relationships/slide" Target="slides/slide57.xml"/><Relationship Id="rId74" Type="http://schemas.openxmlformats.org/officeDocument/2006/relationships/slide" Target="slides/slide65.xml"/><Relationship Id="rId79" Type="http://schemas.openxmlformats.org/officeDocument/2006/relationships/slide" Target="slides/slide70.xml"/><Relationship Id="rId87" Type="http://schemas.openxmlformats.org/officeDocument/2006/relationships/slide" Target="slides/slide78.xml"/><Relationship Id="rId102" Type="http://schemas.openxmlformats.org/officeDocument/2006/relationships/viewProps" Target="viewProps.xml"/><Relationship Id="rId5" Type="http://schemas.openxmlformats.org/officeDocument/2006/relationships/slideMaster" Target="slideMasters/slideMaster5.xml"/><Relationship Id="rId61" Type="http://schemas.openxmlformats.org/officeDocument/2006/relationships/slide" Target="slides/slide52.xml"/><Relationship Id="rId82" Type="http://schemas.openxmlformats.org/officeDocument/2006/relationships/slide" Target="slides/slide73.xml"/><Relationship Id="rId90" Type="http://schemas.openxmlformats.org/officeDocument/2006/relationships/slide" Target="slides/slide81.xml"/><Relationship Id="rId95" Type="http://schemas.openxmlformats.org/officeDocument/2006/relationships/slide" Target="slides/slide86.xml"/><Relationship Id="rId19" Type="http://schemas.openxmlformats.org/officeDocument/2006/relationships/slide" Target="slides/slide10.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slide" Target="slides/slide39.xml"/><Relationship Id="rId56" Type="http://schemas.openxmlformats.org/officeDocument/2006/relationships/slide" Target="slides/slide47.xml"/><Relationship Id="rId64" Type="http://schemas.openxmlformats.org/officeDocument/2006/relationships/slide" Target="slides/slide55.xml"/><Relationship Id="rId69" Type="http://schemas.openxmlformats.org/officeDocument/2006/relationships/slide" Target="slides/slide60.xml"/><Relationship Id="rId77" Type="http://schemas.openxmlformats.org/officeDocument/2006/relationships/slide" Target="slides/slide68.xml"/><Relationship Id="rId100" Type="http://schemas.openxmlformats.org/officeDocument/2006/relationships/handoutMaster" Target="handoutMasters/handoutMaster1.xml"/><Relationship Id="rId8" Type="http://schemas.openxmlformats.org/officeDocument/2006/relationships/slideMaster" Target="slideMasters/slideMaster8.xml"/><Relationship Id="rId51" Type="http://schemas.openxmlformats.org/officeDocument/2006/relationships/slide" Target="slides/slide42.xml"/><Relationship Id="rId72" Type="http://schemas.openxmlformats.org/officeDocument/2006/relationships/slide" Target="slides/slide63.xml"/><Relationship Id="rId80" Type="http://schemas.openxmlformats.org/officeDocument/2006/relationships/slide" Target="slides/slide71.xml"/><Relationship Id="rId85" Type="http://schemas.openxmlformats.org/officeDocument/2006/relationships/slide" Target="slides/slide76.xml"/><Relationship Id="rId93" Type="http://schemas.openxmlformats.org/officeDocument/2006/relationships/slide" Target="slides/slide84.xml"/><Relationship Id="rId98" Type="http://schemas.openxmlformats.org/officeDocument/2006/relationships/slide" Target="slides/slide89.xml"/><Relationship Id="rId3" Type="http://schemas.openxmlformats.org/officeDocument/2006/relationships/slideMaster" Target="slideMasters/slideMaster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59" Type="http://schemas.openxmlformats.org/officeDocument/2006/relationships/slide" Target="slides/slide50.xml"/><Relationship Id="rId67" Type="http://schemas.openxmlformats.org/officeDocument/2006/relationships/slide" Target="slides/slide58.xml"/><Relationship Id="rId103" Type="http://schemas.openxmlformats.org/officeDocument/2006/relationships/theme" Target="theme/theme1.xml"/><Relationship Id="rId20" Type="http://schemas.openxmlformats.org/officeDocument/2006/relationships/slide" Target="slides/slide11.xml"/><Relationship Id="rId41" Type="http://schemas.openxmlformats.org/officeDocument/2006/relationships/slide" Target="slides/slide32.xml"/><Relationship Id="rId54" Type="http://schemas.openxmlformats.org/officeDocument/2006/relationships/slide" Target="slides/slide45.xml"/><Relationship Id="rId62" Type="http://schemas.openxmlformats.org/officeDocument/2006/relationships/slide" Target="slides/slide53.xml"/><Relationship Id="rId70" Type="http://schemas.openxmlformats.org/officeDocument/2006/relationships/slide" Target="slides/slide61.xml"/><Relationship Id="rId75" Type="http://schemas.openxmlformats.org/officeDocument/2006/relationships/slide" Target="slides/slide66.xml"/><Relationship Id="rId83" Type="http://schemas.openxmlformats.org/officeDocument/2006/relationships/slide" Target="slides/slide74.xml"/><Relationship Id="rId88" Type="http://schemas.openxmlformats.org/officeDocument/2006/relationships/slide" Target="slides/slide79.xml"/><Relationship Id="rId91" Type="http://schemas.openxmlformats.org/officeDocument/2006/relationships/slide" Target="slides/slide82.xml"/><Relationship Id="rId96" Type="http://schemas.openxmlformats.org/officeDocument/2006/relationships/slide" Target="slides/slide87.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slide" Target="slides/slide40.xml"/><Relationship Id="rId57" Type="http://schemas.openxmlformats.org/officeDocument/2006/relationships/slide" Target="slides/slide48.xml"/><Relationship Id="rId10" Type="http://schemas.openxmlformats.org/officeDocument/2006/relationships/slide" Target="slides/slide1.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slide" Target="slides/slide43.xml"/><Relationship Id="rId60" Type="http://schemas.openxmlformats.org/officeDocument/2006/relationships/slide" Target="slides/slide51.xml"/><Relationship Id="rId65" Type="http://schemas.openxmlformats.org/officeDocument/2006/relationships/slide" Target="slides/slide56.xml"/><Relationship Id="rId73" Type="http://schemas.openxmlformats.org/officeDocument/2006/relationships/slide" Target="slides/slide64.xml"/><Relationship Id="rId78" Type="http://schemas.openxmlformats.org/officeDocument/2006/relationships/slide" Target="slides/slide69.xml"/><Relationship Id="rId81" Type="http://schemas.openxmlformats.org/officeDocument/2006/relationships/slide" Target="slides/slide72.xml"/><Relationship Id="rId86" Type="http://schemas.openxmlformats.org/officeDocument/2006/relationships/slide" Target="slides/slide77.xml"/><Relationship Id="rId94" Type="http://schemas.openxmlformats.org/officeDocument/2006/relationships/slide" Target="slides/slide85.xml"/><Relationship Id="rId99" Type="http://schemas.openxmlformats.org/officeDocument/2006/relationships/notesMaster" Target="notesMasters/notesMaster1.xml"/><Relationship Id="rId10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 Target="slides/slide4.xml"/><Relationship Id="rId18" Type="http://schemas.openxmlformats.org/officeDocument/2006/relationships/slide" Target="slides/slide9.xml"/><Relationship Id="rId39" Type="http://schemas.openxmlformats.org/officeDocument/2006/relationships/slide" Target="slides/slide30.xml"/><Relationship Id="rId34" Type="http://schemas.openxmlformats.org/officeDocument/2006/relationships/slide" Target="slides/slide25.xml"/><Relationship Id="rId50" Type="http://schemas.openxmlformats.org/officeDocument/2006/relationships/slide" Target="slides/slide41.xml"/><Relationship Id="rId55" Type="http://schemas.openxmlformats.org/officeDocument/2006/relationships/slide" Target="slides/slide46.xml"/><Relationship Id="rId76" Type="http://schemas.openxmlformats.org/officeDocument/2006/relationships/slide" Target="slides/slide67.xml"/><Relationship Id="rId97" Type="http://schemas.openxmlformats.org/officeDocument/2006/relationships/slide" Target="slides/slide88.xml"/><Relationship Id="rId10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EEE3C1F-B21A-4719-B5B4-BAC4E95C897A}" type="doc">
      <dgm:prSet loTypeId="urn:microsoft.com/office/officeart/2005/8/layout/radial5" loCatId="relationship" qsTypeId="urn:microsoft.com/office/officeart/2005/8/quickstyle/simple1" qsCatId="simple" csTypeId="urn:microsoft.com/office/officeart/2005/8/colors/accent1_2" csCatId="accent1" phldr="1"/>
      <dgm:spPr/>
      <dgm:t>
        <a:bodyPr/>
        <a:lstStyle/>
        <a:p>
          <a:endParaRPr lang="en-US"/>
        </a:p>
      </dgm:t>
    </dgm:pt>
    <dgm:pt modelId="{14D5B5DE-374E-47A7-B290-3473332C9758}">
      <dgm:prSet phldrT="[Text]"/>
      <dgm:spPr/>
      <dgm:t>
        <a:bodyPr/>
        <a:lstStyle/>
        <a:p>
          <a:r>
            <a:rPr lang="en-US" b="1" dirty="0" smtClean="0">
              <a:solidFill>
                <a:schemeClr val="tx1"/>
              </a:solidFill>
            </a:rPr>
            <a:t>P379</a:t>
          </a:r>
          <a:endParaRPr lang="en-US" b="1" dirty="0">
            <a:solidFill>
              <a:schemeClr val="tx1"/>
            </a:solidFill>
          </a:endParaRPr>
        </a:p>
      </dgm:t>
    </dgm:pt>
    <dgm:pt modelId="{F270FF18-E6DE-4FC9-9584-96C24AE872B2}" type="parTrans" cxnId="{72DF2D69-93A1-470A-8402-14147B0F1C52}">
      <dgm:prSet/>
      <dgm:spPr/>
      <dgm:t>
        <a:bodyPr/>
        <a:lstStyle/>
        <a:p>
          <a:endParaRPr lang="en-US" b="1">
            <a:solidFill>
              <a:schemeClr val="tx1"/>
            </a:solidFill>
          </a:endParaRPr>
        </a:p>
      </dgm:t>
    </dgm:pt>
    <dgm:pt modelId="{41AEF848-AB54-4D97-8DA5-30779A230AB0}" type="sibTrans" cxnId="{72DF2D69-93A1-470A-8402-14147B0F1C52}">
      <dgm:prSet/>
      <dgm:spPr/>
      <dgm:t>
        <a:bodyPr/>
        <a:lstStyle/>
        <a:p>
          <a:endParaRPr lang="en-US" b="1">
            <a:solidFill>
              <a:schemeClr val="tx1"/>
            </a:solidFill>
          </a:endParaRPr>
        </a:p>
      </dgm:t>
    </dgm:pt>
    <dgm:pt modelId="{A3E5A108-FFE4-475B-93D3-16549D84451E}">
      <dgm:prSet phldrT="[Text]"/>
      <dgm:spPr/>
      <dgm:t>
        <a:bodyPr/>
        <a:lstStyle/>
        <a:p>
          <a:r>
            <a:rPr lang="en-US" b="1" dirty="0" smtClean="0">
              <a:solidFill>
                <a:schemeClr val="tx1"/>
              </a:solidFill>
            </a:rPr>
            <a:t>Parties</a:t>
          </a:r>
          <a:endParaRPr lang="en-US" b="1" dirty="0">
            <a:solidFill>
              <a:schemeClr val="tx1"/>
            </a:solidFill>
          </a:endParaRPr>
        </a:p>
      </dgm:t>
    </dgm:pt>
    <dgm:pt modelId="{0B738644-BD3A-40D4-A8F9-AEAC14FD4413}" type="parTrans" cxnId="{626C7073-203B-45FF-BB58-080BDF8B13D1}">
      <dgm:prSet/>
      <dgm:spPr/>
      <dgm:t>
        <a:bodyPr/>
        <a:lstStyle/>
        <a:p>
          <a:endParaRPr lang="en-US" b="1">
            <a:solidFill>
              <a:schemeClr val="tx1"/>
            </a:solidFill>
          </a:endParaRPr>
        </a:p>
      </dgm:t>
    </dgm:pt>
    <dgm:pt modelId="{2D19E0B1-EF38-448C-A7EE-244F6E5B2CD7}" type="sibTrans" cxnId="{626C7073-203B-45FF-BB58-080BDF8B13D1}">
      <dgm:prSet/>
      <dgm:spPr/>
      <dgm:t>
        <a:bodyPr/>
        <a:lstStyle/>
        <a:p>
          <a:endParaRPr lang="en-US" b="1">
            <a:solidFill>
              <a:schemeClr val="tx1"/>
            </a:solidFill>
          </a:endParaRPr>
        </a:p>
      </dgm:t>
    </dgm:pt>
    <dgm:pt modelId="{09634ED3-90DA-427E-A386-563394A7CF2A}">
      <dgm:prSet phldrT="[Text]"/>
      <dgm:spPr/>
      <dgm:t>
        <a:bodyPr/>
        <a:lstStyle/>
        <a:p>
          <a:r>
            <a:rPr lang="en-US" b="1" dirty="0" smtClean="0">
              <a:solidFill>
                <a:schemeClr val="tx1"/>
              </a:solidFill>
            </a:rPr>
            <a:t>Volume Allocation</a:t>
          </a:r>
          <a:endParaRPr lang="en-US" b="1" dirty="0">
            <a:solidFill>
              <a:schemeClr val="tx1"/>
            </a:solidFill>
          </a:endParaRPr>
        </a:p>
      </dgm:t>
    </dgm:pt>
    <dgm:pt modelId="{0E466EE0-3832-49E5-A57C-85D9797893EB}" type="parTrans" cxnId="{CADD8ED0-E824-4C96-832D-09A87BBEC8F4}">
      <dgm:prSet/>
      <dgm:spPr/>
      <dgm:t>
        <a:bodyPr/>
        <a:lstStyle/>
        <a:p>
          <a:endParaRPr lang="en-US" b="1">
            <a:solidFill>
              <a:schemeClr val="tx1"/>
            </a:solidFill>
          </a:endParaRPr>
        </a:p>
      </dgm:t>
    </dgm:pt>
    <dgm:pt modelId="{4FF4DDD6-2996-49D3-8A9C-40283F6EB2DB}" type="sibTrans" cxnId="{CADD8ED0-E824-4C96-832D-09A87BBEC8F4}">
      <dgm:prSet/>
      <dgm:spPr/>
      <dgm:t>
        <a:bodyPr/>
        <a:lstStyle/>
        <a:p>
          <a:endParaRPr lang="en-US" b="1">
            <a:solidFill>
              <a:schemeClr val="tx1"/>
            </a:solidFill>
          </a:endParaRPr>
        </a:p>
      </dgm:t>
    </dgm:pt>
    <dgm:pt modelId="{FA15146B-8083-4112-8978-2E3277A5E953}">
      <dgm:prSet phldrT="[Text]"/>
      <dgm:spPr/>
      <dgm:t>
        <a:bodyPr/>
        <a:lstStyle/>
        <a:p>
          <a:r>
            <a:rPr lang="en-US" b="1" dirty="0" smtClean="0">
              <a:solidFill>
                <a:schemeClr val="tx1"/>
              </a:solidFill>
            </a:rPr>
            <a:t>Customers</a:t>
          </a:r>
          <a:endParaRPr lang="en-US" b="1" dirty="0">
            <a:solidFill>
              <a:schemeClr val="tx1"/>
            </a:solidFill>
          </a:endParaRPr>
        </a:p>
      </dgm:t>
    </dgm:pt>
    <dgm:pt modelId="{ABA138EB-6E62-4B26-8C32-4186FAE58FC3}" type="parTrans" cxnId="{B20C5E39-FBD7-4D02-B2E4-D5590FD811BE}">
      <dgm:prSet/>
      <dgm:spPr/>
      <dgm:t>
        <a:bodyPr/>
        <a:lstStyle/>
        <a:p>
          <a:endParaRPr lang="en-US" b="1">
            <a:solidFill>
              <a:schemeClr val="tx1"/>
            </a:solidFill>
          </a:endParaRPr>
        </a:p>
      </dgm:t>
    </dgm:pt>
    <dgm:pt modelId="{3A9D70D9-F9A4-43CC-BF25-7F660749D54B}" type="sibTrans" cxnId="{B20C5E39-FBD7-4D02-B2E4-D5590FD811BE}">
      <dgm:prSet/>
      <dgm:spPr/>
      <dgm:t>
        <a:bodyPr/>
        <a:lstStyle/>
        <a:p>
          <a:endParaRPr lang="en-US" b="1">
            <a:solidFill>
              <a:schemeClr val="tx1"/>
            </a:solidFill>
          </a:endParaRPr>
        </a:p>
      </dgm:t>
    </dgm:pt>
    <dgm:pt modelId="{A59999BC-9320-4353-9F2A-ACD3F831F19B}">
      <dgm:prSet phldrT="[Text]"/>
      <dgm:spPr/>
      <dgm:t>
        <a:bodyPr/>
        <a:lstStyle/>
        <a:p>
          <a:r>
            <a:rPr lang="en-US" b="1" dirty="0" smtClean="0">
              <a:solidFill>
                <a:schemeClr val="tx1"/>
              </a:solidFill>
            </a:rPr>
            <a:t>Funds administration</a:t>
          </a:r>
          <a:endParaRPr lang="en-US" b="1" dirty="0">
            <a:solidFill>
              <a:schemeClr val="tx1"/>
            </a:solidFill>
          </a:endParaRPr>
        </a:p>
      </dgm:t>
    </dgm:pt>
    <dgm:pt modelId="{0BFB535D-2DFC-4F2C-BE1F-3A329E724002}" type="parTrans" cxnId="{7A1EE19B-B606-485B-A83C-5713FF842554}">
      <dgm:prSet/>
      <dgm:spPr/>
      <dgm:t>
        <a:bodyPr/>
        <a:lstStyle/>
        <a:p>
          <a:endParaRPr lang="en-US" b="1">
            <a:solidFill>
              <a:schemeClr val="tx1"/>
            </a:solidFill>
          </a:endParaRPr>
        </a:p>
      </dgm:t>
    </dgm:pt>
    <dgm:pt modelId="{1593B313-FC6D-4BC1-9CF9-FAED01D2BB3C}" type="sibTrans" cxnId="{7A1EE19B-B606-485B-A83C-5713FF842554}">
      <dgm:prSet/>
      <dgm:spPr/>
      <dgm:t>
        <a:bodyPr/>
        <a:lstStyle/>
        <a:p>
          <a:endParaRPr lang="en-US" b="1">
            <a:solidFill>
              <a:schemeClr val="tx1"/>
            </a:solidFill>
          </a:endParaRPr>
        </a:p>
      </dgm:t>
    </dgm:pt>
    <dgm:pt modelId="{E780DBC0-2221-4317-AA85-103DAE6A464F}">
      <dgm:prSet phldrT="[Text]"/>
      <dgm:spPr/>
      <dgm:t>
        <a:bodyPr/>
        <a:lstStyle/>
        <a:p>
          <a:r>
            <a:rPr lang="en-US" b="1" dirty="0" smtClean="0">
              <a:solidFill>
                <a:schemeClr val="tx1"/>
              </a:solidFill>
            </a:rPr>
            <a:t>Performance assurance</a:t>
          </a:r>
          <a:endParaRPr lang="en-US" b="1" dirty="0">
            <a:solidFill>
              <a:schemeClr val="tx1"/>
            </a:solidFill>
          </a:endParaRPr>
        </a:p>
      </dgm:t>
    </dgm:pt>
    <dgm:pt modelId="{EAED3DA5-89C9-4632-8736-6C793B63D309}" type="parTrans" cxnId="{BCA344C2-F5A1-4409-BB44-31C77F5992DD}">
      <dgm:prSet/>
      <dgm:spPr/>
      <dgm:t>
        <a:bodyPr/>
        <a:lstStyle/>
        <a:p>
          <a:endParaRPr lang="en-US" b="1">
            <a:solidFill>
              <a:schemeClr val="tx1"/>
            </a:solidFill>
          </a:endParaRPr>
        </a:p>
      </dgm:t>
    </dgm:pt>
    <dgm:pt modelId="{1827A452-C92F-44F7-9A3D-1B088221CD53}" type="sibTrans" cxnId="{BCA344C2-F5A1-4409-BB44-31C77F5992DD}">
      <dgm:prSet/>
      <dgm:spPr/>
      <dgm:t>
        <a:bodyPr/>
        <a:lstStyle/>
        <a:p>
          <a:endParaRPr lang="en-US" b="1">
            <a:solidFill>
              <a:schemeClr val="tx1"/>
            </a:solidFill>
          </a:endParaRPr>
        </a:p>
      </dgm:t>
    </dgm:pt>
    <dgm:pt modelId="{1C625295-88D3-4234-BA39-45271F2A2B39}">
      <dgm:prSet phldrT="[Text]"/>
      <dgm:spPr/>
      <dgm:t>
        <a:bodyPr/>
        <a:lstStyle/>
        <a:p>
          <a:endParaRPr lang="en-US" b="1" dirty="0">
            <a:solidFill>
              <a:schemeClr val="tx1"/>
            </a:solidFill>
          </a:endParaRPr>
        </a:p>
      </dgm:t>
    </dgm:pt>
    <dgm:pt modelId="{FC5A5FE4-13A9-46F1-8A69-CD7C43E132EC}" type="parTrans" cxnId="{40D70B2F-1A78-48DB-A643-96EF27FD928D}">
      <dgm:prSet/>
      <dgm:spPr/>
      <dgm:t>
        <a:bodyPr/>
        <a:lstStyle/>
        <a:p>
          <a:endParaRPr lang="en-US" b="1">
            <a:solidFill>
              <a:schemeClr val="tx1"/>
            </a:solidFill>
          </a:endParaRPr>
        </a:p>
      </dgm:t>
    </dgm:pt>
    <dgm:pt modelId="{73A4D716-1CF0-4DCD-91A0-137B7B7B7562}" type="sibTrans" cxnId="{40D70B2F-1A78-48DB-A643-96EF27FD928D}">
      <dgm:prSet/>
      <dgm:spPr/>
      <dgm:t>
        <a:bodyPr/>
        <a:lstStyle/>
        <a:p>
          <a:endParaRPr lang="en-US" b="1">
            <a:solidFill>
              <a:schemeClr val="tx1"/>
            </a:solidFill>
          </a:endParaRPr>
        </a:p>
      </dgm:t>
    </dgm:pt>
    <dgm:pt modelId="{09B5D07E-6126-475F-AFB1-FCEC25A37DD1}">
      <dgm:prSet phldrT="[Text]"/>
      <dgm:spPr/>
      <dgm:t>
        <a:bodyPr/>
        <a:lstStyle/>
        <a:p>
          <a:r>
            <a:rPr lang="en-US" b="1" dirty="0" smtClean="0">
              <a:solidFill>
                <a:schemeClr val="tx1"/>
              </a:solidFill>
            </a:rPr>
            <a:t>Metering</a:t>
          </a:r>
          <a:endParaRPr lang="en-US" b="1" dirty="0">
            <a:solidFill>
              <a:schemeClr val="tx1"/>
            </a:solidFill>
          </a:endParaRPr>
        </a:p>
      </dgm:t>
    </dgm:pt>
    <dgm:pt modelId="{69D8ED8B-4935-4B95-A98E-4AE838752B76}" type="parTrans" cxnId="{7537C7F2-9ED1-4BE1-BA01-1A9A45A88276}">
      <dgm:prSet/>
      <dgm:spPr/>
      <dgm:t>
        <a:bodyPr/>
        <a:lstStyle/>
        <a:p>
          <a:endParaRPr lang="en-US"/>
        </a:p>
      </dgm:t>
    </dgm:pt>
    <dgm:pt modelId="{A22ABDAD-D1E3-477E-BA05-4E3BB917142F}" type="sibTrans" cxnId="{7537C7F2-9ED1-4BE1-BA01-1A9A45A88276}">
      <dgm:prSet/>
      <dgm:spPr/>
      <dgm:t>
        <a:bodyPr/>
        <a:lstStyle/>
        <a:p>
          <a:endParaRPr lang="en-US"/>
        </a:p>
      </dgm:t>
    </dgm:pt>
    <dgm:pt modelId="{9891AFCE-DFB3-48E4-A11F-75425DB0E6E4}" type="pres">
      <dgm:prSet presAssocID="{0EEE3C1F-B21A-4719-B5B4-BAC4E95C897A}" presName="Name0" presStyleCnt="0">
        <dgm:presLayoutVars>
          <dgm:chMax val="1"/>
          <dgm:dir/>
          <dgm:animLvl val="ctr"/>
          <dgm:resizeHandles val="exact"/>
        </dgm:presLayoutVars>
      </dgm:prSet>
      <dgm:spPr/>
      <dgm:t>
        <a:bodyPr/>
        <a:lstStyle/>
        <a:p>
          <a:endParaRPr lang="en-US"/>
        </a:p>
      </dgm:t>
    </dgm:pt>
    <dgm:pt modelId="{E7118693-F583-48EF-A42E-2A5003A2346B}" type="pres">
      <dgm:prSet presAssocID="{14D5B5DE-374E-47A7-B290-3473332C9758}" presName="centerShape" presStyleLbl="node0" presStyleIdx="0" presStyleCnt="1"/>
      <dgm:spPr/>
      <dgm:t>
        <a:bodyPr/>
        <a:lstStyle/>
        <a:p>
          <a:endParaRPr lang="en-US"/>
        </a:p>
      </dgm:t>
    </dgm:pt>
    <dgm:pt modelId="{B55193B3-9198-4DBC-BBBE-DC7B71FBFB88}" type="pres">
      <dgm:prSet presAssocID="{0B738644-BD3A-40D4-A8F9-AEAC14FD4413}" presName="parTrans" presStyleLbl="sibTrans2D1" presStyleIdx="0" presStyleCnt="6"/>
      <dgm:spPr/>
      <dgm:t>
        <a:bodyPr/>
        <a:lstStyle/>
        <a:p>
          <a:endParaRPr lang="en-US"/>
        </a:p>
      </dgm:t>
    </dgm:pt>
    <dgm:pt modelId="{3ABD6B94-B9F1-4B3B-A7C8-77E3E9BC2351}" type="pres">
      <dgm:prSet presAssocID="{0B738644-BD3A-40D4-A8F9-AEAC14FD4413}" presName="connectorText" presStyleLbl="sibTrans2D1" presStyleIdx="0" presStyleCnt="6"/>
      <dgm:spPr/>
      <dgm:t>
        <a:bodyPr/>
        <a:lstStyle/>
        <a:p>
          <a:endParaRPr lang="en-US"/>
        </a:p>
      </dgm:t>
    </dgm:pt>
    <dgm:pt modelId="{986053A2-AF1C-4DAD-9DB8-5A16415AC86E}" type="pres">
      <dgm:prSet presAssocID="{A3E5A108-FFE4-475B-93D3-16549D84451E}" presName="node" presStyleLbl="node1" presStyleIdx="0" presStyleCnt="6" custRadScaleRad="99666" custRadScaleInc="161">
        <dgm:presLayoutVars>
          <dgm:bulletEnabled val="1"/>
        </dgm:presLayoutVars>
      </dgm:prSet>
      <dgm:spPr/>
      <dgm:t>
        <a:bodyPr/>
        <a:lstStyle/>
        <a:p>
          <a:endParaRPr lang="en-US"/>
        </a:p>
      </dgm:t>
    </dgm:pt>
    <dgm:pt modelId="{F139D7E9-A8E2-4C93-B3CF-2E3EBE57019C}" type="pres">
      <dgm:prSet presAssocID="{69D8ED8B-4935-4B95-A98E-4AE838752B76}" presName="parTrans" presStyleLbl="sibTrans2D1" presStyleIdx="1" presStyleCnt="6"/>
      <dgm:spPr/>
      <dgm:t>
        <a:bodyPr/>
        <a:lstStyle/>
        <a:p>
          <a:endParaRPr lang="en-US"/>
        </a:p>
      </dgm:t>
    </dgm:pt>
    <dgm:pt modelId="{9485ED3E-0D25-4DAB-900D-71DFFCC81CDE}" type="pres">
      <dgm:prSet presAssocID="{69D8ED8B-4935-4B95-A98E-4AE838752B76}" presName="connectorText" presStyleLbl="sibTrans2D1" presStyleIdx="1" presStyleCnt="6"/>
      <dgm:spPr/>
      <dgm:t>
        <a:bodyPr/>
        <a:lstStyle/>
        <a:p>
          <a:endParaRPr lang="en-US"/>
        </a:p>
      </dgm:t>
    </dgm:pt>
    <dgm:pt modelId="{D5B64B7F-FCAB-43A4-99C4-89EC368B591C}" type="pres">
      <dgm:prSet presAssocID="{09B5D07E-6126-475F-AFB1-FCEC25A37DD1}" presName="node" presStyleLbl="node1" presStyleIdx="1" presStyleCnt="6">
        <dgm:presLayoutVars>
          <dgm:bulletEnabled val="1"/>
        </dgm:presLayoutVars>
      </dgm:prSet>
      <dgm:spPr/>
      <dgm:t>
        <a:bodyPr/>
        <a:lstStyle/>
        <a:p>
          <a:endParaRPr lang="en-US"/>
        </a:p>
      </dgm:t>
    </dgm:pt>
    <dgm:pt modelId="{D5E0E58B-598A-4D54-9FEE-DD3D4B4E5E41}" type="pres">
      <dgm:prSet presAssocID="{0E466EE0-3832-49E5-A57C-85D9797893EB}" presName="parTrans" presStyleLbl="sibTrans2D1" presStyleIdx="2" presStyleCnt="6"/>
      <dgm:spPr/>
      <dgm:t>
        <a:bodyPr/>
        <a:lstStyle/>
        <a:p>
          <a:endParaRPr lang="en-US"/>
        </a:p>
      </dgm:t>
    </dgm:pt>
    <dgm:pt modelId="{82CC3384-E179-4C05-B5F0-957827B94C58}" type="pres">
      <dgm:prSet presAssocID="{0E466EE0-3832-49E5-A57C-85D9797893EB}" presName="connectorText" presStyleLbl="sibTrans2D1" presStyleIdx="2" presStyleCnt="6"/>
      <dgm:spPr/>
      <dgm:t>
        <a:bodyPr/>
        <a:lstStyle/>
        <a:p>
          <a:endParaRPr lang="en-US"/>
        </a:p>
      </dgm:t>
    </dgm:pt>
    <dgm:pt modelId="{42B67253-133D-40F4-8F82-793F773B00AC}" type="pres">
      <dgm:prSet presAssocID="{09634ED3-90DA-427E-A386-563394A7CF2A}" presName="node" presStyleLbl="node1" presStyleIdx="2" presStyleCnt="6" custRadScaleRad="92252" custRadScaleInc="7526">
        <dgm:presLayoutVars>
          <dgm:bulletEnabled val="1"/>
        </dgm:presLayoutVars>
      </dgm:prSet>
      <dgm:spPr/>
      <dgm:t>
        <a:bodyPr/>
        <a:lstStyle/>
        <a:p>
          <a:endParaRPr lang="en-US"/>
        </a:p>
      </dgm:t>
    </dgm:pt>
    <dgm:pt modelId="{1BEA3C2B-B1B1-4CB0-A7E6-BBB390E62577}" type="pres">
      <dgm:prSet presAssocID="{ABA138EB-6E62-4B26-8C32-4186FAE58FC3}" presName="parTrans" presStyleLbl="sibTrans2D1" presStyleIdx="3" presStyleCnt="6"/>
      <dgm:spPr/>
      <dgm:t>
        <a:bodyPr/>
        <a:lstStyle/>
        <a:p>
          <a:endParaRPr lang="en-US"/>
        </a:p>
      </dgm:t>
    </dgm:pt>
    <dgm:pt modelId="{1F1FF202-9702-4B8F-9632-B620FB781699}" type="pres">
      <dgm:prSet presAssocID="{ABA138EB-6E62-4B26-8C32-4186FAE58FC3}" presName="connectorText" presStyleLbl="sibTrans2D1" presStyleIdx="3" presStyleCnt="6"/>
      <dgm:spPr/>
      <dgm:t>
        <a:bodyPr/>
        <a:lstStyle/>
        <a:p>
          <a:endParaRPr lang="en-US"/>
        </a:p>
      </dgm:t>
    </dgm:pt>
    <dgm:pt modelId="{227DB220-29DF-4B5A-8D03-761DC527F013}" type="pres">
      <dgm:prSet presAssocID="{FA15146B-8083-4112-8978-2E3277A5E953}" presName="node" presStyleLbl="node1" presStyleIdx="3" presStyleCnt="6" custRadScaleRad="100216" custRadScaleInc="-2102">
        <dgm:presLayoutVars>
          <dgm:bulletEnabled val="1"/>
        </dgm:presLayoutVars>
      </dgm:prSet>
      <dgm:spPr/>
      <dgm:t>
        <a:bodyPr/>
        <a:lstStyle/>
        <a:p>
          <a:endParaRPr lang="en-US"/>
        </a:p>
      </dgm:t>
    </dgm:pt>
    <dgm:pt modelId="{CCE7B527-E4C0-4FE3-8EC0-AE94AE998B6B}" type="pres">
      <dgm:prSet presAssocID="{0BFB535D-2DFC-4F2C-BE1F-3A329E724002}" presName="parTrans" presStyleLbl="sibTrans2D1" presStyleIdx="4" presStyleCnt="6"/>
      <dgm:spPr/>
      <dgm:t>
        <a:bodyPr/>
        <a:lstStyle/>
        <a:p>
          <a:endParaRPr lang="en-US"/>
        </a:p>
      </dgm:t>
    </dgm:pt>
    <dgm:pt modelId="{4841CF00-A5E5-4E46-8A3E-C64521C5EB61}" type="pres">
      <dgm:prSet presAssocID="{0BFB535D-2DFC-4F2C-BE1F-3A329E724002}" presName="connectorText" presStyleLbl="sibTrans2D1" presStyleIdx="4" presStyleCnt="6"/>
      <dgm:spPr/>
      <dgm:t>
        <a:bodyPr/>
        <a:lstStyle/>
        <a:p>
          <a:endParaRPr lang="en-US"/>
        </a:p>
      </dgm:t>
    </dgm:pt>
    <dgm:pt modelId="{259496A7-E0C5-4191-9CF4-49EE5819DBC0}" type="pres">
      <dgm:prSet presAssocID="{A59999BC-9320-4353-9F2A-ACD3F831F19B}" presName="node" presStyleLbl="node1" presStyleIdx="4" presStyleCnt="6">
        <dgm:presLayoutVars>
          <dgm:bulletEnabled val="1"/>
        </dgm:presLayoutVars>
      </dgm:prSet>
      <dgm:spPr/>
      <dgm:t>
        <a:bodyPr/>
        <a:lstStyle/>
        <a:p>
          <a:endParaRPr lang="en-US"/>
        </a:p>
      </dgm:t>
    </dgm:pt>
    <dgm:pt modelId="{71CA121A-93E8-49AB-A77E-7100F9C9D9BC}" type="pres">
      <dgm:prSet presAssocID="{EAED3DA5-89C9-4632-8736-6C793B63D309}" presName="parTrans" presStyleLbl="sibTrans2D1" presStyleIdx="5" presStyleCnt="6"/>
      <dgm:spPr/>
      <dgm:t>
        <a:bodyPr/>
        <a:lstStyle/>
        <a:p>
          <a:endParaRPr lang="en-US"/>
        </a:p>
      </dgm:t>
    </dgm:pt>
    <dgm:pt modelId="{2547BF22-E798-4DDB-81E0-BAF0FA2B0D73}" type="pres">
      <dgm:prSet presAssocID="{EAED3DA5-89C9-4632-8736-6C793B63D309}" presName="connectorText" presStyleLbl="sibTrans2D1" presStyleIdx="5" presStyleCnt="6"/>
      <dgm:spPr/>
      <dgm:t>
        <a:bodyPr/>
        <a:lstStyle/>
        <a:p>
          <a:endParaRPr lang="en-US"/>
        </a:p>
      </dgm:t>
    </dgm:pt>
    <dgm:pt modelId="{3D22BDBD-5275-41A2-B618-2FFF177172DD}" type="pres">
      <dgm:prSet presAssocID="{E780DBC0-2221-4317-AA85-103DAE6A464F}" presName="node" presStyleLbl="node1" presStyleIdx="5" presStyleCnt="6">
        <dgm:presLayoutVars>
          <dgm:bulletEnabled val="1"/>
        </dgm:presLayoutVars>
      </dgm:prSet>
      <dgm:spPr/>
      <dgm:t>
        <a:bodyPr/>
        <a:lstStyle/>
        <a:p>
          <a:endParaRPr lang="en-US"/>
        </a:p>
      </dgm:t>
    </dgm:pt>
  </dgm:ptLst>
  <dgm:cxnLst>
    <dgm:cxn modelId="{22E9E1DD-72E8-445E-84F8-D69B0CEA2361}" type="presOf" srcId="{EAED3DA5-89C9-4632-8736-6C793B63D309}" destId="{2547BF22-E798-4DDB-81E0-BAF0FA2B0D73}" srcOrd="1" destOrd="0" presId="urn:microsoft.com/office/officeart/2005/8/layout/radial5"/>
    <dgm:cxn modelId="{3E70F790-012A-4405-B58F-65AF4BC37C8A}" type="presOf" srcId="{0B738644-BD3A-40D4-A8F9-AEAC14FD4413}" destId="{3ABD6B94-B9F1-4B3B-A7C8-77E3E9BC2351}" srcOrd="1" destOrd="0" presId="urn:microsoft.com/office/officeart/2005/8/layout/radial5"/>
    <dgm:cxn modelId="{38B5C869-0928-4BE0-A11D-E46FD5E3965B}" type="presOf" srcId="{14D5B5DE-374E-47A7-B290-3473332C9758}" destId="{E7118693-F583-48EF-A42E-2A5003A2346B}" srcOrd="0" destOrd="0" presId="urn:microsoft.com/office/officeart/2005/8/layout/radial5"/>
    <dgm:cxn modelId="{626C7073-203B-45FF-BB58-080BDF8B13D1}" srcId="{14D5B5DE-374E-47A7-B290-3473332C9758}" destId="{A3E5A108-FFE4-475B-93D3-16549D84451E}" srcOrd="0" destOrd="0" parTransId="{0B738644-BD3A-40D4-A8F9-AEAC14FD4413}" sibTransId="{2D19E0B1-EF38-448C-A7EE-244F6E5B2CD7}"/>
    <dgm:cxn modelId="{ED8CB1EF-5253-4AB9-B6A5-B09ACDDAF914}" type="presOf" srcId="{09B5D07E-6126-475F-AFB1-FCEC25A37DD1}" destId="{D5B64B7F-FCAB-43A4-99C4-89EC368B591C}" srcOrd="0" destOrd="0" presId="urn:microsoft.com/office/officeart/2005/8/layout/radial5"/>
    <dgm:cxn modelId="{0E85E757-4AEC-4656-905F-A71F5223F458}" type="presOf" srcId="{FA15146B-8083-4112-8978-2E3277A5E953}" destId="{227DB220-29DF-4B5A-8D03-761DC527F013}" srcOrd="0" destOrd="0" presId="urn:microsoft.com/office/officeart/2005/8/layout/radial5"/>
    <dgm:cxn modelId="{3C85D029-6DE6-4EC3-B2F2-09C338769F96}" type="presOf" srcId="{69D8ED8B-4935-4B95-A98E-4AE838752B76}" destId="{F139D7E9-A8E2-4C93-B3CF-2E3EBE57019C}" srcOrd="0" destOrd="0" presId="urn:microsoft.com/office/officeart/2005/8/layout/radial5"/>
    <dgm:cxn modelId="{428F62CE-BA07-4C45-B253-3353444B6B27}" type="presOf" srcId="{E780DBC0-2221-4317-AA85-103DAE6A464F}" destId="{3D22BDBD-5275-41A2-B618-2FFF177172DD}" srcOrd="0" destOrd="0" presId="urn:microsoft.com/office/officeart/2005/8/layout/radial5"/>
    <dgm:cxn modelId="{CADD8ED0-E824-4C96-832D-09A87BBEC8F4}" srcId="{14D5B5DE-374E-47A7-B290-3473332C9758}" destId="{09634ED3-90DA-427E-A386-563394A7CF2A}" srcOrd="2" destOrd="0" parTransId="{0E466EE0-3832-49E5-A57C-85D9797893EB}" sibTransId="{4FF4DDD6-2996-49D3-8A9C-40283F6EB2DB}"/>
    <dgm:cxn modelId="{72DF2D69-93A1-470A-8402-14147B0F1C52}" srcId="{0EEE3C1F-B21A-4719-B5B4-BAC4E95C897A}" destId="{14D5B5DE-374E-47A7-B290-3473332C9758}" srcOrd="0" destOrd="0" parTransId="{F270FF18-E6DE-4FC9-9584-96C24AE872B2}" sibTransId="{41AEF848-AB54-4D97-8DA5-30779A230AB0}"/>
    <dgm:cxn modelId="{C58D9F99-A8A6-4500-9439-043D25F133A3}" type="presOf" srcId="{0BFB535D-2DFC-4F2C-BE1F-3A329E724002}" destId="{CCE7B527-E4C0-4FE3-8EC0-AE94AE998B6B}" srcOrd="0" destOrd="0" presId="urn:microsoft.com/office/officeart/2005/8/layout/radial5"/>
    <dgm:cxn modelId="{7A1EE19B-B606-485B-A83C-5713FF842554}" srcId="{14D5B5DE-374E-47A7-B290-3473332C9758}" destId="{A59999BC-9320-4353-9F2A-ACD3F831F19B}" srcOrd="4" destOrd="0" parTransId="{0BFB535D-2DFC-4F2C-BE1F-3A329E724002}" sibTransId="{1593B313-FC6D-4BC1-9CF9-FAED01D2BB3C}"/>
    <dgm:cxn modelId="{BCA344C2-F5A1-4409-BB44-31C77F5992DD}" srcId="{14D5B5DE-374E-47A7-B290-3473332C9758}" destId="{E780DBC0-2221-4317-AA85-103DAE6A464F}" srcOrd="5" destOrd="0" parTransId="{EAED3DA5-89C9-4632-8736-6C793B63D309}" sibTransId="{1827A452-C92F-44F7-9A3D-1B088221CD53}"/>
    <dgm:cxn modelId="{3666A093-FBAF-47C4-8C34-7E42451DC87A}" type="presOf" srcId="{0E466EE0-3832-49E5-A57C-85D9797893EB}" destId="{D5E0E58B-598A-4D54-9FEE-DD3D4B4E5E41}" srcOrd="0" destOrd="0" presId="urn:microsoft.com/office/officeart/2005/8/layout/radial5"/>
    <dgm:cxn modelId="{8BE90BEF-900A-4477-A004-CD9E26A829E7}" type="presOf" srcId="{69D8ED8B-4935-4B95-A98E-4AE838752B76}" destId="{9485ED3E-0D25-4DAB-900D-71DFFCC81CDE}" srcOrd="1" destOrd="0" presId="urn:microsoft.com/office/officeart/2005/8/layout/radial5"/>
    <dgm:cxn modelId="{C6F53634-DB1A-453E-9257-A33E2E87F8F6}" type="presOf" srcId="{A59999BC-9320-4353-9F2A-ACD3F831F19B}" destId="{259496A7-E0C5-4191-9CF4-49EE5819DBC0}" srcOrd="0" destOrd="0" presId="urn:microsoft.com/office/officeart/2005/8/layout/radial5"/>
    <dgm:cxn modelId="{566DDCF5-ACBC-4850-89B5-C411AB15C32C}" type="presOf" srcId="{A3E5A108-FFE4-475B-93D3-16549D84451E}" destId="{986053A2-AF1C-4DAD-9DB8-5A16415AC86E}" srcOrd="0" destOrd="0" presId="urn:microsoft.com/office/officeart/2005/8/layout/radial5"/>
    <dgm:cxn modelId="{92D25ACF-912B-4712-B355-85FB163A9840}" type="presOf" srcId="{09634ED3-90DA-427E-A386-563394A7CF2A}" destId="{42B67253-133D-40F4-8F82-793F773B00AC}" srcOrd="0" destOrd="0" presId="urn:microsoft.com/office/officeart/2005/8/layout/radial5"/>
    <dgm:cxn modelId="{3458928A-0650-499A-A37E-8F0A4670809A}" type="presOf" srcId="{0B738644-BD3A-40D4-A8F9-AEAC14FD4413}" destId="{B55193B3-9198-4DBC-BBBE-DC7B71FBFB88}" srcOrd="0" destOrd="0" presId="urn:microsoft.com/office/officeart/2005/8/layout/radial5"/>
    <dgm:cxn modelId="{694EBDDB-38B4-440F-BA45-41BE6FF103F2}" type="presOf" srcId="{ABA138EB-6E62-4B26-8C32-4186FAE58FC3}" destId="{1F1FF202-9702-4B8F-9632-B620FB781699}" srcOrd="1" destOrd="0" presId="urn:microsoft.com/office/officeart/2005/8/layout/radial5"/>
    <dgm:cxn modelId="{B20C5E39-FBD7-4D02-B2E4-D5590FD811BE}" srcId="{14D5B5DE-374E-47A7-B290-3473332C9758}" destId="{FA15146B-8083-4112-8978-2E3277A5E953}" srcOrd="3" destOrd="0" parTransId="{ABA138EB-6E62-4B26-8C32-4186FAE58FC3}" sibTransId="{3A9D70D9-F9A4-43CC-BF25-7F660749D54B}"/>
    <dgm:cxn modelId="{40D70B2F-1A78-48DB-A643-96EF27FD928D}" srcId="{0EEE3C1F-B21A-4719-B5B4-BAC4E95C897A}" destId="{1C625295-88D3-4234-BA39-45271F2A2B39}" srcOrd="1" destOrd="0" parTransId="{FC5A5FE4-13A9-46F1-8A69-CD7C43E132EC}" sibTransId="{73A4D716-1CF0-4DCD-91A0-137B7B7B7562}"/>
    <dgm:cxn modelId="{B39305A0-CD37-4340-A121-3053AE1E88B6}" type="presOf" srcId="{ABA138EB-6E62-4B26-8C32-4186FAE58FC3}" destId="{1BEA3C2B-B1B1-4CB0-A7E6-BBB390E62577}" srcOrd="0" destOrd="0" presId="urn:microsoft.com/office/officeart/2005/8/layout/radial5"/>
    <dgm:cxn modelId="{C748C964-0967-4B1B-B729-9AA2B511C560}" type="presOf" srcId="{0E466EE0-3832-49E5-A57C-85D9797893EB}" destId="{82CC3384-E179-4C05-B5F0-957827B94C58}" srcOrd="1" destOrd="0" presId="urn:microsoft.com/office/officeart/2005/8/layout/radial5"/>
    <dgm:cxn modelId="{D3746563-6C45-430A-852C-633370857F0D}" type="presOf" srcId="{EAED3DA5-89C9-4632-8736-6C793B63D309}" destId="{71CA121A-93E8-49AB-A77E-7100F9C9D9BC}" srcOrd="0" destOrd="0" presId="urn:microsoft.com/office/officeart/2005/8/layout/radial5"/>
    <dgm:cxn modelId="{7537C7F2-9ED1-4BE1-BA01-1A9A45A88276}" srcId="{14D5B5DE-374E-47A7-B290-3473332C9758}" destId="{09B5D07E-6126-475F-AFB1-FCEC25A37DD1}" srcOrd="1" destOrd="0" parTransId="{69D8ED8B-4935-4B95-A98E-4AE838752B76}" sibTransId="{A22ABDAD-D1E3-477E-BA05-4E3BB917142F}"/>
    <dgm:cxn modelId="{869785F9-AC1F-4D0D-8CD6-0F5AA981BFB9}" type="presOf" srcId="{0EEE3C1F-B21A-4719-B5B4-BAC4E95C897A}" destId="{9891AFCE-DFB3-48E4-A11F-75425DB0E6E4}" srcOrd="0" destOrd="0" presId="urn:microsoft.com/office/officeart/2005/8/layout/radial5"/>
    <dgm:cxn modelId="{3CC881AA-A1DF-4EA2-994E-9FBB8A8BDF4B}" type="presOf" srcId="{0BFB535D-2DFC-4F2C-BE1F-3A329E724002}" destId="{4841CF00-A5E5-4E46-8A3E-C64521C5EB61}" srcOrd="1" destOrd="0" presId="urn:microsoft.com/office/officeart/2005/8/layout/radial5"/>
    <dgm:cxn modelId="{91E077EC-8455-400A-814D-BDC03912ADB8}" type="presParOf" srcId="{9891AFCE-DFB3-48E4-A11F-75425DB0E6E4}" destId="{E7118693-F583-48EF-A42E-2A5003A2346B}" srcOrd="0" destOrd="0" presId="urn:microsoft.com/office/officeart/2005/8/layout/radial5"/>
    <dgm:cxn modelId="{429424E7-5733-4D29-95C0-F0D49443F6EF}" type="presParOf" srcId="{9891AFCE-DFB3-48E4-A11F-75425DB0E6E4}" destId="{B55193B3-9198-4DBC-BBBE-DC7B71FBFB88}" srcOrd="1" destOrd="0" presId="urn:microsoft.com/office/officeart/2005/8/layout/radial5"/>
    <dgm:cxn modelId="{BE9FA5EA-1099-40BF-BCE3-70D2F36E9605}" type="presParOf" srcId="{B55193B3-9198-4DBC-BBBE-DC7B71FBFB88}" destId="{3ABD6B94-B9F1-4B3B-A7C8-77E3E9BC2351}" srcOrd="0" destOrd="0" presId="urn:microsoft.com/office/officeart/2005/8/layout/radial5"/>
    <dgm:cxn modelId="{3A4D42AB-CA14-4DB0-BEE9-1347D2E2B1D6}" type="presParOf" srcId="{9891AFCE-DFB3-48E4-A11F-75425DB0E6E4}" destId="{986053A2-AF1C-4DAD-9DB8-5A16415AC86E}" srcOrd="2" destOrd="0" presId="urn:microsoft.com/office/officeart/2005/8/layout/radial5"/>
    <dgm:cxn modelId="{7D4FBE6B-38EF-43C4-9EA9-DE808061EE24}" type="presParOf" srcId="{9891AFCE-DFB3-48E4-A11F-75425DB0E6E4}" destId="{F139D7E9-A8E2-4C93-B3CF-2E3EBE57019C}" srcOrd="3" destOrd="0" presId="urn:microsoft.com/office/officeart/2005/8/layout/radial5"/>
    <dgm:cxn modelId="{466EA685-8CBE-41FD-A487-968D5E83FC17}" type="presParOf" srcId="{F139D7E9-A8E2-4C93-B3CF-2E3EBE57019C}" destId="{9485ED3E-0D25-4DAB-900D-71DFFCC81CDE}" srcOrd="0" destOrd="0" presId="urn:microsoft.com/office/officeart/2005/8/layout/radial5"/>
    <dgm:cxn modelId="{7C6DAF23-847D-4535-A75D-578C3B8BA74E}" type="presParOf" srcId="{9891AFCE-DFB3-48E4-A11F-75425DB0E6E4}" destId="{D5B64B7F-FCAB-43A4-99C4-89EC368B591C}" srcOrd="4" destOrd="0" presId="urn:microsoft.com/office/officeart/2005/8/layout/radial5"/>
    <dgm:cxn modelId="{C44D828E-D465-4BA9-BBEB-F378512D5E11}" type="presParOf" srcId="{9891AFCE-DFB3-48E4-A11F-75425DB0E6E4}" destId="{D5E0E58B-598A-4D54-9FEE-DD3D4B4E5E41}" srcOrd="5" destOrd="0" presId="urn:microsoft.com/office/officeart/2005/8/layout/radial5"/>
    <dgm:cxn modelId="{FA407761-D4E0-444F-B41F-7BA4865E9863}" type="presParOf" srcId="{D5E0E58B-598A-4D54-9FEE-DD3D4B4E5E41}" destId="{82CC3384-E179-4C05-B5F0-957827B94C58}" srcOrd="0" destOrd="0" presId="urn:microsoft.com/office/officeart/2005/8/layout/radial5"/>
    <dgm:cxn modelId="{A263DC41-82BF-48B9-9830-E94D9EEEC39B}" type="presParOf" srcId="{9891AFCE-DFB3-48E4-A11F-75425DB0E6E4}" destId="{42B67253-133D-40F4-8F82-793F773B00AC}" srcOrd="6" destOrd="0" presId="urn:microsoft.com/office/officeart/2005/8/layout/radial5"/>
    <dgm:cxn modelId="{281D9115-C3B7-43C9-9EB1-5DE4A19B3765}" type="presParOf" srcId="{9891AFCE-DFB3-48E4-A11F-75425DB0E6E4}" destId="{1BEA3C2B-B1B1-4CB0-A7E6-BBB390E62577}" srcOrd="7" destOrd="0" presId="urn:microsoft.com/office/officeart/2005/8/layout/radial5"/>
    <dgm:cxn modelId="{7B99BB54-2484-4B74-A81C-C3E0B4874206}" type="presParOf" srcId="{1BEA3C2B-B1B1-4CB0-A7E6-BBB390E62577}" destId="{1F1FF202-9702-4B8F-9632-B620FB781699}" srcOrd="0" destOrd="0" presId="urn:microsoft.com/office/officeart/2005/8/layout/radial5"/>
    <dgm:cxn modelId="{074AB681-7C97-434B-9356-7867559EA84F}" type="presParOf" srcId="{9891AFCE-DFB3-48E4-A11F-75425DB0E6E4}" destId="{227DB220-29DF-4B5A-8D03-761DC527F013}" srcOrd="8" destOrd="0" presId="urn:microsoft.com/office/officeart/2005/8/layout/radial5"/>
    <dgm:cxn modelId="{1FC8E69F-B3DC-4435-82EC-BCB9094CF477}" type="presParOf" srcId="{9891AFCE-DFB3-48E4-A11F-75425DB0E6E4}" destId="{CCE7B527-E4C0-4FE3-8EC0-AE94AE998B6B}" srcOrd="9" destOrd="0" presId="urn:microsoft.com/office/officeart/2005/8/layout/radial5"/>
    <dgm:cxn modelId="{D34D31DE-637C-402C-8167-BE612B90CC55}" type="presParOf" srcId="{CCE7B527-E4C0-4FE3-8EC0-AE94AE998B6B}" destId="{4841CF00-A5E5-4E46-8A3E-C64521C5EB61}" srcOrd="0" destOrd="0" presId="urn:microsoft.com/office/officeart/2005/8/layout/radial5"/>
    <dgm:cxn modelId="{6D81C0E9-D83A-4FEC-A735-8454461D52D8}" type="presParOf" srcId="{9891AFCE-DFB3-48E4-A11F-75425DB0E6E4}" destId="{259496A7-E0C5-4191-9CF4-49EE5819DBC0}" srcOrd="10" destOrd="0" presId="urn:microsoft.com/office/officeart/2005/8/layout/radial5"/>
    <dgm:cxn modelId="{B5493101-6266-4F5D-82FE-503F51834CC2}" type="presParOf" srcId="{9891AFCE-DFB3-48E4-A11F-75425DB0E6E4}" destId="{71CA121A-93E8-49AB-A77E-7100F9C9D9BC}" srcOrd="11" destOrd="0" presId="urn:microsoft.com/office/officeart/2005/8/layout/radial5"/>
    <dgm:cxn modelId="{5238F11C-21A2-4A14-B8DC-097546831C1C}" type="presParOf" srcId="{71CA121A-93E8-49AB-A77E-7100F9C9D9BC}" destId="{2547BF22-E798-4DDB-81E0-BAF0FA2B0D73}" srcOrd="0" destOrd="0" presId="urn:microsoft.com/office/officeart/2005/8/layout/radial5"/>
    <dgm:cxn modelId="{4F6C68D9-4B32-49FB-8EF6-291528D3B10E}" type="presParOf" srcId="{9891AFCE-DFB3-48E4-A11F-75425DB0E6E4}" destId="{3D22BDBD-5275-41A2-B618-2FFF177172DD}" srcOrd="12"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118693-F583-48EF-A42E-2A5003A2346B}">
      <dsp:nvSpPr>
        <dsp:cNvPr id="0" name=""/>
        <dsp:cNvSpPr/>
      </dsp:nvSpPr>
      <dsp:spPr>
        <a:xfrm>
          <a:off x="1661029" y="1512693"/>
          <a:ext cx="915677" cy="91567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b="1" kern="1200" dirty="0" smtClean="0">
              <a:solidFill>
                <a:schemeClr val="tx1"/>
              </a:solidFill>
            </a:rPr>
            <a:t>P379</a:t>
          </a:r>
          <a:endParaRPr lang="en-US" sz="1800" b="1" kern="1200" dirty="0">
            <a:solidFill>
              <a:schemeClr val="tx1"/>
            </a:solidFill>
          </a:endParaRPr>
        </a:p>
      </dsp:txBody>
      <dsp:txXfrm>
        <a:off x="1795127" y="1646791"/>
        <a:ext cx="647481" cy="647481"/>
      </dsp:txXfrm>
    </dsp:sp>
    <dsp:sp modelId="{B55193B3-9198-4DBC-BBBE-DC7B71FBFB88}">
      <dsp:nvSpPr>
        <dsp:cNvPr id="0" name=""/>
        <dsp:cNvSpPr/>
      </dsp:nvSpPr>
      <dsp:spPr>
        <a:xfrm rot="16202898">
          <a:off x="2023470" y="1244958"/>
          <a:ext cx="191862" cy="18432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b="1" kern="1200">
            <a:solidFill>
              <a:schemeClr val="tx1"/>
            </a:solidFill>
          </a:endParaRPr>
        </a:p>
      </dsp:txBody>
      <dsp:txXfrm>
        <a:off x="2051095" y="1309471"/>
        <a:ext cx="136565" cy="110594"/>
      </dsp:txXfrm>
    </dsp:sp>
    <dsp:sp modelId="{986053A2-AF1C-4DAD-9DB8-5A16415AC86E}">
      <dsp:nvSpPr>
        <dsp:cNvPr id="0" name=""/>
        <dsp:cNvSpPr/>
      </dsp:nvSpPr>
      <dsp:spPr>
        <a:xfrm>
          <a:off x="1547742" y="6090"/>
          <a:ext cx="1144597" cy="114459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US" sz="800" b="1" kern="1200" dirty="0" smtClean="0">
              <a:solidFill>
                <a:schemeClr val="tx1"/>
              </a:solidFill>
            </a:rPr>
            <a:t>Parties</a:t>
          </a:r>
          <a:endParaRPr lang="en-US" sz="800" b="1" kern="1200" dirty="0">
            <a:solidFill>
              <a:schemeClr val="tx1"/>
            </a:solidFill>
          </a:endParaRPr>
        </a:p>
      </dsp:txBody>
      <dsp:txXfrm>
        <a:off x="1715364" y="173712"/>
        <a:ext cx="809353" cy="809353"/>
      </dsp:txXfrm>
    </dsp:sp>
    <dsp:sp modelId="{F139D7E9-A8E2-4C93-B3CF-2E3EBE57019C}">
      <dsp:nvSpPr>
        <dsp:cNvPr id="0" name=""/>
        <dsp:cNvSpPr/>
      </dsp:nvSpPr>
      <dsp:spPr>
        <a:xfrm rot="19800000">
          <a:off x="2572210" y="1560532"/>
          <a:ext cx="194335" cy="18432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a:off x="2575914" y="1611221"/>
        <a:ext cx="139038" cy="110594"/>
      </dsp:txXfrm>
    </dsp:sp>
    <dsp:sp modelId="{D5B64B7F-FCAB-43A4-99C4-89EC368B591C}">
      <dsp:nvSpPr>
        <dsp:cNvPr id="0" name=""/>
        <dsp:cNvSpPr/>
      </dsp:nvSpPr>
      <dsp:spPr>
        <a:xfrm>
          <a:off x="2756241" y="699829"/>
          <a:ext cx="1144597" cy="114459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US" sz="800" b="1" kern="1200" dirty="0" smtClean="0">
              <a:solidFill>
                <a:schemeClr val="tx1"/>
              </a:solidFill>
            </a:rPr>
            <a:t>Metering</a:t>
          </a:r>
          <a:endParaRPr lang="en-US" sz="800" b="1" kern="1200" dirty="0">
            <a:solidFill>
              <a:schemeClr val="tx1"/>
            </a:solidFill>
          </a:endParaRPr>
        </a:p>
      </dsp:txBody>
      <dsp:txXfrm>
        <a:off x="2923863" y="867451"/>
        <a:ext cx="809353" cy="809353"/>
      </dsp:txXfrm>
    </dsp:sp>
    <dsp:sp modelId="{D5E0E58B-598A-4D54-9FEE-DD3D4B4E5E41}">
      <dsp:nvSpPr>
        <dsp:cNvPr id="0" name=""/>
        <dsp:cNvSpPr/>
      </dsp:nvSpPr>
      <dsp:spPr>
        <a:xfrm rot="1935468">
          <a:off x="2543553" y="2189633"/>
          <a:ext cx="136976" cy="18432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b="1" kern="1200">
            <a:solidFill>
              <a:schemeClr val="tx1"/>
            </a:solidFill>
          </a:endParaRPr>
        </a:p>
      </dsp:txBody>
      <dsp:txXfrm>
        <a:off x="2546724" y="2215532"/>
        <a:ext cx="95883" cy="110594"/>
      </dsp:txXfrm>
    </dsp:sp>
    <dsp:sp modelId="{42B67253-133D-40F4-8F82-793F773B00AC}">
      <dsp:nvSpPr>
        <dsp:cNvPr id="0" name=""/>
        <dsp:cNvSpPr/>
      </dsp:nvSpPr>
      <dsp:spPr>
        <a:xfrm>
          <a:off x="2636266" y="2085989"/>
          <a:ext cx="1144597" cy="114459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US" sz="800" b="1" kern="1200" dirty="0" smtClean="0">
              <a:solidFill>
                <a:schemeClr val="tx1"/>
              </a:solidFill>
            </a:rPr>
            <a:t>Volume Allocation</a:t>
          </a:r>
          <a:endParaRPr lang="en-US" sz="800" b="1" kern="1200" dirty="0">
            <a:solidFill>
              <a:schemeClr val="tx1"/>
            </a:solidFill>
          </a:endParaRPr>
        </a:p>
      </dsp:txBody>
      <dsp:txXfrm>
        <a:off x="2803888" y="2253611"/>
        <a:ext cx="809353" cy="809353"/>
      </dsp:txXfrm>
    </dsp:sp>
    <dsp:sp modelId="{1BEA3C2B-B1B1-4CB0-A7E6-BBB390E62577}">
      <dsp:nvSpPr>
        <dsp:cNvPr id="0" name=""/>
        <dsp:cNvSpPr/>
      </dsp:nvSpPr>
      <dsp:spPr>
        <a:xfrm rot="5362123">
          <a:off x="2028311" y="2514738"/>
          <a:ext cx="195135" cy="18432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b="1" kern="1200">
            <a:solidFill>
              <a:schemeClr val="tx1"/>
            </a:solidFill>
          </a:endParaRPr>
        </a:p>
      </dsp:txBody>
      <dsp:txXfrm>
        <a:off x="2055655" y="2523956"/>
        <a:ext cx="139838" cy="110594"/>
      </dsp:txXfrm>
    </dsp:sp>
    <dsp:sp modelId="{227DB220-29DF-4B5A-8D03-761DC527F013}">
      <dsp:nvSpPr>
        <dsp:cNvPr id="0" name=""/>
        <dsp:cNvSpPr/>
      </dsp:nvSpPr>
      <dsp:spPr>
        <a:xfrm>
          <a:off x="1561975" y="2796467"/>
          <a:ext cx="1144597" cy="114459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US" sz="800" b="1" kern="1200" dirty="0" smtClean="0">
              <a:solidFill>
                <a:schemeClr val="tx1"/>
              </a:solidFill>
            </a:rPr>
            <a:t>Customers</a:t>
          </a:r>
          <a:endParaRPr lang="en-US" sz="800" b="1" kern="1200" dirty="0">
            <a:solidFill>
              <a:schemeClr val="tx1"/>
            </a:solidFill>
          </a:endParaRPr>
        </a:p>
      </dsp:txBody>
      <dsp:txXfrm>
        <a:off x="1729597" y="2964089"/>
        <a:ext cx="809353" cy="809353"/>
      </dsp:txXfrm>
    </dsp:sp>
    <dsp:sp modelId="{CCE7B527-E4C0-4FE3-8EC0-AE94AE998B6B}">
      <dsp:nvSpPr>
        <dsp:cNvPr id="0" name=""/>
        <dsp:cNvSpPr/>
      </dsp:nvSpPr>
      <dsp:spPr>
        <a:xfrm rot="9000000">
          <a:off x="1471190" y="2196207"/>
          <a:ext cx="194335" cy="18432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b="1" kern="1200">
            <a:solidFill>
              <a:schemeClr val="tx1"/>
            </a:solidFill>
          </a:endParaRPr>
        </a:p>
      </dsp:txBody>
      <dsp:txXfrm rot="10800000">
        <a:off x="1522783" y="2219248"/>
        <a:ext cx="139038" cy="110594"/>
      </dsp:txXfrm>
    </dsp:sp>
    <dsp:sp modelId="{259496A7-E0C5-4191-9CF4-49EE5819DBC0}">
      <dsp:nvSpPr>
        <dsp:cNvPr id="0" name=""/>
        <dsp:cNvSpPr/>
      </dsp:nvSpPr>
      <dsp:spPr>
        <a:xfrm>
          <a:off x="336897" y="2096638"/>
          <a:ext cx="1144597" cy="114459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US" sz="800" b="1" kern="1200" dirty="0" smtClean="0">
              <a:solidFill>
                <a:schemeClr val="tx1"/>
              </a:solidFill>
            </a:rPr>
            <a:t>Funds administration</a:t>
          </a:r>
          <a:endParaRPr lang="en-US" sz="800" b="1" kern="1200" dirty="0">
            <a:solidFill>
              <a:schemeClr val="tx1"/>
            </a:solidFill>
          </a:endParaRPr>
        </a:p>
      </dsp:txBody>
      <dsp:txXfrm>
        <a:off x="504519" y="2264260"/>
        <a:ext cx="809353" cy="809353"/>
      </dsp:txXfrm>
    </dsp:sp>
    <dsp:sp modelId="{71CA121A-93E8-49AB-A77E-7100F9C9D9BC}">
      <dsp:nvSpPr>
        <dsp:cNvPr id="0" name=""/>
        <dsp:cNvSpPr/>
      </dsp:nvSpPr>
      <dsp:spPr>
        <a:xfrm rot="12600000">
          <a:off x="1471190" y="1560532"/>
          <a:ext cx="194335" cy="18432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b="1" kern="1200">
            <a:solidFill>
              <a:schemeClr val="tx1"/>
            </a:solidFill>
          </a:endParaRPr>
        </a:p>
      </dsp:txBody>
      <dsp:txXfrm rot="10800000">
        <a:off x="1522783" y="1611221"/>
        <a:ext cx="139038" cy="110594"/>
      </dsp:txXfrm>
    </dsp:sp>
    <dsp:sp modelId="{3D22BDBD-5275-41A2-B618-2FFF177172DD}">
      <dsp:nvSpPr>
        <dsp:cNvPr id="0" name=""/>
        <dsp:cNvSpPr/>
      </dsp:nvSpPr>
      <dsp:spPr>
        <a:xfrm>
          <a:off x="336897" y="699829"/>
          <a:ext cx="1144597" cy="1144597"/>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US" sz="800" b="1" kern="1200" dirty="0" smtClean="0">
              <a:solidFill>
                <a:schemeClr val="tx1"/>
              </a:solidFill>
            </a:rPr>
            <a:t>Performance assurance</a:t>
          </a:r>
          <a:endParaRPr lang="en-US" sz="800" b="1" kern="1200" dirty="0">
            <a:solidFill>
              <a:schemeClr val="tx1"/>
            </a:solidFill>
          </a:endParaRPr>
        </a:p>
      </dsp:txBody>
      <dsp:txXfrm>
        <a:off x="504519" y="867451"/>
        <a:ext cx="809353" cy="809353"/>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96000" y="550800"/>
            <a:ext cx="8352000" cy="432000"/>
          </a:xfrm>
          <a:prstGeom prst="rect">
            <a:avLst/>
          </a:prstGeom>
        </p:spPr>
        <p:txBody>
          <a:bodyPr vert="horz" lIns="0" tIns="0" rIns="0" bIns="0" rtlCol="0"/>
          <a:lstStyle>
            <a:lvl1pPr algn="l">
              <a:defRPr sz="1200"/>
            </a:lvl1pPr>
          </a:lstStyle>
          <a:p>
            <a:endParaRPr lang="en-GB" sz="2600" b="1" dirty="0">
              <a:solidFill>
                <a:schemeClr val="tx2"/>
              </a:solidFill>
              <a:latin typeface="+mj-lt"/>
            </a:endParaRPr>
          </a:p>
        </p:txBody>
      </p:sp>
      <p:sp>
        <p:nvSpPr>
          <p:cNvPr id="3" name="Date Placeholder 2"/>
          <p:cNvSpPr>
            <a:spLocks noGrp="1"/>
          </p:cNvSpPr>
          <p:nvPr>
            <p:ph type="dt" sz="quarter" idx="1"/>
          </p:nvPr>
        </p:nvSpPr>
        <p:spPr>
          <a:xfrm>
            <a:off x="7294792" y="6516000"/>
            <a:ext cx="1440000" cy="180000"/>
          </a:xfrm>
          <a:prstGeom prst="rect">
            <a:avLst/>
          </a:prstGeom>
        </p:spPr>
        <p:txBody>
          <a:bodyPr vert="horz" lIns="0" tIns="0" rIns="0" bIns="0" rtlCol="0" anchor="t" anchorCtr="0"/>
          <a:lstStyle>
            <a:lvl1pPr algn="r">
              <a:defRPr sz="1200"/>
            </a:lvl1pPr>
          </a:lstStyle>
          <a:p>
            <a:fld id="{B3E4FAFB-B20E-4AC5-84D6-161DBA86B9F0}" type="datetimeFigureOut">
              <a:rPr lang="en-GB" sz="900" smtClean="0">
                <a:solidFill>
                  <a:schemeClr val="tx1">
                    <a:lumMod val="50000"/>
                    <a:lumOff val="50000"/>
                  </a:schemeClr>
                </a:solidFill>
              </a:rPr>
              <a:t>02/04/2019</a:t>
            </a:fld>
            <a:endParaRPr lang="en-GB" dirty="0">
              <a:solidFill>
                <a:schemeClr val="tx1">
                  <a:lumMod val="50000"/>
                  <a:lumOff val="50000"/>
                </a:schemeClr>
              </a:solidFill>
            </a:endParaRPr>
          </a:p>
        </p:txBody>
      </p:sp>
      <p:sp>
        <p:nvSpPr>
          <p:cNvPr id="4" name="Footer Placeholder 3"/>
          <p:cNvSpPr>
            <a:spLocks noGrp="1"/>
          </p:cNvSpPr>
          <p:nvPr>
            <p:ph type="ftr" sz="quarter" idx="2"/>
          </p:nvPr>
        </p:nvSpPr>
        <p:spPr>
          <a:xfrm>
            <a:off x="1534792" y="6516000"/>
            <a:ext cx="3962400" cy="180000"/>
          </a:xfrm>
          <a:prstGeom prst="rect">
            <a:avLst/>
          </a:prstGeom>
        </p:spPr>
        <p:txBody>
          <a:bodyPr vert="horz" lIns="0" tIns="0" rIns="0" bIns="0" rtlCol="0" anchor="t" anchorCtr="0"/>
          <a:lstStyle>
            <a:lvl1pPr algn="l">
              <a:defRPr sz="1200"/>
            </a:lvl1pPr>
          </a:lstStyle>
          <a:p>
            <a:endParaRPr lang="en-GB" sz="900" dirty="0">
              <a:solidFill>
                <a:schemeClr val="tx1">
                  <a:lumMod val="50000"/>
                  <a:lumOff val="50000"/>
                </a:schemeClr>
              </a:solidFill>
            </a:endParaRPr>
          </a:p>
        </p:txBody>
      </p:sp>
      <p:sp>
        <p:nvSpPr>
          <p:cNvPr id="5" name="Slide Number Placeholder 4"/>
          <p:cNvSpPr>
            <a:spLocks noGrp="1"/>
          </p:cNvSpPr>
          <p:nvPr>
            <p:ph type="sldNum" sz="quarter" idx="3"/>
          </p:nvPr>
        </p:nvSpPr>
        <p:spPr>
          <a:xfrm>
            <a:off x="396000" y="6516000"/>
            <a:ext cx="986400" cy="180000"/>
          </a:xfrm>
          <a:prstGeom prst="rect">
            <a:avLst/>
          </a:prstGeom>
        </p:spPr>
        <p:txBody>
          <a:bodyPr vert="horz" lIns="0" tIns="0" rIns="0" bIns="0" rtlCol="0" anchor="t" anchorCtr="0"/>
          <a:lstStyle>
            <a:lvl1pPr algn="r">
              <a:defRPr sz="1200"/>
            </a:lvl1pPr>
          </a:lstStyle>
          <a:p>
            <a:pPr algn="l"/>
            <a:fld id="{3ED7F555-8884-4715-8AC8-5CE417A67BC4}" type="slidenum">
              <a:rPr lang="en-GB" sz="900" smtClean="0">
                <a:solidFill>
                  <a:schemeClr val="tx1">
                    <a:lumMod val="50000"/>
                    <a:lumOff val="50000"/>
                  </a:schemeClr>
                </a:solidFill>
              </a:rPr>
              <a:pPr algn="l"/>
              <a:t>‹#›</a:t>
            </a:fld>
            <a:endParaRPr lang="en-GB" dirty="0">
              <a:solidFill>
                <a:schemeClr val="tx1">
                  <a:lumMod val="50000"/>
                  <a:lumOff val="50000"/>
                </a:schemeClr>
              </a:solidFill>
            </a:endParaRPr>
          </a:p>
        </p:txBody>
      </p:sp>
      <p:sp>
        <p:nvSpPr>
          <p:cNvPr id="21" name="Rectangle 20"/>
          <p:cNvSpPr/>
          <p:nvPr/>
        </p:nvSpPr>
        <p:spPr>
          <a:xfrm>
            <a:off x="396875" y="6289200"/>
            <a:ext cx="986400" cy="5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p:cNvSpPr/>
          <p:nvPr/>
        </p:nvSpPr>
        <p:spPr>
          <a:xfrm>
            <a:off x="1534792" y="6289200"/>
            <a:ext cx="7200000" cy="5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396875" y="396000"/>
            <a:ext cx="8352000" cy="5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406672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96000" y="550800"/>
            <a:ext cx="8352000" cy="432000"/>
          </a:xfrm>
          <a:prstGeom prst="rect">
            <a:avLst/>
          </a:prstGeom>
        </p:spPr>
        <p:txBody>
          <a:bodyPr vert="horz" lIns="0" tIns="0" rIns="0" bIns="0" rtlCol="0"/>
          <a:lstStyle>
            <a:lvl1pPr algn="l">
              <a:defRPr sz="2600" b="1">
                <a:solidFill>
                  <a:schemeClr val="tx2"/>
                </a:solidFill>
              </a:defRPr>
            </a:lvl1pPr>
          </a:lstStyle>
          <a:p>
            <a:endParaRPr lang="en-GB" dirty="0"/>
          </a:p>
        </p:txBody>
      </p:sp>
      <p:sp>
        <p:nvSpPr>
          <p:cNvPr id="3" name="Date Placeholder 2"/>
          <p:cNvSpPr>
            <a:spLocks noGrp="1"/>
          </p:cNvSpPr>
          <p:nvPr>
            <p:ph type="dt" idx="1"/>
          </p:nvPr>
        </p:nvSpPr>
        <p:spPr>
          <a:xfrm>
            <a:off x="7294792" y="6516000"/>
            <a:ext cx="1440000" cy="180000"/>
          </a:xfrm>
          <a:prstGeom prst="rect">
            <a:avLst/>
          </a:prstGeom>
        </p:spPr>
        <p:txBody>
          <a:bodyPr vert="horz" lIns="0" tIns="0" rIns="0" bIns="0" rtlCol="0"/>
          <a:lstStyle>
            <a:lvl1pPr algn="r">
              <a:defRPr sz="900">
                <a:solidFill>
                  <a:schemeClr val="tx1">
                    <a:lumMod val="50000"/>
                    <a:lumOff val="50000"/>
                  </a:schemeClr>
                </a:solidFill>
              </a:defRPr>
            </a:lvl1pPr>
          </a:lstStyle>
          <a:p>
            <a:fld id="{9006FE8C-9FAB-41F5-88FC-732F6B53842C}" type="datetimeFigureOut">
              <a:rPr lang="en-GB" smtClean="0"/>
              <a:pPr/>
              <a:t>02/04/2019</a:t>
            </a:fld>
            <a:endParaRPr lang="en-GB" dirty="0"/>
          </a:p>
        </p:txBody>
      </p:sp>
      <p:sp>
        <p:nvSpPr>
          <p:cNvPr id="4" name="Slide Image Placeholder 3"/>
          <p:cNvSpPr>
            <a:spLocks noGrp="1" noRot="1" noChangeAspect="1"/>
          </p:cNvSpPr>
          <p:nvPr>
            <p:ph type="sldImg" idx="2"/>
          </p:nvPr>
        </p:nvSpPr>
        <p:spPr>
          <a:xfrm>
            <a:off x="2752725" y="1214065"/>
            <a:ext cx="3638550" cy="25717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396000" y="4087906"/>
            <a:ext cx="8352000" cy="2016000"/>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Footer Placeholder 5"/>
          <p:cNvSpPr>
            <a:spLocks noGrp="1"/>
          </p:cNvSpPr>
          <p:nvPr>
            <p:ph type="ftr" sz="quarter" idx="4"/>
          </p:nvPr>
        </p:nvSpPr>
        <p:spPr>
          <a:xfrm>
            <a:off x="1533600" y="6516000"/>
            <a:ext cx="3962400" cy="180000"/>
          </a:xfrm>
          <a:prstGeom prst="rect">
            <a:avLst/>
          </a:prstGeom>
        </p:spPr>
        <p:txBody>
          <a:bodyPr vert="horz" lIns="0" tIns="0" rIns="0" bIns="0" rtlCol="0" anchor="t" anchorCtr="0"/>
          <a:lstStyle>
            <a:lvl1pPr algn="l">
              <a:defRPr sz="900">
                <a:solidFill>
                  <a:schemeClr val="tx1">
                    <a:lumMod val="50000"/>
                    <a:lumOff val="50000"/>
                  </a:schemeClr>
                </a:solidFill>
              </a:defRPr>
            </a:lvl1pPr>
          </a:lstStyle>
          <a:p>
            <a:endParaRPr lang="en-GB" dirty="0"/>
          </a:p>
        </p:txBody>
      </p:sp>
      <p:sp>
        <p:nvSpPr>
          <p:cNvPr id="7" name="Slide Number Placeholder 6"/>
          <p:cNvSpPr>
            <a:spLocks noGrp="1"/>
          </p:cNvSpPr>
          <p:nvPr>
            <p:ph type="sldNum" sz="quarter" idx="5"/>
          </p:nvPr>
        </p:nvSpPr>
        <p:spPr>
          <a:xfrm>
            <a:off x="396000" y="6516000"/>
            <a:ext cx="986400" cy="180000"/>
          </a:xfrm>
          <a:prstGeom prst="rect">
            <a:avLst/>
          </a:prstGeom>
        </p:spPr>
        <p:txBody>
          <a:bodyPr vert="horz" lIns="0" tIns="0" rIns="0" bIns="0" rtlCol="0" anchor="t" anchorCtr="0"/>
          <a:lstStyle>
            <a:lvl1pPr algn="l">
              <a:defRPr sz="900">
                <a:solidFill>
                  <a:schemeClr val="tx1">
                    <a:lumMod val="50000"/>
                    <a:lumOff val="50000"/>
                  </a:schemeClr>
                </a:solidFill>
              </a:defRPr>
            </a:lvl1pPr>
          </a:lstStyle>
          <a:p>
            <a:fld id="{7AA0B687-4A7F-4B5A-B0FC-0514D0236F50}" type="slidenum">
              <a:rPr lang="en-GB" smtClean="0"/>
              <a:pPr/>
              <a:t>‹#›</a:t>
            </a:fld>
            <a:endParaRPr lang="en-GB" dirty="0"/>
          </a:p>
        </p:txBody>
      </p:sp>
      <p:sp>
        <p:nvSpPr>
          <p:cNvPr id="10" name="Rectangle 9"/>
          <p:cNvSpPr/>
          <p:nvPr/>
        </p:nvSpPr>
        <p:spPr>
          <a:xfrm>
            <a:off x="396875" y="6289650"/>
            <a:ext cx="986400" cy="5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1534792" y="6289650"/>
            <a:ext cx="7200000" cy="5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396875" y="395288"/>
            <a:ext cx="8352000" cy="5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722858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60713" y="1203325"/>
            <a:ext cx="3605212" cy="2549525"/>
          </a:xfrm>
        </p:spPr>
      </p:sp>
      <p:sp>
        <p:nvSpPr>
          <p:cNvPr id="3" name="Notes Placeholder 2"/>
          <p:cNvSpPr>
            <a:spLocks noGrp="1"/>
          </p:cNvSpPr>
          <p:nvPr>
            <p:ph type="body" idx="1"/>
          </p:nvPr>
        </p:nvSpPr>
        <p:spPr/>
        <p:txBody>
          <a:bodyPr/>
          <a:lstStyle/>
          <a:p>
            <a:pPr marL="171450" indent="-171450">
              <a:buFontTx/>
              <a:buChar char="-"/>
            </a:pPr>
            <a:r>
              <a:rPr lang="en-GB" dirty="0" smtClean="0"/>
              <a:t>Initial views, implementation approach</a:t>
            </a:r>
          </a:p>
          <a:p>
            <a:pPr marL="171450" indent="-171450">
              <a:buFontTx/>
              <a:buChar char="-"/>
            </a:pPr>
            <a:r>
              <a:rPr lang="en-GB" dirty="0" smtClean="0"/>
              <a:t>Impact assessments</a:t>
            </a:r>
          </a:p>
          <a:p>
            <a:endParaRPr lang="en-GB" dirty="0"/>
          </a:p>
        </p:txBody>
      </p:sp>
      <p:sp>
        <p:nvSpPr>
          <p:cNvPr id="4" name="Slide Number Placeholder 3"/>
          <p:cNvSpPr>
            <a:spLocks noGrp="1"/>
          </p:cNvSpPr>
          <p:nvPr>
            <p:ph type="sldNum" sz="quarter" idx="10"/>
          </p:nvPr>
        </p:nvSpPr>
        <p:spPr/>
        <p:txBody>
          <a:bodyPr/>
          <a:lstStyle/>
          <a:p>
            <a:fld id="{7AA0B687-4A7F-4B5A-B0FC-0514D0236F50}" type="slidenum">
              <a:rPr lang="en-GB" smtClean="0"/>
              <a:pPr/>
              <a:t>4</a:t>
            </a:fld>
            <a:endParaRPr lang="en-GB" dirty="0"/>
          </a:p>
        </p:txBody>
      </p:sp>
    </p:spTree>
    <p:extLst>
      <p:ext uri="{BB962C8B-B14F-4D97-AF65-F5344CB8AC3E}">
        <p14:creationId xmlns:p14="http://schemas.microsoft.com/office/powerpoint/2010/main" val="40251026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4888" y="685800"/>
            <a:ext cx="4848225"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5573058-CF0E-4FFC-A8C9-EE56CEBC424D}" type="slidenum">
              <a:rPr kumimoji="0" lang="en-GB" altLang="en-US" sz="1200" b="0" i="0" u="none" strike="noStrike" kern="1200" cap="none" spc="0" normalizeH="0" baseline="0" noProof="0" smtClean="0">
                <a:ln>
                  <a:noFill/>
                </a:ln>
                <a:solidFill>
                  <a:prstClr val="black"/>
                </a:solidFill>
                <a:effectLst/>
                <a:uLnTx/>
                <a:uFillTx/>
                <a:latin typeface="Calibri"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75</a:t>
            </a:fld>
            <a:endParaRPr kumimoji="0" lang="en-GB" altLang="en-US" sz="1200" b="0" i="0" u="none" strike="noStrike" kern="1200" cap="none" spc="0" normalizeH="0" baseline="0" noProof="0">
              <a:ln>
                <a:noFill/>
              </a:ln>
              <a:solidFill>
                <a:prstClr val="black"/>
              </a:solidFill>
              <a:effectLst/>
              <a:uLnTx/>
              <a:uFillTx/>
              <a:latin typeface="Calibri" pitchFamily="34" charset="0"/>
              <a:ea typeface="+mn-ea"/>
              <a:cs typeface="Arial" charset="0"/>
            </a:endParaRPr>
          </a:p>
        </p:txBody>
      </p:sp>
    </p:spTree>
    <p:extLst>
      <p:ext uri="{BB962C8B-B14F-4D97-AF65-F5344CB8AC3E}">
        <p14:creationId xmlns:p14="http://schemas.microsoft.com/office/powerpoint/2010/main" val="21455943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4888" y="685800"/>
            <a:ext cx="4848225"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5573058-CF0E-4FFC-A8C9-EE56CEBC424D}" type="slidenum">
              <a:rPr kumimoji="0" lang="en-GB" altLang="en-US" sz="1200" b="0" i="0" u="none" strike="noStrike" kern="1200" cap="none" spc="0" normalizeH="0" baseline="0" noProof="0" smtClean="0">
                <a:ln>
                  <a:noFill/>
                </a:ln>
                <a:solidFill>
                  <a:prstClr val="black"/>
                </a:solidFill>
                <a:effectLst/>
                <a:uLnTx/>
                <a:uFillTx/>
                <a:latin typeface="Calibri"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76</a:t>
            </a:fld>
            <a:endParaRPr kumimoji="0" lang="en-GB" altLang="en-US" sz="1200" b="0" i="0" u="none" strike="noStrike" kern="1200" cap="none" spc="0" normalizeH="0" baseline="0" noProof="0">
              <a:ln>
                <a:noFill/>
              </a:ln>
              <a:solidFill>
                <a:prstClr val="black"/>
              </a:solidFill>
              <a:effectLst/>
              <a:uLnTx/>
              <a:uFillTx/>
              <a:latin typeface="Calibri" pitchFamily="34" charset="0"/>
              <a:ea typeface="+mn-ea"/>
              <a:cs typeface="Arial" charset="0"/>
            </a:endParaRPr>
          </a:p>
        </p:txBody>
      </p:sp>
    </p:spTree>
    <p:extLst>
      <p:ext uri="{BB962C8B-B14F-4D97-AF65-F5344CB8AC3E}">
        <p14:creationId xmlns:p14="http://schemas.microsoft.com/office/powerpoint/2010/main" val="25499000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4888" y="685800"/>
            <a:ext cx="4848225"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5573058-CF0E-4FFC-A8C9-EE56CEBC424D}" type="slidenum">
              <a:rPr kumimoji="0" lang="en-GB" altLang="en-US" sz="1200" b="0" i="0" u="none" strike="noStrike" kern="1200" cap="none" spc="0" normalizeH="0" baseline="0" noProof="0" smtClean="0">
                <a:ln>
                  <a:noFill/>
                </a:ln>
                <a:solidFill>
                  <a:prstClr val="black"/>
                </a:solidFill>
                <a:effectLst/>
                <a:uLnTx/>
                <a:uFillTx/>
                <a:latin typeface="Calibri"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77</a:t>
            </a:fld>
            <a:endParaRPr kumimoji="0" lang="en-GB" altLang="en-US" sz="1200" b="0" i="0" u="none" strike="noStrike" kern="1200" cap="none" spc="0" normalizeH="0" baseline="0" noProof="0">
              <a:ln>
                <a:noFill/>
              </a:ln>
              <a:solidFill>
                <a:prstClr val="black"/>
              </a:solidFill>
              <a:effectLst/>
              <a:uLnTx/>
              <a:uFillTx/>
              <a:latin typeface="Calibri" pitchFamily="34" charset="0"/>
              <a:ea typeface="+mn-ea"/>
              <a:cs typeface="Arial" charset="0"/>
            </a:endParaRPr>
          </a:p>
        </p:txBody>
      </p:sp>
    </p:spTree>
    <p:extLst>
      <p:ext uri="{BB962C8B-B14F-4D97-AF65-F5344CB8AC3E}">
        <p14:creationId xmlns:p14="http://schemas.microsoft.com/office/powerpoint/2010/main" val="21507914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4888" y="685800"/>
            <a:ext cx="4848225"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5573058-CF0E-4FFC-A8C9-EE56CEBC424D}" type="slidenum">
              <a:rPr kumimoji="0" lang="en-GB" altLang="en-US" sz="1200" b="0" i="0" u="none" strike="noStrike" kern="1200" cap="none" spc="0" normalizeH="0" baseline="0" noProof="0" smtClean="0">
                <a:ln>
                  <a:noFill/>
                </a:ln>
                <a:solidFill>
                  <a:prstClr val="black"/>
                </a:solidFill>
                <a:effectLst/>
                <a:uLnTx/>
                <a:uFillTx/>
                <a:latin typeface="Calibri"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78</a:t>
            </a:fld>
            <a:endParaRPr kumimoji="0" lang="en-GB" altLang="en-US" sz="1200" b="0" i="0" u="none" strike="noStrike" kern="1200" cap="none" spc="0" normalizeH="0" baseline="0" noProof="0">
              <a:ln>
                <a:noFill/>
              </a:ln>
              <a:solidFill>
                <a:prstClr val="black"/>
              </a:solidFill>
              <a:effectLst/>
              <a:uLnTx/>
              <a:uFillTx/>
              <a:latin typeface="Calibri" pitchFamily="34" charset="0"/>
              <a:ea typeface="+mn-ea"/>
              <a:cs typeface="Arial" charset="0"/>
            </a:endParaRPr>
          </a:p>
        </p:txBody>
      </p:sp>
    </p:spTree>
    <p:extLst>
      <p:ext uri="{BB962C8B-B14F-4D97-AF65-F5344CB8AC3E}">
        <p14:creationId xmlns:p14="http://schemas.microsoft.com/office/powerpoint/2010/main" val="27698775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4888" y="685800"/>
            <a:ext cx="4848225"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5573058-CF0E-4FFC-A8C9-EE56CEBC424D}" type="slidenum">
              <a:rPr kumimoji="0" lang="en-GB" altLang="en-US" sz="1200" b="0" i="0" u="none" strike="noStrike" kern="1200" cap="none" spc="0" normalizeH="0" baseline="0" noProof="0" smtClean="0">
                <a:ln>
                  <a:noFill/>
                </a:ln>
                <a:solidFill>
                  <a:prstClr val="black"/>
                </a:solidFill>
                <a:effectLst/>
                <a:uLnTx/>
                <a:uFillTx/>
                <a:latin typeface="Calibri"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79</a:t>
            </a:fld>
            <a:endParaRPr kumimoji="0" lang="en-GB" altLang="en-US" sz="1200" b="0" i="0" u="none" strike="noStrike" kern="1200" cap="none" spc="0" normalizeH="0" baseline="0" noProof="0">
              <a:ln>
                <a:noFill/>
              </a:ln>
              <a:solidFill>
                <a:prstClr val="black"/>
              </a:solidFill>
              <a:effectLst/>
              <a:uLnTx/>
              <a:uFillTx/>
              <a:latin typeface="Calibri" pitchFamily="34" charset="0"/>
              <a:ea typeface="+mn-ea"/>
              <a:cs typeface="Arial" charset="0"/>
            </a:endParaRPr>
          </a:p>
        </p:txBody>
      </p:sp>
    </p:spTree>
    <p:extLst>
      <p:ext uri="{BB962C8B-B14F-4D97-AF65-F5344CB8AC3E}">
        <p14:creationId xmlns:p14="http://schemas.microsoft.com/office/powerpoint/2010/main" val="3867696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4888" y="685800"/>
            <a:ext cx="4848225"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5573058-CF0E-4FFC-A8C9-EE56CEBC424D}" type="slidenum">
              <a:rPr kumimoji="0" lang="en-GB" altLang="en-US" sz="1200" b="0" i="0" u="none" strike="noStrike" kern="1200" cap="none" spc="0" normalizeH="0" baseline="0" noProof="0" smtClean="0">
                <a:ln>
                  <a:noFill/>
                </a:ln>
                <a:solidFill>
                  <a:prstClr val="black"/>
                </a:solidFill>
                <a:effectLst/>
                <a:uLnTx/>
                <a:uFillTx/>
                <a:latin typeface="Calibri"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80</a:t>
            </a:fld>
            <a:endParaRPr kumimoji="0" lang="en-GB" altLang="en-US" sz="1200" b="0" i="0" u="none" strike="noStrike" kern="1200" cap="none" spc="0" normalizeH="0" baseline="0" noProof="0">
              <a:ln>
                <a:noFill/>
              </a:ln>
              <a:solidFill>
                <a:prstClr val="black"/>
              </a:solidFill>
              <a:effectLst/>
              <a:uLnTx/>
              <a:uFillTx/>
              <a:latin typeface="Calibri" pitchFamily="34" charset="0"/>
              <a:ea typeface="+mn-ea"/>
              <a:cs typeface="Arial" charset="0"/>
            </a:endParaRPr>
          </a:p>
        </p:txBody>
      </p:sp>
    </p:spTree>
    <p:extLst>
      <p:ext uri="{BB962C8B-B14F-4D97-AF65-F5344CB8AC3E}">
        <p14:creationId xmlns:p14="http://schemas.microsoft.com/office/powerpoint/2010/main" val="29439582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752725" y="1214438"/>
            <a:ext cx="3638550" cy="25717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5573058-CF0E-4FFC-A8C9-EE56CEBC424D}" type="slidenum">
              <a:rPr kumimoji="0" lang="en-GB" altLang="en-US" sz="1200" b="0" i="0" u="none" strike="noStrike" kern="1200" cap="none" spc="0" normalizeH="0" baseline="0" noProof="0" smtClean="0">
                <a:ln>
                  <a:noFill/>
                </a:ln>
                <a:solidFill>
                  <a:prstClr val="black"/>
                </a:solidFill>
                <a:effectLst/>
                <a:uLnTx/>
                <a:uFillTx/>
                <a:latin typeface="Calibri"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81</a:t>
            </a:fld>
            <a:endParaRPr kumimoji="0" lang="en-GB" altLang="en-US" sz="1200" b="0" i="0" u="none" strike="noStrike" kern="1200" cap="none" spc="0" normalizeH="0" baseline="0" noProof="0" dirty="0">
              <a:ln>
                <a:noFill/>
              </a:ln>
              <a:solidFill>
                <a:prstClr val="black"/>
              </a:solidFill>
              <a:effectLst/>
              <a:uLnTx/>
              <a:uFillTx/>
              <a:latin typeface="Calibri" pitchFamily="34" charset="0"/>
              <a:ea typeface="+mn-ea"/>
              <a:cs typeface="Arial" charset="0"/>
            </a:endParaRPr>
          </a:p>
        </p:txBody>
      </p:sp>
    </p:spTree>
    <p:extLst>
      <p:ext uri="{BB962C8B-B14F-4D97-AF65-F5344CB8AC3E}">
        <p14:creationId xmlns:p14="http://schemas.microsoft.com/office/powerpoint/2010/main" val="29985713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752725" y="1214438"/>
            <a:ext cx="3638550" cy="25717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5573058-CF0E-4FFC-A8C9-EE56CEBC424D}" type="slidenum">
              <a:rPr kumimoji="0" lang="en-GB" altLang="en-US" sz="1200" b="0" i="0" u="none" strike="noStrike" kern="1200" cap="none" spc="0" normalizeH="0" baseline="0" noProof="0" smtClean="0">
                <a:ln>
                  <a:noFill/>
                </a:ln>
                <a:solidFill>
                  <a:prstClr val="black"/>
                </a:solidFill>
                <a:effectLst/>
                <a:uLnTx/>
                <a:uFillTx/>
                <a:latin typeface="Calibri"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82</a:t>
            </a:fld>
            <a:endParaRPr kumimoji="0" lang="en-GB" altLang="en-US" sz="1200" b="0" i="0" u="none" strike="noStrike" kern="1200" cap="none" spc="0" normalizeH="0" baseline="0" noProof="0" dirty="0">
              <a:ln>
                <a:noFill/>
              </a:ln>
              <a:solidFill>
                <a:prstClr val="black"/>
              </a:solidFill>
              <a:effectLst/>
              <a:uLnTx/>
              <a:uFillTx/>
              <a:latin typeface="Calibri" pitchFamily="34" charset="0"/>
              <a:ea typeface="+mn-ea"/>
              <a:cs typeface="Arial" charset="0"/>
            </a:endParaRPr>
          </a:p>
        </p:txBody>
      </p:sp>
    </p:spTree>
    <p:extLst>
      <p:ext uri="{BB962C8B-B14F-4D97-AF65-F5344CB8AC3E}">
        <p14:creationId xmlns:p14="http://schemas.microsoft.com/office/powerpoint/2010/main" val="26065679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752725" y="1214438"/>
            <a:ext cx="3638550" cy="25717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5573058-CF0E-4FFC-A8C9-EE56CEBC424D}" type="slidenum">
              <a:rPr kumimoji="0" lang="en-GB" altLang="en-US" sz="1200" b="0" i="0" u="none" strike="noStrike" kern="1200" cap="none" spc="0" normalizeH="0" baseline="0" noProof="0" smtClean="0">
                <a:ln>
                  <a:noFill/>
                </a:ln>
                <a:solidFill>
                  <a:prstClr val="black"/>
                </a:solidFill>
                <a:effectLst/>
                <a:uLnTx/>
                <a:uFillTx/>
                <a:latin typeface="Calibri"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83</a:t>
            </a:fld>
            <a:endParaRPr kumimoji="0" lang="en-GB" altLang="en-US" sz="1200" b="0" i="0" u="none" strike="noStrike" kern="1200" cap="none" spc="0" normalizeH="0" baseline="0" noProof="0" dirty="0">
              <a:ln>
                <a:noFill/>
              </a:ln>
              <a:solidFill>
                <a:prstClr val="black"/>
              </a:solidFill>
              <a:effectLst/>
              <a:uLnTx/>
              <a:uFillTx/>
              <a:latin typeface="Calibri" pitchFamily="34" charset="0"/>
              <a:ea typeface="+mn-ea"/>
              <a:cs typeface="Arial" charset="0"/>
            </a:endParaRPr>
          </a:p>
        </p:txBody>
      </p:sp>
    </p:spTree>
    <p:extLst>
      <p:ext uri="{BB962C8B-B14F-4D97-AF65-F5344CB8AC3E}">
        <p14:creationId xmlns:p14="http://schemas.microsoft.com/office/powerpoint/2010/main" val="10705483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752725" y="1214438"/>
            <a:ext cx="3638550" cy="257175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5573058-CF0E-4FFC-A8C9-EE56CEBC424D}" type="slidenum">
              <a:rPr kumimoji="0" lang="en-GB" altLang="en-US" sz="1200" b="0" i="0" u="none" strike="noStrike" kern="1200" cap="none" spc="0" normalizeH="0" baseline="0" noProof="0" smtClean="0">
                <a:ln>
                  <a:noFill/>
                </a:ln>
                <a:solidFill>
                  <a:prstClr val="black"/>
                </a:solidFill>
                <a:effectLst/>
                <a:uLnTx/>
                <a:uFillTx/>
                <a:latin typeface="Calibri"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84</a:t>
            </a:fld>
            <a:endParaRPr kumimoji="0" lang="en-GB" altLang="en-US" sz="1200" b="0" i="0" u="none" strike="noStrike" kern="1200" cap="none" spc="0" normalizeH="0" baseline="0" noProof="0" dirty="0">
              <a:ln>
                <a:noFill/>
              </a:ln>
              <a:solidFill>
                <a:prstClr val="black"/>
              </a:solidFill>
              <a:effectLst/>
              <a:uLnTx/>
              <a:uFillTx/>
              <a:latin typeface="Calibri" pitchFamily="34" charset="0"/>
              <a:ea typeface="+mn-ea"/>
              <a:cs typeface="Arial" charset="0"/>
            </a:endParaRPr>
          </a:p>
        </p:txBody>
      </p:sp>
    </p:spTree>
    <p:extLst>
      <p:ext uri="{BB962C8B-B14F-4D97-AF65-F5344CB8AC3E}">
        <p14:creationId xmlns:p14="http://schemas.microsoft.com/office/powerpoint/2010/main" val="19848840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xfrm>
            <a:off x="1004888" y="685800"/>
            <a:ext cx="4848225"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dirty="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BDA1F82C-D1FA-4725-98EA-FFAAA5BAF7B3}" type="slidenum">
              <a:rPr kumimoji="0" lang="en-GB" altLang="en-US" sz="1200" b="0" i="0" u="none" strike="noStrike" kern="1200" cap="none" spc="0" normalizeH="0" baseline="0" noProof="0">
                <a:ln>
                  <a:noFill/>
                </a:ln>
                <a:solidFill>
                  <a:prstClr val="black"/>
                </a:solidFill>
                <a:effectLst/>
                <a:uLnTx/>
                <a:uFillTx/>
                <a:latin typeface="Calibri"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67</a:t>
            </a:fld>
            <a:endParaRPr kumimoji="0" lang="en-GB" altLang="en-US" sz="1200" b="0" i="0" u="none" strike="noStrike" kern="1200" cap="none" spc="0" normalizeH="0" baseline="0" noProof="0">
              <a:ln>
                <a:noFill/>
              </a:ln>
              <a:solidFill>
                <a:prstClr val="black"/>
              </a:solidFill>
              <a:effectLst/>
              <a:uLnTx/>
              <a:uFillTx/>
              <a:latin typeface="Calibri" pitchFamily="34" charset="0"/>
              <a:ea typeface="+mn-ea"/>
              <a:cs typeface="Arial" charset="0"/>
            </a:endParaRPr>
          </a:p>
        </p:txBody>
      </p:sp>
    </p:spTree>
    <p:extLst>
      <p:ext uri="{BB962C8B-B14F-4D97-AF65-F5344CB8AC3E}">
        <p14:creationId xmlns:p14="http://schemas.microsoft.com/office/powerpoint/2010/main" val="23268569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indent="0" eaLnBrk="1" hangingPunct="1">
              <a:spcBef>
                <a:spcPct val="0"/>
              </a:spcBef>
              <a:buFontTx/>
              <a:buNone/>
            </a:pPr>
            <a:endParaRPr lang="en-GB" altLang="en-US" dirty="0"/>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63DFD0E0-74C1-4C77-BF54-6091053306EE}" type="slidenum">
              <a:rPr kumimoji="0" lang="en-GB" altLang="en-US" sz="1200" b="0" i="0" u="none" strike="noStrike" kern="1200" cap="none" spc="0" normalizeH="0" baseline="0" noProof="0">
                <a:ln>
                  <a:noFill/>
                </a:ln>
                <a:solidFill>
                  <a:prstClr val="black"/>
                </a:solidFill>
                <a:effectLst/>
                <a:uLnTx/>
                <a:uFillTx/>
                <a:latin typeface="Calibri"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85</a:t>
            </a:fld>
            <a:endParaRPr kumimoji="0" lang="en-GB" altLang="en-US" sz="1200" b="0" i="0" u="none" strike="noStrike" kern="1200" cap="none" spc="0" normalizeH="0" baseline="0" noProof="0">
              <a:ln>
                <a:noFill/>
              </a:ln>
              <a:solidFill>
                <a:prstClr val="black"/>
              </a:solidFill>
              <a:effectLst/>
              <a:uLnTx/>
              <a:uFillTx/>
              <a:latin typeface="Calibri" pitchFamily="34" charset="0"/>
              <a:ea typeface="+mn-ea"/>
              <a:cs typeface="Arial" charset="0"/>
            </a:endParaRPr>
          </a:p>
        </p:txBody>
      </p:sp>
    </p:spTree>
    <p:extLst>
      <p:ext uri="{BB962C8B-B14F-4D97-AF65-F5344CB8AC3E}">
        <p14:creationId xmlns:p14="http://schemas.microsoft.com/office/powerpoint/2010/main" val="11752064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4888" y="685800"/>
            <a:ext cx="4848225"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5573058-CF0E-4FFC-A8C9-EE56CEBC424D}" type="slidenum">
              <a:rPr kumimoji="0" lang="en-GB" altLang="en-US" sz="1200" b="0" i="0" u="none" strike="noStrike" kern="1200" cap="none" spc="0" normalizeH="0" baseline="0" noProof="0" smtClean="0">
                <a:ln>
                  <a:noFill/>
                </a:ln>
                <a:solidFill>
                  <a:prstClr val="black"/>
                </a:solidFill>
                <a:effectLst/>
                <a:uLnTx/>
                <a:uFillTx/>
                <a:latin typeface="Calibri"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68</a:t>
            </a:fld>
            <a:endParaRPr kumimoji="0" lang="en-GB" altLang="en-US" sz="1200" b="0" i="0" u="none" strike="noStrike" kern="1200" cap="none" spc="0" normalizeH="0" baseline="0" noProof="0">
              <a:ln>
                <a:noFill/>
              </a:ln>
              <a:solidFill>
                <a:prstClr val="black"/>
              </a:solidFill>
              <a:effectLst/>
              <a:uLnTx/>
              <a:uFillTx/>
              <a:latin typeface="Calibri" pitchFamily="34" charset="0"/>
              <a:ea typeface="+mn-ea"/>
              <a:cs typeface="Arial" charset="0"/>
            </a:endParaRPr>
          </a:p>
        </p:txBody>
      </p:sp>
    </p:spTree>
    <p:extLst>
      <p:ext uri="{BB962C8B-B14F-4D97-AF65-F5344CB8AC3E}">
        <p14:creationId xmlns:p14="http://schemas.microsoft.com/office/powerpoint/2010/main" val="14112045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4888" y="685800"/>
            <a:ext cx="4848225"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5573058-CF0E-4FFC-A8C9-EE56CEBC424D}" type="slidenum">
              <a:rPr kumimoji="0" lang="en-GB" altLang="en-US" sz="1200" b="0" i="0" u="none" strike="noStrike" kern="1200" cap="none" spc="0" normalizeH="0" baseline="0" noProof="0" smtClean="0">
                <a:ln>
                  <a:noFill/>
                </a:ln>
                <a:solidFill>
                  <a:prstClr val="black"/>
                </a:solidFill>
                <a:effectLst/>
                <a:uLnTx/>
                <a:uFillTx/>
                <a:latin typeface="Calibri"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69</a:t>
            </a:fld>
            <a:endParaRPr kumimoji="0" lang="en-GB" altLang="en-US" sz="1200" b="0" i="0" u="none" strike="noStrike" kern="1200" cap="none" spc="0" normalizeH="0" baseline="0" noProof="0">
              <a:ln>
                <a:noFill/>
              </a:ln>
              <a:solidFill>
                <a:prstClr val="black"/>
              </a:solidFill>
              <a:effectLst/>
              <a:uLnTx/>
              <a:uFillTx/>
              <a:latin typeface="Calibri" pitchFamily="34" charset="0"/>
              <a:ea typeface="+mn-ea"/>
              <a:cs typeface="Arial" charset="0"/>
            </a:endParaRPr>
          </a:p>
        </p:txBody>
      </p:sp>
    </p:spTree>
    <p:extLst>
      <p:ext uri="{BB962C8B-B14F-4D97-AF65-F5344CB8AC3E}">
        <p14:creationId xmlns:p14="http://schemas.microsoft.com/office/powerpoint/2010/main" val="32015683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4888" y="685800"/>
            <a:ext cx="4848225"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5573058-CF0E-4FFC-A8C9-EE56CEBC424D}" type="slidenum">
              <a:rPr kumimoji="0" lang="en-GB" altLang="en-US" sz="1200" b="0" i="0" u="none" strike="noStrike" kern="1200" cap="none" spc="0" normalizeH="0" baseline="0" noProof="0" smtClean="0">
                <a:ln>
                  <a:noFill/>
                </a:ln>
                <a:solidFill>
                  <a:prstClr val="black"/>
                </a:solidFill>
                <a:effectLst/>
                <a:uLnTx/>
                <a:uFillTx/>
                <a:latin typeface="Calibri"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70</a:t>
            </a:fld>
            <a:endParaRPr kumimoji="0" lang="en-GB" altLang="en-US" sz="1200" b="0" i="0" u="none" strike="noStrike" kern="1200" cap="none" spc="0" normalizeH="0" baseline="0" noProof="0">
              <a:ln>
                <a:noFill/>
              </a:ln>
              <a:solidFill>
                <a:prstClr val="black"/>
              </a:solidFill>
              <a:effectLst/>
              <a:uLnTx/>
              <a:uFillTx/>
              <a:latin typeface="Calibri" pitchFamily="34" charset="0"/>
              <a:ea typeface="+mn-ea"/>
              <a:cs typeface="Arial" charset="0"/>
            </a:endParaRPr>
          </a:p>
        </p:txBody>
      </p:sp>
    </p:spTree>
    <p:extLst>
      <p:ext uri="{BB962C8B-B14F-4D97-AF65-F5344CB8AC3E}">
        <p14:creationId xmlns:p14="http://schemas.microsoft.com/office/powerpoint/2010/main" val="1348349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4888" y="685800"/>
            <a:ext cx="4848225"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5573058-CF0E-4FFC-A8C9-EE56CEBC424D}" type="slidenum">
              <a:rPr kumimoji="0" lang="en-GB" altLang="en-US" sz="1200" b="0" i="0" u="none" strike="noStrike" kern="1200" cap="none" spc="0" normalizeH="0" baseline="0" noProof="0" smtClean="0">
                <a:ln>
                  <a:noFill/>
                </a:ln>
                <a:solidFill>
                  <a:prstClr val="black"/>
                </a:solidFill>
                <a:effectLst/>
                <a:uLnTx/>
                <a:uFillTx/>
                <a:latin typeface="Calibri"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71</a:t>
            </a:fld>
            <a:endParaRPr kumimoji="0" lang="en-GB" altLang="en-US" sz="1200" b="0" i="0" u="none" strike="noStrike" kern="1200" cap="none" spc="0" normalizeH="0" baseline="0" noProof="0">
              <a:ln>
                <a:noFill/>
              </a:ln>
              <a:solidFill>
                <a:prstClr val="black"/>
              </a:solidFill>
              <a:effectLst/>
              <a:uLnTx/>
              <a:uFillTx/>
              <a:latin typeface="Calibri" pitchFamily="34" charset="0"/>
              <a:ea typeface="+mn-ea"/>
              <a:cs typeface="Arial" charset="0"/>
            </a:endParaRPr>
          </a:p>
        </p:txBody>
      </p:sp>
    </p:spTree>
    <p:extLst>
      <p:ext uri="{BB962C8B-B14F-4D97-AF65-F5344CB8AC3E}">
        <p14:creationId xmlns:p14="http://schemas.microsoft.com/office/powerpoint/2010/main" val="4312269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4888" y="685800"/>
            <a:ext cx="4848225"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5573058-CF0E-4FFC-A8C9-EE56CEBC424D}" type="slidenum">
              <a:rPr kumimoji="0" lang="en-GB" altLang="en-US" sz="1200" b="0" i="0" u="none" strike="noStrike" kern="1200" cap="none" spc="0" normalizeH="0" baseline="0" noProof="0" smtClean="0">
                <a:ln>
                  <a:noFill/>
                </a:ln>
                <a:solidFill>
                  <a:prstClr val="black"/>
                </a:solidFill>
                <a:effectLst/>
                <a:uLnTx/>
                <a:uFillTx/>
                <a:latin typeface="Calibri"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72</a:t>
            </a:fld>
            <a:endParaRPr kumimoji="0" lang="en-GB" altLang="en-US" sz="1200" b="0" i="0" u="none" strike="noStrike" kern="1200" cap="none" spc="0" normalizeH="0" baseline="0" noProof="0">
              <a:ln>
                <a:noFill/>
              </a:ln>
              <a:solidFill>
                <a:prstClr val="black"/>
              </a:solidFill>
              <a:effectLst/>
              <a:uLnTx/>
              <a:uFillTx/>
              <a:latin typeface="Calibri" pitchFamily="34" charset="0"/>
              <a:ea typeface="+mn-ea"/>
              <a:cs typeface="Arial" charset="0"/>
            </a:endParaRPr>
          </a:p>
        </p:txBody>
      </p:sp>
    </p:spTree>
    <p:extLst>
      <p:ext uri="{BB962C8B-B14F-4D97-AF65-F5344CB8AC3E}">
        <p14:creationId xmlns:p14="http://schemas.microsoft.com/office/powerpoint/2010/main" val="24830829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4888" y="685800"/>
            <a:ext cx="4848225"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5573058-CF0E-4FFC-A8C9-EE56CEBC424D}" type="slidenum">
              <a:rPr kumimoji="0" lang="en-GB" altLang="en-US" sz="1200" b="0" i="0" u="none" strike="noStrike" kern="1200" cap="none" spc="0" normalizeH="0" baseline="0" noProof="0" smtClean="0">
                <a:ln>
                  <a:noFill/>
                </a:ln>
                <a:solidFill>
                  <a:prstClr val="black"/>
                </a:solidFill>
                <a:effectLst/>
                <a:uLnTx/>
                <a:uFillTx/>
                <a:latin typeface="Calibri"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73</a:t>
            </a:fld>
            <a:endParaRPr kumimoji="0" lang="en-GB" altLang="en-US" sz="1200" b="0" i="0" u="none" strike="noStrike" kern="1200" cap="none" spc="0" normalizeH="0" baseline="0" noProof="0">
              <a:ln>
                <a:noFill/>
              </a:ln>
              <a:solidFill>
                <a:prstClr val="black"/>
              </a:solidFill>
              <a:effectLst/>
              <a:uLnTx/>
              <a:uFillTx/>
              <a:latin typeface="Calibri" pitchFamily="34" charset="0"/>
              <a:ea typeface="+mn-ea"/>
              <a:cs typeface="Arial" charset="0"/>
            </a:endParaRPr>
          </a:p>
        </p:txBody>
      </p:sp>
    </p:spTree>
    <p:extLst>
      <p:ext uri="{BB962C8B-B14F-4D97-AF65-F5344CB8AC3E}">
        <p14:creationId xmlns:p14="http://schemas.microsoft.com/office/powerpoint/2010/main" val="41650181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4888" y="685800"/>
            <a:ext cx="4848225"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65573058-CF0E-4FFC-A8C9-EE56CEBC424D}" type="slidenum">
              <a:rPr kumimoji="0" lang="en-GB" altLang="en-US" sz="1200" b="0" i="0" u="none" strike="noStrike" kern="1200" cap="none" spc="0" normalizeH="0" baseline="0" noProof="0" smtClean="0">
                <a:ln>
                  <a:noFill/>
                </a:ln>
                <a:solidFill>
                  <a:prstClr val="black"/>
                </a:solidFill>
                <a:effectLst/>
                <a:uLnTx/>
                <a:uFillTx/>
                <a:latin typeface="Calibri"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74</a:t>
            </a:fld>
            <a:endParaRPr kumimoji="0" lang="en-GB" altLang="en-US" sz="1200" b="0" i="0" u="none" strike="noStrike" kern="1200" cap="none" spc="0" normalizeH="0" baseline="0" noProof="0">
              <a:ln>
                <a:noFill/>
              </a:ln>
              <a:solidFill>
                <a:prstClr val="black"/>
              </a:solidFill>
              <a:effectLst/>
              <a:uLnTx/>
              <a:uFillTx/>
              <a:latin typeface="Calibri" pitchFamily="34" charset="0"/>
              <a:ea typeface="+mn-ea"/>
              <a:cs typeface="Arial" charset="0"/>
            </a:endParaRPr>
          </a:p>
        </p:txBody>
      </p:sp>
    </p:spTree>
    <p:extLst>
      <p:ext uri="{BB962C8B-B14F-4D97-AF65-F5344CB8AC3E}">
        <p14:creationId xmlns:p14="http://schemas.microsoft.com/office/powerpoint/2010/main" val="37523755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3.xml"/><Relationship Id="rId4" Type="http://schemas.openxmlformats.org/officeDocument/2006/relationships/image" Target="../media/image9.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2.jpeg"/><Relationship Id="rId1" Type="http://schemas.openxmlformats.org/officeDocument/2006/relationships/slideMaster" Target="../slideMasters/slideMaster4.xml"/><Relationship Id="rId4" Type="http://schemas.openxmlformats.org/officeDocument/2006/relationships/image" Target="../media/image9.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0.jpe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Master" Target="../slideMasters/slideMaster9.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r="27140"/>
          <a:stretch/>
        </p:blipFill>
        <p:spPr>
          <a:xfrm>
            <a:off x="508" y="1110"/>
            <a:ext cx="7790180" cy="7558768"/>
          </a:xfrm>
          <a:prstGeom prst="rect">
            <a:avLst/>
          </a:prstGeom>
        </p:spPr>
      </p:pic>
      <p:sp>
        <p:nvSpPr>
          <p:cNvPr id="2" name="Title 1"/>
          <p:cNvSpPr>
            <a:spLocks noGrp="1"/>
          </p:cNvSpPr>
          <p:nvPr>
            <p:ph type="title" hasCustomPrompt="1"/>
          </p:nvPr>
        </p:nvSpPr>
        <p:spPr/>
        <p:txBody>
          <a:bodyPr/>
          <a:lstStyle>
            <a:lvl1pPr>
              <a:defRPr/>
            </a:lvl1pPr>
          </a:lstStyle>
          <a:p>
            <a:r>
              <a:rPr lang="en-US" dirty="0" smtClean="0"/>
              <a:t>[Title]</a:t>
            </a:r>
            <a:endParaRPr lang="en-GB" dirty="0"/>
          </a:p>
        </p:txBody>
      </p:sp>
      <p:sp>
        <p:nvSpPr>
          <p:cNvPr id="6" name="Text Placeholder 5"/>
          <p:cNvSpPr>
            <a:spLocks noGrp="1"/>
          </p:cNvSpPr>
          <p:nvPr>
            <p:ph type="body" sz="quarter" idx="11" hasCustomPrompt="1"/>
          </p:nvPr>
        </p:nvSpPr>
        <p:spPr>
          <a:xfrm>
            <a:off x="6336001" y="5161550"/>
            <a:ext cx="3960000" cy="324000"/>
          </a:xfrm>
        </p:spPr>
        <p:txBody>
          <a:bodyPr/>
          <a:lstStyle>
            <a:lvl1pPr>
              <a:lnSpc>
                <a:spcPct val="100000"/>
              </a:lnSpc>
              <a:defRPr baseline="0"/>
            </a:lvl1pPr>
          </a:lstStyle>
          <a:p>
            <a:pPr lvl="0"/>
            <a:r>
              <a:rPr lang="en-US" dirty="0" smtClean="0"/>
              <a:t>[Date]</a:t>
            </a:r>
          </a:p>
        </p:txBody>
      </p:sp>
      <p:cxnSp>
        <p:nvCxnSpPr>
          <p:cNvPr id="25" name="Straight Connector 24"/>
          <p:cNvCxnSpPr/>
          <p:nvPr userDrawn="1"/>
        </p:nvCxnSpPr>
        <p:spPr>
          <a:xfrm>
            <a:off x="6337301" y="3969544"/>
            <a:ext cx="3960000" cy="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sp>
        <p:nvSpPr>
          <p:cNvPr id="8" name="Text Placeholder 5"/>
          <p:cNvSpPr>
            <a:spLocks noGrp="1"/>
          </p:cNvSpPr>
          <p:nvPr>
            <p:ph type="body" sz="quarter" idx="13" hasCustomPrompt="1"/>
          </p:nvPr>
        </p:nvSpPr>
        <p:spPr>
          <a:xfrm>
            <a:off x="6336001" y="5485550"/>
            <a:ext cx="3960000" cy="324000"/>
          </a:xfrm>
        </p:spPr>
        <p:txBody>
          <a:bodyPr/>
          <a:lstStyle>
            <a:lvl1pPr>
              <a:lnSpc>
                <a:spcPct val="100000"/>
              </a:lnSpc>
              <a:defRPr baseline="0"/>
            </a:lvl1pPr>
          </a:lstStyle>
          <a:p>
            <a:pPr lvl="0"/>
            <a:r>
              <a:rPr lang="en-US" dirty="0" smtClean="0"/>
              <a:t>[Presentation owner]</a:t>
            </a:r>
          </a:p>
        </p:txBody>
      </p:sp>
      <p:sp>
        <p:nvSpPr>
          <p:cNvPr id="10" name="Text Placeholder 5"/>
          <p:cNvSpPr>
            <a:spLocks noGrp="1"/>
          </p:cNvSpPr>
          <p:nvPr>
            <p:ph type="body" sz="quarter" idx="14" hasCustomPrompt="1"/>
          </p:nvPr>
        </p:nvSpPr>
        <p:spPr>
          <a:xfrm>
            <a:off x="6337301" y="4165903"/>
            <a:ext cx="3960000" cy="648000"/>
          </a:xfrm>
        </p:spPr>
        <p:txBody>
          <a:bodyPr/>
          <a:lstStyle>
            <a:lvl1pPr>
              <a:lnSpc>
                <a:spcPct val="100000"/>
              </a:lnSpc>
              <a:defRPr baseline="0"/>
            </a:lvl1pPr>
          </a:lstStyle>
          <a:p>
            <a:pPr lvl="0"/>
            <a:r>
              <a:rPr lang="en-US" dirty="0" smtClean="0"/>
              <a:t>[Subtitle]</a:t>
            </a:r>
          </a:p>
        </p:txBody>
      </p:sp>
      <p:sp>
        <p:nvSpPr>
          <p:cNvPr id="11" name="Text Placeholder 5"/>
          <p:cNvSpPr>
            <a:spLocks noGrp="1"/>
          </p:cNvSpPr>
          <p:nvPr>
            <p:ph type="body" sz="quarter" idx="15" hasCustomPrompt="1"/>
          </p:nvPr>
        </p:nvSpPr>
        <p:spPr>
          <a:xfrm>
            <a:off x="6336001" y="830123"/>
            <a:ext cx="3959999" cy="1026386"/>
          </a:xfrm>
        </p:spPr>
        <p:txBody>
          <a:bodyPr/>
          <a:lstStyle>
            <a:lvl1pPr>
              <a:lnSpc>
                <a:spcPct val="100000"/>
              </a:lnSpc>
              <a:defRPr baseline="0"/>
            </a:lvl1pPr>
          </a:lstStyle>
          <a:p>
            <a:pPr lvl="0"/>
            <a:r>
              <a:rPr lang="en-US" dirty="0" smtClean="0"/>
              <a:t>[Classification - Choose from: Restricted, Commercial in confidence, Confidential, Public]</a:t>
            </a:r>
          </a:p>
        </p:txBody>
      </p:sp>
    </p:spTree>
    <p:extLst>
      <p:ext uri="{BB962C8B-B14F-4D97-AF65-F5344CB8AC3E}">
        <p14:creationId xmlns:p14="http://schemas.microsoft.com/office/powerpoint/2010/main" val="244960500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Divider Slide">
    <p:spTree>
      <p:nvGrpSpPr>
        <p:cNvPr id="1" name=""/>
        <p:cNvGrpSpPr/>
        <p:nvPr/>
      </p:nvGrpSpPr>
      <p:grpSpPr>
        <a:xfrm>
          <a:off x="0" y="0"/>
          <a:ext cx="0" cy="0"/>
          <a:chOff x="0" y="0"/>
          <a:chExt cx="0" cy="0"/>
        </a:xfrm>
      </p:grpSpPr>
      <p:pic>
        <p:nvPicPr>
          <p:cNvPr id="4" name="Picture 3"/>
          <p:cNvPicPr>
            <a:picLocks noChangeAspect="1"/>
          </p:cNvPicPr>
          <p:nvPr userDrawn="1"/>
        </p:nvPicPr>
        <p:blipFill rotWithShape="1">
          <a:blip r:embed="rId2" cstate="print">
            <a:extLst>
              <a:ext uri="{28A0092B-C50C-407E-A947-70E740481C1C}">
                <a14:useLocalDpi xmlns:a14="http://schemas.microsoft.com/office/drawing/2010/main" val="0"/>
              </a:ext>
            </a:extLst>
          </a:blip>
          <a:srcRect l="801" t="-14" r="32289" b="-1"/>
          <a:stretch/>
        </p:blipFill>
        <p:spPr>
          <a:xfrm>
            <a:off x="0" y="0"/>
            <a:ext cx="7154132" cy="7560000"/>
          </a:xfrm>
          <a:prstGeom prst="rect">
            <a:avLst/>
          </a:prstGeom>
        </p:spPr>
      </p:pic>
      <p:sp>
        <p:nvSpPr>
          <p:cNvPr id="2" name="Title 1"/>
          <p:cNvSpPr>
            <a:spLocks noGrp="1"/>
          </p:cNvSpPr>
          <p:nvPr>
            <p:ph type="title"/>
          </p:nvPr>
        </p:nvSpPr>
        <p:spPr>
          <a:xfrm>
            <a:off x="6336001" y="2905200"/>
            <a:ext cx="3960000" cy="936000"/>
          </a:xfrm>
        </p:spPr>
        <p:txBody>
          <a:bodyPr anchor="t" anchorCtr="0"/>
          <a:lstStyle/>
          <a:p>
            <a:r>
              <a:rPr lang="en-US" smtClean="0"/>
              <a:t>Click to edit Master title style</a:t>
            </a:r>
            <a:endParaRPr lang="en-GB" dirty="0"/>
          </a:p>
        </p:txBody>
      </p:sp>
      <p:sp>
        <p:nvSpPr>
          <p:cNvPr id="5" name="Text Placeholder 5"/>
          <p:cNvSpPr>
            <a:spLocks noGrp="1"/>
          </p:cNvSpPr>
          <p:nvPr>
            <p:ph type="body" sz="quarter" idx="14" hasCustomPrompt="1"/>
          </p:nvPr>
        </p:nvSpPr>
        <p:spPr>
          <a:xfrm>
            <a:off x="6337301" y="4197433"/>
            <a:ext cx="3960000" cy="648000"/>
          </a:xfrm>
        </p:spPr>
        <p:txBody>
          <a:bodyPr/>
          <a:lstStyle>
            <a:lvl1pPr>
              <a:lnSpc>
                <a:spcPct val="100000"/>
              </a:lnSpc>
              <a:defRPr baseline="0"/>
            </a:lvl1pPr>
          </a:lstStyle>
          <a:p>
            <a:pPr lvl="0"/>
            <a:r>
              <a:rPr lang="en-US" dirty="0" smtClean="0"/>
              <a:t>[Subtitle]</a:t>
            </a:r>
          </a:p>
        </p:txBody>
      </p:sp>
    </p:spTree>
    <p:extLst>
      <p:ext uri="{BB962C8B-B14F-4D97-AF65-F5344CB8AC3E}">
        <p14:creationId xmlns:p14="http://schemas.microsoft.com/office/powerpoint/2010/main" val="1670250854"/>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Front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639405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1545858"/>
            <a:ext cx="10693400" cy="6015405"/>
          </a:xfrm>
          <a:prstGeom prst="rect">
            <a:avLst/>
          </a:prstGeom>
        </p:spPr>
      </p:pic>
      <p:pic>
        <p:nvPicPr>
          <p:cNvPr id="12" name="Picture 11"/>
          <p:cNvPicPr>
            <a:picLocks noChangeAspect="1"/>
          </p:cNvPicPr>
          <p:nvPr/>
        </p:nvPicPr>
        <p:blipFill>
          <a:blip r:embed="rId3"/>
          <a:stretch>
            <a:fillRect/>
          </a:stretch>
        </p:blipFill>
        <p:spPr>
          <a:xfrm>
            <a:off x="9529331" y="6893195"/>
            <a:ext cx="404836" cy="344365"/>
          </a:xfrm>
          <a:prstGeom prst="rect">
            <a:avLst/>
          </a:prstGeom>
        </p:spPr>
      </p:pic>
      <p:sp>
        <p:nvSpPr>
          <p:cNvPr id="13" name="TextBox 12"/>
          <p:cNvSpPr txBox="1"/>
          <p:nvPr/>
        </p:nvSpPr>
        <p:spPr>
          <a:xfrm>
            <a:off x="444845" y="6754729"/>
            <a:ext cx="3336340" cy="499496"/>
          </a:xfrm>
          <a:prstGeom prst="rect">
            <a:avLst/>
          </a:prstGeom>
          <a:noFill/>
        </p:spPr>
        <p:txBody>
          <a:bodyPr wrap="square" rtlCol="0">
            <a:spAutoFit/>
          </a:bodyPr>
          <a:lstStyle/>
          <a:p>
            <a:r>
              <a:rPr lang="en-GB" sz="1323" b="1" dirty="0">
                <a:solidFill>
                  <a:srgbClr val="E94A34"/>
                </a:solidFill>
                <a:latin typeface="+mn-lt"/>
              </a:rPr>
              <a:t>HELPING YOU MAKE SENSE OF THE ENERGY AND WATER SECTORS</a:t>
            </a:r>
          </a:p>
        </p:txBody>
      </p:sp>
      <p:cxnSp>
        <p:nvCxnSpPr>
          <p:cNvPr id="15" name="Straight Connector 14"/>
          <p:cNvCxnSpPr>
            <a:cxnSpLocks/>
          </p:cNvCxnSpPr>
          <p:nvPr/>
        </p:nvCxnSpPr>
        <p:spPr>
          <a:xfrm>
            <a:off x="479066" y="6653911"/>
            <a:ext cx="9598800"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18" name="Picture 17"/>
          <p:cNvPicPr>
            <a:picLocks noChangeAspect="1"/>
          </p:cNvPicPr>
          <p:nvPr/>
        </p:nvPicPr>
        <p:blipFill>
          <a:blip r:embed="rId4"/>
          <a:stretch>
            <a:fillRect/>
          </a:stretch>
        </p:blipFill>
        <p:spPr>
          <a:xfrm>
            <a:off x="409323" y="546696"/>
            <a:ext cx="3026852" cy="437383"/>
          </a:xfrm>
          <a:prstGeom prst="rect">
            <a:avLst/>
          </a:prstGeom>
        </p:spPr>
      </p:pic>
      <p:sp>
        <p:nvSpPr>
          <p:cNvPr id="16" name="Title 1"/>
          <p:cNvSpPr>
            <a:spLocks noGrp="1"/>
          </p:cNvSpPr>
          <p:nvPr>
            <p:ph type="title" hasCustomPrompt="1"/>
          </p:nvPr>
        </p:nvSpPr>
        <p:spPr>
          <a:xfrm>
            <a:off x="802004" y="3138021"/>
            <a:ext cx="9434698" cy="1260211"/>
          </a:xfrm>
          <a:prstGeom prst="rect">
            <a:avLst/>
          </a:prstGeom>
        </p:spPr>
        <p:txBody>
          <a:bodyPr/>
          <a:lstStyle>
            <a:lvl1pPr algn="l">
              <a:defRPr sz="4410" baseline="0">
                <a:solidFill>
                  <a:srgbClr val="D9EEF4"/>
                </a:solidFill>
              </a:defRPr>
            </a:lvl1pPr>
          </a:lstStyle>
          <a:p>
            <a:r>
              <a:rPr lang="en-US" dirty="0"/>
              <a:t>Main title of presentation</a:t>
            </a:r>
            <a:endParaRPr lang="en-GB" dirty="0"/>
          </a:p>
        </p:txBody>
      </p:sp>
      <p:sp>
        <p:nvSpPr>
          <p:cNvPr id="7" name="Text Placeholder 6"/>
          <p:cNvSpPr>
            <a:spLocks noGrp="1"/>
          </p:cNvSpPr>
          <p:nvPr>
            <p:ph type="body" sz="quarter" idx="10" hasCustomPrompt="1"/>
          </p:nvPr>
        </p:nvSpPr>
        <p:spPr>
          <a:xfrm>
            <a:off x="802005" y="4624435"/>
            <a:ext cx="3319410" cy="670363"/>
          </a:xfrm>
          <a:prstGeom prst="rect">
            <a:avLst/>
          </a:prstGeom>
        </p:spPr>
        <p:txBody>
          <a:bodyPr/>
          <a:lstStyle>
            <a:lvl1pPr marL="0" indent="0">
              <a:buNone/>
              <a:defRPr sz="3969" baseline="-25000">
                <a:solidFill>
                  <a:schemeClr val="bg2"/>
                </a:solidFill>
                <a:latin typeface="FreightDisp Pro Light" panose="02000606080000090004" pitchFamily="50" charset="0"/>
              </a:defRPr>
            </a:lvl1pPr>
          </a:lstStyle>
          <a:p>
            <a:pPr lvl="0"/>
            <a:r>
              <a:rPr lang="en-GB" dirty="0"/>
              <a:t>Day Month Year</a:t>
            </a:r>
          </a:p>
        </p:txBody>
      </p:sp>
      <p:sp>
        <p:nvSpPr>
          <p:cNvPr id="20" name="Text Placeholder 6"/>
          <p:cNvSpPr>
            <a:spLocks noGrp="1"/>
          </p:cNvSpPr>
          <p:nvPr>
            <p:ph type="body" sz="quarter" idx="11" hasCustomPrompt="1"/>
          </p:nvPr>
        </p:nvSpPr>
        <p:spPr>
          <a:xfrm>
            <a:off x="802005" y="5445401"/>
            <a:ext cx="3319410" cy="399956"/>
          </a:xfrm>
          <a:prstGeom prst="rect">
            <a:avLst/>
          </a:prstGeom>
        </p:spPr>
        <p:txBody>
          <a:bodyPr/>
          <a:lstStyle>
            <a:lvl1pPr marL="0" indent="0">
              <a:spcBef>
                <a:spcPts val="0"/>
              </a:spcBef>
              <a:buNone/>
              <a:defRPr sz="2646" baseline="-25000">
                <a:solidFill>
                  <a:schemeClr val="bg2"/>
                </a:solidFill>
                <a:latin typeface="+mn-lt"/>
              </a:defRPr>
            </a:lvl1pPr>
          </a:lstStyle>
          <a:p>
            <a:pPr lvl="0"/>
            <a:r>
              <a:rPr lang="en-GB" dirty="0"/>
              <a:t>Author</a:t>
            </a:r>
          </a:p>
        </p:txBody>
      </p:sp>
      <p:pic>
        <p:nvPicPr>
          <p:cNvPr id="11" name="Picture 10"/>
          <p:cNvPicPr>
            <a:picLocks noChangeAspect="1"/>
          </p:cNvPicPr>
          <p:nvPr userDrawn="1"/>
        </p:nvPicPr>
        <p:blipFill>
          <a:blip r:embed="rId3"/>
          <a:stretch>
            <a:fillRect/>
          </a:stretch>
        </p:blipFill>
        <p:spPr>
          <a:xfrm>
            <a:off x="9529331" y="6893195"/>
            <a:ext cx="404836" cy="344365"/>
          </a:xfrm>
          <a:prstGeom prst="rect">
            <a:avLst/>
          </a:prstGeom>
        </p:spPr>
      </p:pic>
      <p:sp>
        <p:nvSpPr>
          <p:cNvPr id="14" name="TextBox 13"/>
          <p:cNvSpPr txBox="1"/>
          <p:nvPr userDrawn="1"/>
        </p:nvSpPr>
        <p:spPr>
          <a:xfrm>
            <a:off x="444845" y="6754729"/>
            <a:ext cx="3336340" cy="499496"/>
          </a:xfrm>
          <a:prstGeom prst="rect">
            <a:avLst/>
          </a:prstGeom>
          <a:noFill/>
        </p:spPr>
        <p:txBody>
          <a:bodyPr wrap="square" rtlCol="0">
            <a:spAutoFit/>
          </a:bodyPr>
          <a:lstStyle/>
          <a:p>
            <a:r>
              <a:rPr lang="en-GB" sz="1323" b="1" dirty="0">
                <a:solidFill>
                  <a:srgbClr val="E94A34"/>
                </a:solidFill>
                <a:latin typeface="+mn-lt"/>
              </a:rPr>
              <a:t>HELPING YOU MAKE SENSE OF THE ENERGY AND WATER SECTORS</a:t>
            </a:r>
          </a:p>
        </p:txBody>
      </p:sp>
      <p:cxnSp>
        <p:nvCxnSpPr>
          <p:cNvPr id="17" name="Straight Connector 16"/>
          <p:cNvCxnSpPr>
            <a:cxnSpLocks/>
          </p:cNvCxnSpPr>
          <p:nvPr userDrawn="1"/>
        </p:nvCxnSpPr>
        <p:spPr>
          <a:xfrm>
            <a:off x="479066" y="6653911"/>
            <a:ext cx="9598800"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527529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ection Titl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stretch>
            <a:fillRect/>
          </a:stretch>
        </p:blipFill>
        <p:spPr>
          <a:xfrm>
            <a:off x="0" y="0"/>
            <a:ext cx="10693400" cy="7561263"/>
          </a:xfrm>
          <a:prstGeom prst="rect">
            <a:avLst/>
          </a:prstGeom>
        </p:spPr>
      </p:pic>
      <p:pic>
        <p:nvPicPr>
          <p:cNvPr id="9" name="Picture 8"/>
          <p:cNvPicPr>
            <a:picLocks noChangeAspect="1"/>
          </p:cNvPicPr>
          <p:nvPr/>
        </p:nvPicPr>
        <p:blipFill>
          <a:blip r:embed="rId3"/>
          <a:stretch>
            <a:fillRect/>
          </a:stretch>
        </p:blipFill>
        <p:spPr>
          <a:xfrm>
            <a:off x="9529331" y="6893195"/>
            <a:ext cx="404836" cy="344365"/>
          </a:xfrm>
          <a:prstGeom prst="rect">
            <a:avLst/>
          </a:prstGeom>
        </p:spPr>
      </p:pic>
      <p:sp>
        <p:nvSpPr>
          <p:cNvPr id="10" name="TextBox 9"/>
          <p:cNvSpPr txBox="1"/>
          <p:nvPr/>
        </p:nvSpPr>
        <p:spPr>
          <a:xfrm>
            <a:off x="444846" y="6754729"/>
            <a:ext cx="3267903" cy="499496"/>
          </a:xfrm>
          <a:prstGeom prst="rect">
            <a:avLst/>
          </a:prstGeom>
          <a:noFill/>
        </p:spPr>
        <p:txBody>
          <a:bodyPr wrap="square" rtlCol="0">
            <a:spAutoFit/>
          </a:bodyPr>
          <a:lstStyle/>
          <a:p>
            <a:r>
              <a:rPr lang="en-GB" sz="1323" b="1" dirty="0">
                <a:solidFill>
                  <a:srgbClr val="E94A34"/>
                </a:solidFill>
                <a:latin typeface="+mn-lt"/>
              </a:rPr>
              <a:t>HELPING YOU MAKE SENSE OF THE ENERGY AND WATER SECTORS</a:t>
            </a:r>
          </a:p>
        </p:txBody>
      </p:sp>
      <p:cxnSp>
        <p:nvCxnSpPr>
          <p:cNvPr id="11" name="Straight Connector 10"/>
          <p:cNvCxnSpPr>
            <a:cxnSpLocks/>
          </p:cNvCxnSpPr>
          <p:nvPr/>
        </p:nvCxnSpPr>
        <p:spPr>
          <a:xfrm>
            <a:off x="479066" y="6653911"/>
            <a:ext cx="9598800"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7" name="Title 1"/>
          <p:cNvSpPr>
            <a:spLocks noGrp="1"/>
          </p:cNvSpPr>
          <p:nvPr>
            <p:ph type="ctrTitle" hasCustomPrompt="1"/>
          </p:nvPr>
        </p:nvSpPr>
        <p:spPr>
          <a:xfrm>
            <a:off x="802005" y="2348893"/>
            <a:ext cx="9089390" cy="1620771"/>
          </a:xfrm>
          <a:prstGeom prst="rect">
            <a:avLst/>
          </a:prstGeom>
        </p:spPr>
        <p:txBody>
          <a:bodyPr/>
          <a:lstStyle>
            <a:lvl1pPr algn="l">
              <a:defRPr>
                <a:solidFill>
                  <a:schemeClr val="accent6"/>
                </a:solidFill>
              </a:defRPr>
            </a:lvl1pPr>
          </a:lstStyle>
          <a:p>
            <a:r>
              <a:rPr lang="en-US" dirty="0"/>
              <a:t>Section title</a:t>
            </a:r>
            <a:endParaRPr lang="en-GB" dirty="0"/>
          </a:p>
        </p:txBody>
      </p:sp>
      <p:pic>
        <p:nvPicPr>
          <p:cNvPr id="13" name="Picture 12"/>
          <p:cNvPicPr>
            <a:picLocks noChangeAspect="1"/>
          </p:cNvPicPr>
          <p:nvPr userDrawn="1"/>
        </p:nvPicPr>
        <p:blipFill>
          <a:blip r:embed="rId3"/>
          <a:stretch>
            <a:fillRect/>
          </a:stretch>
        </p:blipFill>
        <p:spPr>
          <a:xfrm>
            <a:off x="9529331" y="6893195"/>
            <a:ext cx="404836" cy="344365"/>
          </a:xfrm>
          <a:prstGeom prst="rect">
            <a:avLst/>
          </a:prstGeom>
        </p:spPr>
      </p:pic>
      <p:sp>
        <p:nvSpPr>
          <p:cNvPr id="14" name="TextBox 13"/>
          <p:cNvSpPr txBox="1"/>
          <p:nvPr userDrawn="1"/>
        </p:nvSpPr>
        <p:spPr>
          <a:xfrm>
            <a:off x="444846" y="6754729"/>
            <a:ext cx="3267903" cy="499496"/>
          </a:xfrm>
          <a:prstGeom prst="rect">
            <a:avLst/>
          </a:prstGeom>
          <a:noFill/>
        </p:spPr>
        <p:txBody>
          <a:bodyPr wrap="square" rtlCol="0">
            <a:spAutoFit/>
          </a:bodyPr>
          <a:lstStyle/>
          <a:p>
            <a:r>
              <a:rPr lang="en-GB" sz="1323" b="1" dirty="0">
                <a:solidFill>
                  <a:srgbClr val="E94A34"/>
                </a:solidFill>
                <a:latin typeface="+mn-lt"/>
              </a:rPr>
              <a:t>HELPING YOU MAKE SENSE OF THE ENERGY AND WATER SECTORS</a:t>
            </a:r>
          </a:p>
        </p:txBody>
      </p:sp>
      <p:cxnSp>
        <p:nvCxnSpPr>
          <p:cNvPr id="15" name="Straight Connector 14"/>
          <p:cNvCxnSpPr>
            <a:cxnSpLocks/>
          </p:cNvCxnSpPr>
          <p:nvPr userDrawn="1"/>
        </p:nvCxnSpPr>
        <p:spPr>
          <a:xfrm>
            <a:off x="479066" y="6653911"/>
            <a:ext cx="9598800"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003352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7153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Content">
    <p:bg>
      <p:bgRef idx="1001">
        <a:schemeClr val="bg2"/>
      </p:bgRef>
    </p:bg>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638378" y="1766279"/>
            <a:ext cx="9398261" cy="4923222"/>
          </a:xfrm>
          <a:prstGeom prst="rect">
            <a:avLst/>
          </a:prstGeom>
        </p:spPr>
        <p:txBody>
          <a:bodyPr>
            <a:noAutofit/>
          </a:bodyPr>
          <a:lstStyle>
            <a:lvl1pPr>
              <a:lnSpc>
                <a:spcPct val="100000"/>
              </a:lnSpc>
              <a:spcBef>
                <a:spcPts val="0"/>
              </a:spcBef>
              <a:spcAft>
                <a:spcPts val="0"/>
              </a:spcAft>
              <a:defRPr sz="2426">
                <a:solidFill>
                  <a:schemeClr val="bg1"/>
                </a:solidFill>
              </a:defRPr>
            </a:lvl1pPr>
            <a:lvl2pPr marL="819102" indent="-315039">
              <a:lnSpc>
                <a:spcPct val="100000"/>
              </a:lnSpc>
              <a:spcBef>
                <a:spcPts val="0"/>
              </a:spcBef>
              <a:spcAft>
                <a:spcPts val="0"/>
              </a:spcAft>
              <a:buFont typeface="Courier New" panose="02070309020205020404" pitchFamily="49" charset="0"/>
              <a:buChar char="o"/>
              <a:defRPr sz="2205">
                <a:solidFill>
                  <a:schemeClr val="bg1"/>
                </a:solidFill>
              </a:defRPr>
            </a:lvl2pPr>
            <a:lvl3pPr marL="1323165" indent="-315039">
              <a:lnSpc>
                <a:spcPct val="100000"/>
              </a:lnSpc>
              <a:spcBef>
                <a:spcPts val="0"/>
              </a:spcBef>
              <a:spcAft>
                <a:spcPts val="0"/>
              </a:spcAft>
              <a:buFont typeface="Proxima Nova" panose="02000506030000020004" pitchFamily="2" charset="0"/>
              <a:buChar char="–"/>
              <a:defRPr sz="1985">
                <a:solidFill>
                  <a:schemeClr val="bg1"/>
                </a:solidFill>
              </a:defRPr>
            </a:lvl3pPr>
            <a:lvl4pPr marL="1764221" indent="-252032">
              <a:lnSpc>
                <a:spcPct val="100000"/>
              </a:lnSpc>
              <a:spcBef>
                <a:spcPts val="0"/>
              </a:spcBef>
              <a:spcAft>
                <a:spcPts val="0"/>
              </a:spcAft>
              <a:buFont typeface="Arial" panose="020B0604020202020204" pitchFamily="34" charset="0"/>
              <a:buChar char="•"/>
              <a:defRPr sz="1764">
                <a:solidFill>
                  <a:schemeClr val="bg1"/>
                </a:solidFill>
              </a:defRPr>
            </a:lvl4pPr>
            <a:lvl5pPr marL="2268284" indent="-252032">
              <a:lnSpc>
                <a:spcPct val="100000"/>
              </a:lnSpc>
              <a:spcBef>
                <a:spcPts val="0"/>
              </a:spcBef>
              <a:spcAft>
                <a:spcPts val="0"/>
              </a:spcAft>
              <a:buFont typeface="Courier New" panose="02070309020205020404" pitchFamily="49" charset="0"/>
              <a:buChar char="o"/>
              <a:defRPr sz="1544">
                <a:solidFill>
                  <a:schemeClr val="bg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3"/>
          <p:cNvSpPr>
            <a:spLocks noGrp="1"/>
          </p:cNvSpPr>
          <p:nvPr>
            <p:ph type="title" hasCustomPrompt="1"/>
          </p:nvPr>
        </p:nvSpPr>
        <p:spPr>
          <a:xfrm>
            <a:off x="638378" y="301657"/>
            <a:ext cx="9398261" cy="1262195"/>
          </a:xfrm>
        </p:spPr>
        <p:txBody>
          <a:bodyPr/>
          <a:lstStyle>
            <a:lvl1pPr>
              <a:defRPr/>
            </a:lvl1pPr>
          </a:lstStyle>
          <a:p>
            <a:r>
              <a:rPr lang="en-US" dirty="0"/>
              <a:t>Enter title</a:t>
            </a:r>
            <a:endParaRPr lang="en-GB" dirty="0"/>
          </a:p>
        </p:txBody>
      </p:sp>
    </p:spTree>
    <p:extLst>
      <p:ext uri="{BB962C8B-B14F-4D97-AF65-F5344CB8AC3E}">
        <p14:creationId xmlns:p14="http://schemas.microsoft.com/office/powerpoint/2010/main" val="2210528815"/>
      </p:ext>
    </p:extLst>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3">
            <a:extLst>
              <a:ext uri="{FF2B5EF4-FFF2-40B4-BE49-F238E27FC236}">
                <a16:creationId xmlns:a16="http://schemas.microsoft.com/office/drawing/2014/main" id="{B9B6FE6D-0E83-4235-899F-FBD0E45ABF3F}"/>
              </a:ext>
            </a:extLst>
          </p:cNvPr>
          <p:cNvSpPr>
            <a:spLocks noGrp="1"/>
          </p:cNvSpPr>
          <p:nvPr>
            <p:ph type="title" hasCustomPrompt="1"/>
          </p:nvPr>
        </p:nvSpPr>
        <p:spPr>
          <a:xfrm>
            <a:off x="638378" y="301657"/>
            <a:ext cx="9398261" cy="1262195"/>
          </a:xfrm>
        </p:spPr>
        <p:txBody>
          <a:bodyPr/>
          <a:lstStyle>
            <a:lvl1pPr>
              <a:defRPr/>
            </a:lvl1pPr>
          </a:lstStyle>
          <a:p>
            <a:r>
              <a:rPr lang="en-US" dirty="0"/>
              <a:t>Enter title</a:t>
            </a:r>
            <a:endParaRPr lang="en-GB" dirty="0"/>
          </a:p>
        </p:txBody>
      </p:sp>
    </p:spTree>
    <p:extLst>
      <p:ext uri="{BB962C8B-B14F-4D97-AF65-F5344CB8AC3E}">
        <p14:creationId xmlns:p14="http://schemas.microsoft.com/office/powerpoint/2010/main" val="42610447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entred Image and Tex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638378" y="2074972"/>
            <a:ext cx="9398262" cy="3364937"/>
          </a:xfrm>
          <a:prstGeom prst="rect">
            <a:avLst/>
          </a:prstGeom>
        </p:spPr>
        <p:txBody>
          <a:bodyPr anchor="ctr"/>
          <a:lstStyle>
            <a:lvl1pPr marL="0" indent="0" algn="ctr">
              <a:lnSpc>
                <a:spcPct val="100000"/>
              </a:lnSpc>
              <a:spcBef>
                <a:spcPts val="0"/>
              </a:spcBef>
              <a:spcAft>
                <a:spcPts val="1985"/>
              </a:spcAft>
              <a:buNone/>
              <a:defRPr sz="5292">
                <a:solidFill>
                  <a:srgbClr val="E94A34"/>
                </a:solidFill>
              </a:defRPr>
            </a:lvl1pPr>
            <a:lvl2pPr marL="819102" indent="-315039">
              <a:lnSpc>
                <a:spcPct val="100000"/>
              </a:lnSpc>
              <a:spcBef>
                <a:spcPts val="0"/>
              </a:spcBef>
              <a:spcAft>
                <a:spcPts val="1764"/>
              </a:spcAft>
              <a:buFont typeface="Courier New" panose="02070309020205020404" pitchFamily="49" charset="0"/>
              <a:buChar char="o"/>
              <a:defRPr sz="1764">
                <a:solidFill>
                  <a:schemeClr val="bg1"/>
                </a:solidFill>
              </a:defRPr>
            </a:lvl2pPr>
            <a:lvl3pPr marL="1323165" indent="-315039">
              <a:lnSpc>
                <a:spcPct val="100000"/>
              </a:lnSpc>
              <a:spcBef>
                <a:spcPts val="0"/>
              </a:spcBef>
              <a:spcAft>
                <a:spcPts val="1544"/>
              </a:spcAft>
              <a:buFont typeface="Proxima Nova" panose="02000506030000020004" pitchFamily="2" charset="0"/>
              <a:buChar char="–"/>
              <a:defRPr sz="1544">
                <a:solidFill>
                  <a:schemeClr val="bg1"/>
                </a:solidFill>
              </a:defRPr>
            </a:lvl3pPr>
            <a:lvl4pPr marL="1764221" indent="-252032">
              <a:lnSpc>
                <a:spcPct val="100000"/>
              </a:lnSpc>
              <a:spcBef>
                <a:spcPts val="0"/>
              </a:spcBef>
              <a:spcAft>
                <a:spcPts val="1323"/>
              </a:spcAft>
              <a:buFont typeface="Wingdings" panose="05000000000000000000" pitchFamily="2" charset="2"/>
              <a:buChar char="§"/>
              <a:defRPr sz="1323">
                <a:solidFill>
                  <a:schemeClr val="bg1"/>
                </a:solidFill>
              </a:defRPr>
            </a:lvl4pPr>
            <a:lvl5pPr>
              <a:lnSpc>
                <a:spcPct val="100000"/>
              </a:lnSpc>
              <a:spcBef>
                <a:spcPts val="0"/>
              </a:spcBef>
              <a:spcAft>
                <a:spcPts val="1103"/>
              </a:spcAft>
              <a:defRPr sz="882">
                <a:solidFill>
                  <a:schemeClr val="bg1"/>
                </a:solidFill>
              </a:defRPr>
            </a:lvl5pPr>
          </a:lstStyle>
          <a:p>
            <a:pPr lvl="0"/>
            <a:r>
              <a:rPr lang="en-US" dirty="0"/>
              <a:t>OBJECT HERE</a:t>
            </a:r>
          </a:p>
        </p:txBody>
      </p:sp>
      <p:sp>
        <p:nvSpPr>
          <p:cNvPr id="4" name="Content Placeholder 2"/>
          <p:cNvSpPr>
            <a:spLocks noGrp="1"/>
          </p:cNvSpPr>
          <p:nvPr>
            <p:ph idx="10" hasCustomPrompt="1"/>
          </p:nvPr>
        </p:nvSpPr>
        <p:spPr>
          <a:xfrm>
            <a:off x="638378" y="5786467"/>
            <a:ext cx="9398262" cy="931601"/>
          </a:xfrm>
          <a:prstGeom prst="rect">
            <a:avLst/>
          </a:prstGeom>
        </p:spPr>
        <p:txBody>
          <a:bodyPr>
            <a:noAutofit/>
          </a:bodyPr>
          <a:lstStyle>
            <a:lvl1pPr>
              <a:lnSpc>
                <a:spcPct val="100000"/>
              </a:lnSpc>
              <a:spcBef>
                <a:spcPts val="0"/>
              </a:spcBef>
              <a:spcAft>
                <a:spcPts val="0"/>
              </a:spcAft>
              <a:defRPr sz="1985">
                <a:solidFill>
                  <a:schemeClr val="bg1"/>
                </a:solidFill>
              </a:defRPr>
            </a:lvl1pPr>
            <a:lvl2pPr marL="819102" indent="-315039">
              <a:lnSpc>
                <a:spcPct val="100000"/>
              </a:lnSpc>
              <a:spcBef>
                <a:spcPts val="0"/>
              </a:spcBef>
              <a:spcAft>
                <a:spcPts val="0"/>
              </a:spcAft>
              <a:buFont typeface="Courier New" panose="02070309020205020404" pitchFamily="49" charset="0"/>
              <a:buChar char="o"/>
              <a:defRPr sz="1764">
                <a:solidFill>
                  <a:schemeClr val="bg1"/>
                </a:solidFill>
              </a:defRPr>
            </a:lvl2pPr>
            <a:lvl3pPr marL="1323165" indent="-315039">
              <a:lnSpc>
                <a:spcPct val="100000"/>
              </a:lnSpc>
              <a:spcBef>
                <a:spcPts val="0"/>
              </a:spcBef>
              <a:spcAft>
                <a:spcPts val="1544"/>
              </a:spcAft>
              <a:buFont typeface="Proxima Nova" panose="02000506030000020004" pitchFamily="2" charset="0"/>
              <a:buChar char="–"/>
              <a:defRPr sz="1985">
                <a:solidFill>
                  <a:schemeClr val="bg1"/>
                </a:solidFill>
              </a:defRPr>
            </a:lvl3pPr>
            <a:lvl4pPr marL="1764221" indent="-252032">
              <a:lnSpc>
                <a:spcPct val="100000"/>
              </a:lnSpc>
              <a:spcBef>
                <a:spcPts val="0"/>
              </a:spcBef>
              <a:spcAft>
                <a:spcPts val="1323"/>
              </a:spcAft>
              <a:buFont typeface="Wingdings" panose="05000000000000000000" pitchFamily="2" charset="2"/>
              <a:buChar char="§"/>
              <a:defRPr sz="1323">
                <a:solidFill>
                  <a:schemeClr val="bg1"/>
                </a:solidFill>
              </a:defRPr>
            </a:lvl4pPr>
            <a:lvl5pPr>
              <a:lnSpc>
                <a:spcPct val="100000"/>
              </a:lnSpc>
              <a:spcBef>
                <a:spcPts val="0"/>
              </a:spcBef>
              <a:spcAft>
                <a:spcPts val="1103"/>
              </a:spcAft>
              <a:defRPr sz="882">
                <a:solidFill>
                  <a:schemeClr val="bg1"/>
                </a:solidFill>
              </a:defRPr>
            </a:lvl5pPr>
          </a:lstStyle>
          <a:p>
            <a:pPr lvl="0"/>
            <a:r>
              <a:rPr lang="en-US" dirty="0"/>
              <a:t>Edit master text styles</a:t>
            </a:r>
          </a:p>
          <a:p>
            <a:pPr lvl="1"/>
            <a:r>
              <a:rPr lang="en-US" dirty="0"/>
              <a:t>Second level</a:t>
            </a:r>
          </a:p>
          <a:p>
            <a:pPr lvl="2"/>
            <a:r>
              <a:rPr lang="en-US" dirty="0"/>
              <a:t>Third level</a:t>
            </a:r>
          </a:p>
        </p:txBody>
      </p:sp>
      <p:sp>
        <p:nvSpPr>
          <p:cNvPr id="5" name="Content Placeholder 2"/>
          <p:cNvSpPr>
            <a:spLocks noGrp="1"/>
          </p:cNvSpPr>
          <p:nvPr>
            <p:ph idx="11" hasCustomPrompt="1"/>
          </p:nvPr>
        </p:nvSpPr>
        <p:spPr>
          <a:xfrm>
            <a:off x="638378" y="1764295"/>
            <a:ext cx="9398262" cy="310677"/>
          </a:xfrm>
          <a:prstGeom prst="rect">
            <a:avLst/>
          </a:prstGeom>
        </p:spPr>
        <p:txBody>
          <a:bodyPr/>
          <a:lstStyle>
            <a:lvl1pPr marL="0" indent="0">
              <a:lnSpc>
                <a:spcPct val="100000"/>
              </a:lnSpc>
              <a:spcBef>
                <a:spcPts val="0"/>
              </a:spcBef>
              <a:spcAft>
                <a:spcPts val="0"/>
              </a:spcAft>
              <a:buNone/>
              <a:defRPr sz="1323" b="1">
                <a:solidFill>
                  <a:srgbClr val="E94A34"/>
                </a:solidFill>
              </a:defRPr>
            </a:lvl1pPr>
            <a:lvl2pPr marL="819102" indent="-315039">
              <a:lnSpc>
                <a:spcPct val="100000"/>
              </a:lnSpc>
              <a:spcBef>
                <a:spcPts val="0"/>
              </a:spcBef>
              <a:spcAft>
                <a:spcPts val="1764"/>
              </a:spcAft>
              <a:buFont typeface="Courier New" panose="02070309020205020404" pitchFamily="49" charset="0"/>
              <a:buChar char="o"/>
              <a:defRPr sz="1764">
                <a:solidFill>
                  <a:schemeClr val="bg1"/>
                </a:solidFill>
              </a:defRPr>
            </a:lvl2pPr>
            <a:lvl3pPr marL="1323165" indent="-315039">
              <a:lnSpc>
                <a:spcPct val="100000"/>
              </a:lnSpc>
              <a:spcBef>
                <a:spcPts val="0"/>
              </a:spcBef>
              <a:spcAft>
                <a:spcPts val="1544"/>
              </a:spcAft>
              <a:buFont typeface="Proxima Nova" panose="02000506030000020004" pitchFamily="2" charset="0"/>
              <a:buChar char="–"/>
              <a:defRPr sz="1544">
                <a:solidFill>
                  <a:schemeClr val="bg1"/>
                </a:solidFill>
              </a:defRPr>
            </a:lvl3pPr>
            <a:lvl4pPr marL="1764221" indent="-252032">
              <a:lnSpc>
                <a:spcPct val="100000"/>
              </a:lnSpc>
              <a:spcBef>
                <a:spcPts val="0"/>
              </a:spcBef>
              <a:spcAft>
                <a:spcPts val="1323"/>
              </a:spcAft>
              <a:buFont typeface="Wingdings" panose="05000000000000000000" pitchFamily="2" charset="2"/>
              <a:buChar char="§"/>
              <a:defRPr sz="1323">
                <a:solidFill>
                  <a:schemeClr val="bg1"/>
                </a:solidFill>
              </a:defRPr>
            </a:lvl4pPr>
            <a:lvl5pPr>
              <a:lnSpc>
                <a:spcPct val="100000"/>
              </a:lnSpc>
              <a:spcBef>
                <a:spcPts val="0"/>
              </a:spcBef>
              <a:spcAft>
                <a:spcPts val="1103"/>
              </a:spcAft>
              <a:defRPr sz="882">
                <a:solidFill>
                  <a:schemeClr val="bg1"/>
                </a:solidFill>
              </a:defRPr>
            </a:lvl5pPr>
          </a:lstStyle>
          <a:p>
            <a:pPr lvl="0"/>
            <a:r>
              <a:rPr lang="en-US" dirty="0"/>
              <a:t>Figure XX: Caption</a:t>
            </a:r>
          </a:p>
        </p:txBody>
      </p:sp>
      <p:sp>
        <p:nvSpPr>
          <p:cNvPr id="6" name="Content Placeholder 2"/>
          <p:cNvSpPr>
            <a:spLocks noGrp="1"/>
          </p:cNvSpPr>
          <p:nvPr>
            <p:ph idx="12" hasCustomPrompt="1"/>
          </p:nvPr>
        </p:nvSpPr>
        <p:spPr>
          <a:xfrm>
            <a:off x="638378" y="5481916"/>
            <a:ext cx="9398262" cy="262544"/>
          </a:xfrm>
          <a:prstGeom prst="rect">
            <a:avLst/>
          </a:prstGeom>
        </p:spPr>
        <p:txBody>
          <a:bodyPr/>
          <a:lstStyle>
            <a:lvl1pPr marL="0" indent="0" algn="r">
              <a:lnSpc>
                <a:spcPct val="100000"/>
              </a:lnSpc>
              <a:spcBef>
                <a:spcPts val="0"/>
              </a:spcBef>
              <a:spcAft>
                <a:spcPts val="0"/>
              </a:spcAft>
              <a:buNone/>
              <a:defRPr sz="1323" b="0" i="1">
                <a:solidFill>
                  <a:schemeClr val="bg1"/>
                </a:solidFill>
              </a:defRPr>
            </a:lvl1pPr>
            <a:lvl2pPr marL="819102" indent="-315039">
              <a:lnSpc>
                <a:spcPct val="100000"/>
              </a:lnSpc>
              <a:spcBef>
                <a:spcPts val="0"/>
              </a:spcBef>
              <a:spcAft>
                <a:spcPts val="1764"/>
              </a:spcAft>
              <a:buFont typeface="Courier New" panose="02070309020205020404" pitchFamily="49" charset="0"/>
              <a:buChar char="o"/>
              <a:defRPr sz="1764">
                <a:solidFill>
                  <a:schemeClr val="bg1"/>
                </a:solidFill>
              </a:defRPr>
            </a:lvl2pPr>
            <a:lvl3pPr marL="1323165" indent="-315039">
              <a:lnSpc>
                <a:spcPct val="100000"/>
              </a:lnSpc>
              <a:spcBef>
                <a:spcPts val="0"/>
              </a:spcBef>
              <a:spcAft>
                <a:spcPts val="1544"/>
              </a:spcAft>
              <a:buFont typeface="Proxima Nova" panose="02000506030000020004" pitchFamily="2" charset="0"/>
              <a:buChar char="–"/>
              <a:defRPr sz="1544">
                <a:solidFill>
                  <a:schemeClr val="bg1"/>
                </a:solidFill>
              </a:defRPr>
            </a:lvl3pPr>
            <a:lvl4pPr marL="1764221" indent="-252032">
              <a:lnSpc>
                <a:spcPct val="100000"/>
              </a:lnSpc>
              <a:spcBef>
                <a:spcPts val="0"/>
              </a:spcBef>
              <a:spcAft>
                <a:spcPts val="1323"/>
              </a:spcAft>
              <a:buFont typeface="Wingdings" panose="05000000000000000000" pitchFamily="2" charset="2"/>
              <a:buChar char="§"/>
              <a:defRPr sz="1323">
                <a:solidFill>
                  <a:schemeClr val="bg1"/>
                </a:solidFill>
              </a:defRPr>
            </a:lvl4pPr>
            <a:lvl5pPr>
              <a:lnSpc>
                <a:spcPct val="100000"/>
              </a:lnSpc>
              <a:spcBef>
                <a:spcPts val="0"/>
              </a:spcBef>
              <a:spcAft>
                <a:spcPts val="1103"/>
              </a:spcAft>
              <a:defRPr sz="882">
                <a:solidFill>
                  <a:schemeClr val="bg1"/>
                </a:solidFill>
              </a:defRPr>
            </a:lvl5pPr>
          </a:lstStyle>
          <a:p>
            <a:pPr lvl="0"/>
            <a:r>
              <a:rPr lang="en-US" dirty="0"/>
              <a:t>Source: XXX</a:t>
            </a:r>
          </a:p>
        </p:txBody>
      </p:sp>
      <p:sp>
        <p:nvSpPr>
          <p:cNvPr id="9" name="Title 3">
            <a:extLst>
              <a:ext uri="{FF2B5EF4-FFF2-40B4-BE49-F238E27FC236}">
                <a16:creationId xmlns:a16="http://schemas.microsoft.com/office/drawing/2014/main" id="{C533256F-BB67-4F56-96F5-16B22D5F8A99}"/>
              </a:ext>
            </a:extLst>
          </p:cNvPr>
          <p:cNvSpPr>
            <a:spLocks noGrp="1"/>
          </p:cNvSpPr>
          <p:nvPr>
            <p:ph type="title" hasCustomPrompt="1"/>
          </p:nvPr>
        </p:nvSpPr>
        <p:spPr>
          <a:xfrm>
            <a:off x="638378" y="301657"/>
            <a:ext cx="9398261" cy="1262195"/>
          </a:xfrm>
        </p:spPr>
        <p:txBody>
          <a:bodyPr/>
          <a:lstStyle>
            <a:lvl1pPr>
              <a:defRPr/>
            </a:lvl1pPr>
          </a:lstStyle>
          <a:p>
            <a:r>
              <a:rPr lang="en-US" dirty="0"/>
              <a:t>Enter title</a:t>
            </a:r>
            <a:endParaRPr lang="en-GB" dirty="0"/>
          </a:p>
        </p:txBody>
      </p:sp>
    </p:spTree>
    <p:extLst>
      <p:ext uri="{BB962C8B-B14F-4D97-AF65-F5344CB8AC3E}">
        <p14:creationId xmlns:p14="http://schemas.microsoft.com/office/powerpoint/2010/main" val="1589105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6" name="Content Placeholder 2"/>
          <p:cNvSpPr>
            <a:spLocks noGrp="1"/>
          </p:cNvSpPr>
          <p:nvPr>
            <p:ph idx="11" hasCustomPrompt="1"/>
          </p:nvPr>
        </p:nvSpPr>
        <p:spPr>
          <a:xfrm>
            <a:off x="5393349" y="1766279"/>
            <a:ext cx="4643291" cy="4921767"/>
          </a:xfrm>
          <a:prstGeom prst="rect">
            <a:avLst/>
          </a:prstGeom>
        </p:spPr>
        <p:txBody>
          <a:bodyPr>
            <a:noAutofit/>
          </a:bodyPr>
          <a:lstStyle>
            <a:lvl1pPr>
              <a:lnSpc>
                <a:spcPct val="100000"/>
              </a:lnSpc>
              <a:spcBef>
                <a:spcPts val="0"/>
              </a:spcBef>
              <a:spcAft>
                <a:spcPts val="0"/>
              </a:spcAft>
              <a:defRPr sz="2426">
                <a:solidFill>
                  <a:schemeClr val="bg1"/>
                </a:solidFill>
              </a:defRPr>
            </a:lvl1pPr>
            <a:lvl2pPr marL="819102" indent="-315039">
              <a:lnSpc>
                <a:spcPct val="100000"/>
              </a:lnSpc>
              <a:spcBef>
                <a:spcPts val="0"/>
              </a:spcBef>
              <a:spcAft>
                <a:spcPts val="0"/>
              </a:spcAft>
              <a:buFont typeface="Courier New" panose="02070309020205020404" pitchFamily="49" charset="0"/>
              <a:buChar char="o"/>
              <a:defRPr sz="2205">
                <a:solidFill>
                  <a:schemeClr val="bg1"/>
                </a:solidFill>
              </a:defRPr>
            </a:lvl2pPr>
            <a:lvl3pPr marL="1323165" indent="-315039">
              <a:lnSpc>
                <a:spcPct val="100000"/>
              </a:lnSpc>
              <a:spcBef>
                <a:spcPts val="0"/>
              </a:spcBef>
              <a:spcAft>
                <a:spcPts val="0"/>
              </a:spcAft>
              <a:buFont typeface="Proxima Nova" panose="02000506030000020004" pitchFamily="2" charset="0"/>
              <a:buChar char="–"/>
              <a:defRPr sz="1985">
                <a:solidFill>
                  <a:schemeClr val="bg1"/>
                </a:solidFill>
              </a:defRPr>
            </a:lvl3pPr>
            <a:lvl4pPr marL="1764221" indent="-252032">
              <a:lnSpc>
                <a:spcPct val="100000"/>
              </a:lnSpc>
              <a:spcBef>
                <a:spcPts val="0"/>
              </a:spcBef>
              <a:spcAft>
                <a:spcPts val="0"/>
              </a:spcAft>
              <a:buFont typeface="Arial" panose="020B0604020202020204" pitchFamily="34" charset="0"/>
              <a:buChar char="•"/>
              <a:defRPr sz="1764">
                <a:solidFill>
                  <a:schemeClr val="bg1"/>
                </a:solidFill>
              </a:defRPr>
            </a:lvl4pPr>
            <a:lvl5pPr marL="2268284" indent="-252032">
              <a:lnSpc>
                <a:spcPct val="100000"/>
              </a:lnSpc>
              <a:spcBef>
                <a:spcPts val="0"/>
              </a:spcBef>
              <a:spcAft>
                <a:spcPts val="0"/>
              </a:spcAft>
              <a:buFont typeface="Courier New" panose="02070309020205020404" pitchFamily="49" charset="0"/>
              <a:buChar char="o"/>
              <a:defRPr sz="1544">
                <a:solidFill>
                  <a:schemeClr val="bg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itle 3">
            <a:extLst>
              <a:ext uri="{FF2B5EF4-FFF2-40B4-BE49-F238E27FC236}">
                <a16:creationId xmlns:a16="http://schemas.microsoft.com/office/drawing/2014/main" id="{6F6EDAB5-FFBA-4998-83F6-86E34994B090}"/>
              </a:ext>
            </a:extLst>
          </p:cNvPr>
          <p:cNvSpPr>
            <a:spLocks noGrp="1"/>
          </p:cNvSpPr>
          <p:nvPr>
            <p:ph type="title" hasCustomPrompt="1"/>
          </p:nvPr>
        </p:nvSpPr>
        <p:spPr>
          <a:xfrm>
            <a:off x="638378" y="301657"/>
            <a:ext cx="9398261" cy="1262195"/>
          </a:xfrm>
        </p:spPr>
        <p:txBody>
          <a:bodyPr/>
          <a:lstStyle>
            <a:lvl1pPr>
              <a:defRPr/>
            </a:lvl1pPr>
          </a:lstStyle>
          <a:p>
            <a:r>
              <a:rPr lang="en-US" dirty="0"/>
              <a:t>Enter title</a:t>
            </a:r>
            <a:endParaRPr lang="en-GB" dirty="0"/>
          </a:p>
        </p:txBody>
      </p:sp>
      <p:sp>
        <p:nvSpPr>
          <p:cNvPr id="8" name="Content Placeholder 2">
            <a:extLst>
              <a:ext uri="{FF2B5EF4-FFF2-40B4-BE49-F238E27FC236}">
                <a16:creationId xmlns:a16="http://schemas.microsoft.com/office/drawing/2014/main" id="{4D8CDC6F-C58D-4787-9966-A821AAE38987}"/>
              </a:ext>
            </a:extLst>
          </p:cNvPr>
          <p:cNvSpPr>
            <a:spLocks noGrp="1"/>
          </p:cNvSpPr>
          <p:nvPr>
            <p:ph idx="13" hasCustomPrompt="1"/>
          </p:nvPr>
        </p:nvSpPr>
        <p:spPr>
          <a:xfrm>
            <a:off x="638377" y="1766279"/>
            <a:ext cx="4643291" cy="4921767"/>
          </a:xfrm>
          <a:prstGeom prst="rect">
            <a:avLst/>
          </a:prstGeom>
        </p:spPr>
        <p:txBody>
          <a:bodyPr>
            <a:noAutofit/>
          </a:bodyPr>
          <a:lstStyle>
            <a:lvl1pPr>
              <a:lnSpc>
                <a:spcPct val="100000"/>
              </a:lnSpc>
              <a:spcBef>
                <a:spcPts val="0"/>
              </a:spcBef>
              <a:spcAft>
                <a:spcPts val="0"/>
              </a:spcAft>
              <a:defRPr sz="2426">
                <a:solidFill>
                  <a:schemeClr val="bg1"/>
                </a:solidFill>
              </a:defRPr>
            </a:lvl1pPr>
            <a:lvl2pPr marL="819102" indent="-315039">
              <a:lnSpc>
                <a:spcPct val="100000"/>
              </a:lnSpc>
              <a:spcBef>
                <a:spcPts val="0"/>
              </a:spcBef>
              <a:spcAft>
                <a:spcPts val="0"/>
              </a:spcAft>
              <a:buFont typeface="Courier New" panose="02070309020205020404" pitchFamily="49" charset="0"/>
              <a:buChar char="o"/>
              <a:defRPr sz="2205">
                <a:solidFill>
                  <a:schemeClr val="bg1"/>
                </a:solidFill>
              </a:defRPr>
            </a:lvl2pPr>
            <a:lvl3pPr marL="1323165" indent="-315039">
              <a:lnSpc>
                <a:spcPct val="100000"/>
              </a:lnSpc>
              <a:spcBef>
                <a:spcPts val="0"/>
              </a:spcBef>
              <a:spcAft>
                <a:spcPts val="0"/>
              </a:spcAft>
              <a:buFont typeface="Proxima Nova" panose="02000506030000020004" pitchFamily="2" charset="0"/>
              <a:buChar char="–"/>
              <a:defRPr sz="1985">
                <a:solidFill>
                  <a:schemeClr val="bg1"/>
                </a:solidFill>
              </a:defRPr>
            </a:lvl3pPr>
            <a:lvl4pPr marL="1764221" indent="-252032">
              <a:lnSpc>
                <a:spcPct val="100000"/>
              </a:lnSpc>
              <a:spcBef>
                <a:spcPts val="0"/>
              </a:spcBef>
              <a:spcAft>
                <a:spcPts val="0"/>
              </a:spcAft>
              <a:buFont typeface="Arial" panose="020B0604020202020204" pitchFamily="34" charset="0"/>
              <a:buChar char="•"/>
              <a:defRPr sz="1764">
                <a:solidFill>
                  <a:schemeClr val="bg1"/>
                </a:solidFill>
              </a:defRPr>
            </a:lvl4pPr>
            <a:lvl5pPr marL="2268284" indent="-252032">
              <a:lnSpc>
                <a:spcPct val="100000"/>
              </a:lnSpc>
              <a:spcBef>
                <a:spcPts val="0"/>
              </a:spcBef>
              <a:spcAft>
                <a:spcPts val="0"/>
              </a:spcAft>
              <a:buFont typeface="Courier New" panose="02070309020205020404" pitchFamily="49" charset="0"/>
              <a:buChar char="o"/>
              <a:defRPr sz="1544">
                <a:solidFill>
                  <a:schemeClr val="bg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6533443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wo Content Layout (with Caption)">
    <p:spTree>
      <p:nvGrpSpPr>
        <p:cNvPr id="1" name=""/>
        <p:cNvGrpSpPr/>
        <p:nvPr/>
      </p:nvGrpSpPr>
      <p:grpSpPr>
        <a:xfrm>
          <a:off x="0" y="0"/>
          <a:ext cx="0" cy="0"/>
          <a:chOff x="0" y="0"/>
          <a:chExt cx="0" cy="0"/>
        </a:xfrm>
      </p:grpSpPr>
      <p:sp>
        <p:nvSpPr>
          <p:cNvPr id="6" name="Content Placeholder 2"/>
          <p:cNvSpPr>
            <a:spLocks noGrp="1"/>
          </p:cNvSpPr>
          <p:nvPr>
            <p:ph idx="11" hasCustomPrompt="1"/>
          </p:nvPr>
        </p:nvSpPr>
        <p:spPr>
          <a:xfrm>
            <a:off x="5393349" y="2091949"/>
            <a:ext cx="4643291" cy="4305544"/>
          </a:xfrm>
          <a:prstGeom prst="rect">
            <a:avLst/>
          </a:prstGeom>
        </p:spPr>
        <p:txBody>
          <a:bodyPr anchor="ctr">
            <a:noAutofit/>
          </a:bodyPr>
          <a:lstStyle>
            <a:lvl1pPr marL="0" indent="0" algn="ctr">
              <a:lnSpc>
                <a:spcPct val="100000"/>
              </a:lnSpc>
              <a:spcBef>
                <a:spcPts val="0"/>
              </a:spcBef>
              <a:spcAft>
                <a:spcPts val="1985"/>
              </a:spcAft>
              <a:buNone/>
              <a:defRPr sz="4410">
                <a:solidFill>
                  <a:srgbClr val="E94A34"/>
                </a:solidFill>
              </a:defRPr>
            </a:lvl1pPr>
            <a:lvl2pPr marL="819102" indent="-315039">
              <a:lnSpc>
                <a:spcPct val="100000"/>
              </a:lnSpc>
              <a:spcBef>
                <a:spcPts val="0"/>
              </a:spcBef>
              <a:spcAft>
                <a:spcPts val="1764"/>
              </a:spcAft>
              <a:buFont typeface="Courier New" panose="02070309020205020404" pitchFamily="49" charset="0"/>
              <a:buChar char="o"/>
              <a:defRPr sz="1764">
                <a:solidFill>
                  <a:schemeClr val="bg1"/>
                </a:solidFill>
              </a:defRPr>
            </a:lvl2pPr>
            <a:lvl3pPr marL="1323165" indent="-315039">
              <a:lnSpc>
                <a:spcPct val="100000"/>
              </a:lnSpc>
              <a:spcBef>
                <a:spcPts val="0"/>
              </a:spcBef>
              <a:spcAft>
                <a:spcPts val="1544"/>
              </a:spcAft>
              <a:buFont typeface="Proxima Nova" panose="02000506030000020004" pitchFamily="2" charset="0"/>
              <a:buChar char="–"/>
              <a:defRPr sz="1544">
                <a:solidFill>
                  <a:schemeClr val="bg1"/>
                </a:solidFill>
              </a:defRPr>
            </a:lvl3pPr>
            <a:lvl4pPr marL="1764221" indent="-252032">
              <a:lnSpc>
                <a:spcPct val="100000"/>
              </a:lnSpc>
              <a:spcBef>
                <a:spcPts val="0"/>
              </a:spcBef>
              <a:spcAft>
                <a:spcPts val="1323"/>
              </a:spcAft>
              <a:buFont typeface="Wingdings" panose="05000000000000000000" pitchFamily="2" charset="2"/>
              <a:buChar char="§"/>
              <a:defRPr sz="1323">
                <a:solidFill>
                  <a:schemeClr val="bg1"/>
                </a:solidFill>
              </a:defRPr>
            </a:lvl4pPr>
            <a:lvl5pPr>
              <a:lnSpc>
                <a:spcPct val="100000"/>
              </a:lnSpc>
              <a:spcBef>
                <a:spcPts val="0"/>
              </a:spcBef>
              <a:spcAft>
                <a:spcPts val="1103"/>
              </a:spcAft>
              <a:defRPr sz="882">
                <a:solidFill>
                  <a:schemeClr val="bg1"/>
                </a:solidFill>
              </a:defRPr>
            </a:lvl5pPr>
          </a:lstStyle>
          <a:p>
            <a:pPr lvl="0"/>
            <a:r>
              <a:rPr lang="en-US" dirty="0"/>
              <a:t>OBJECT HERE</a:t>
            </a:r>
          </a:p>
        </p:txBody>
      </p:sp>
      <p:sp>
        <p:nvSpPr>
          <p:cNvPr id="7" name="Content Placeholder 2"/>
          <p:cNvSpPr>
            <a:spLocks noGrp="1"/>
          </p:cNvSpPr>
          <p:nvPr>
            <p:ph idx="12" hasCustomPrompt="1"/>
          </p:nvPr>
        </p:nvSpPr>
        <p:spPr>
          <a:xfrm>
            <a:off x="5393349" y="1764294"/>
            <a:ext cx="4643291" cy="301629"/>
          </a:xfrm>
          <a:prstGeom prst="rect">
            <a:avLst/>
          </a:prstGeom>
        </p:spPr>
        <p:txBody>
          <a:bodyPr/>
          <a:lstStyle>
            <a:lvl1pPr marL="0" indent="0">
              <a:lnSpc>
                <a:spcPct val="100000"/>
              </a:lnSpc>
              <a:spcBef>
                <a:spcPts val="0"/>
              </a:spcBef>
              <a:spcAft>
                <a:spcPts val="0"/>
              </a:spcAft>
              <a:buNone/>
              <a:defRPr sz="1323" b="1">
                <a:solidFill>
                  <a:srgbClr val="E94A34"/>
                </a:solidFill>
              </a:defRPr>
            </a:lvl1pPr>
            <a:lvl2pPr marL="819102" indent="-315039">
              <a:lnSpc>
                <a:spcPct val="100000"/>
              </a:lnSpc>
              <a:spcBef>
                <a:spcPts val="0"/>
              </a:spcBef>
              <a:spcAft>
                <a:spcPts val="1764"/>
              </a:spcAft>
              <a:buFont typeface="Courier New" panose="02070309020205020404" pitchFamily="49" charset="0"/>
              <a:buChar char="o"/>
              <a:defRPr sz="1764">
                <a:solidFill>
                  <a:schemeClr val="bg1"/>
                </a:solidFill>
              </a:defRPr>
            </a:lvl2pPr>
            <a:lvl3pPr marL="1323165" indent="-315039">
              <a:lnSpc>
                <a:spcPct val="100000"/>
              </a:lnSpc>
              <a:spcBef>
                <a:spcPts val="0"/>
              </a:spcBef>
              <a:spcAft>
                <a:spcPts val="1544"/>
              </a:spcAft>
              <a:buFont typeface="Proxima Nova" panose="02000506030000020004" pitchFamily="2" charset="0"/>
              <a:buChar char="–"/>
              <a:defRPr sz="1544">
                <a:solidFill>
                  <a:schemeClr val="bg1"/>
                </a:solidFill>
              </a:defRPr>
            </a:lvl3pPr>
            <a:lvl4pPr marL="1764221" indent="-252032">
              <a:lnSpc>
                <a:spcPct val="100000"/>
              </a:lnSpc>
              <a:spcBef>
                <a:spcPts val="0"/>
              </a:spcBef>
              <a:spcAft>
                <a:spcPts val="1323"/>
              </a:spcAft>
              <a:buFont typeface="Wingdings" panose="05000000000000000000" pitchFamily="2" charset="2"/>
              <a:buChar char="§"/>
              <a:defRPr sz="1323">
                <a:solidFill>
                  <a:schemeClr val="bg1"/>
                </a:solidFill>
              </a:defRPr>
            </a:lvl4pPr>
            <a:lvl5pPr>
              <a:lnSpc>
                <a:spcPct val="100000"/>
              </a:lnSpc>
              <a:spcBef>
                <a:spcPts val="0"/>
              </a:spcBef>
              <a:spcAft>
                <a:spcPts val="1103"/>
              </a:spcAft>
              <a:defRPr sz="882">
                <a:solidFill>
                  <a:schemeClr val="bg1"/>
                </a:solidFill>
              </a:defRPr>
            </a:lvl5pPr>
          </a:lstStyle>
          <a:p>
            <a:pPr lvl="0"/>
            <a:r>
              <a:rPr lang="en-US" dirty="0"/>
              <a:t>Figure XX: Caption</a:t>
            </a:r>
          </a:p>
        </p:txBody>
      </p:sp>
      <p:sp>
        <p:nvSpPr>
          <p:cNvPr id="8" name="Content Placeholder 2"/>
          <p:cNvSpPr>
            <a:spLocks noGrp="1"/>
          </p:cNvSpPr>
          <p:nvPr>
            <p:ph idx="13" hasCustomPrompt="1"/>
          </p:nvPr>
        </p:nvSpPr>
        <p:spPr>
          <a:xfrm>
            <a:off x="5393349" y="6423518"/>
            <a:ext cx="4643291" cy="262544"/>
          </a:xfrm>
          <a:prstGeom prst="rect">
            <a:avLst/>
          </a:prstGeom>
        </p:spPr>
        <p:txBody>
          <a:bodyPr anchor="b"/>
          <a:lstStyle>
            <a:lvl1pPr marL="0" indent="0" algn="r">
              <a:lnSpc>
                <a:spcPct val="100000"/>
              </a:lnSpc>
              <a:spcBef>
                <a:spcPts val="0"/>
              </a:spcBef>
              <a:spcAft>
                <a:spcPts val="0"/>
              </a:spcAft>
              <a:buNone/>
              <a:defRPr sz="1323" b="0" i="1">
                <a:solidFill>
                  <a:schemeClr val="bg1"/>
                </a:solidFill>
              </a:defRPr>
            </a:lvl1pPr>
            <a:lvl2pPr marL="819102" indent="-315039">
              <a:lnSpc>
                <a:spcPct val="100000"/>
              </a:lnSpc>
              <a:spcBef>
                <a:spcPts val="0"/>
              </a:spcBef>
              <a:spcAft>
                <a:spcPts val="1764"/>
              </a:spcAft>
              <a:buFont typeface="Courier New" panose="02070309020205020404" pitchFamily="49" charset="0"/>
              <a:buChar char="o"/>
              <a:defRPr sz="1764">
                <a:solidFill>
                  <a:schemeClr val="bg1"/>
                </a:solidFill>
              </a:defRPr>
            </a:lvl2pPr>
            <a:lvl3pPr marL="1323165" indent="-315039">
              <a:lnSpc>
                <a:spcPct val="100000"/>
              </a:lnSpc>
              <a:spcBef>
                <a:spcPts val="0"/>
              </a:spcBef>
              <a:spcAft>
                <a:spcPts val="1544"/>
              </a:spcAft>
              <a:buFont typeface="Proxima Nova" panose="02000506030000020004" pitchFamily="2" charset="0"/>
              <a:buChar char="–"/>
              <a:defRPr sz="1544">
                <a:solidFill>
                  <a:schemeClr val="bg1"/>
                </a:solidFill>
              </a:defRPr>
            </a:lvl3pPr>
            <a:lvl4pPr marL="1764221" indent="-252032">
              <a:lnSpc>
                <a:spcPct val="100000"/>
              </a:lnSpc>
              <a:spcBef>
                <a:spcPts val="0"/>
              </a:spcBef>
              <a:spcAft>
                <a:spcPts val="1323"/>
              </a:spcAft>
              <a:buFont typeface="Wingdings" panose="05000000000000000000" pitchFamily="2" charset="2"/>
              <a:buChar char="§"/>
              <a:defRPr sz="1323">
                <a:solidFill>
                  <a:schemeClr val="bg1"/>
                </a:solidFill>
              </a:defRPr>
            </a:lvl4pPr>
            <a:lvl5pPr>
              <a:lnSpc>
                <a:spcPct val="100000"/>
              </a:lnSpc>
              <a:spcBef>
                <a:spcPts val="0"/>
              </a:spcBef>
              <a:spcAft>
                <a:spcPts val="1103"/>
              </a:spcAft>
              <a:defRPr sz="882">
                <a:solidFill>
                  <a:schemeClr val="bg1"/>
                </a:solidFill>
              </a:defRPr>
            </a:lvl5pPr>
          </a:lstStyle>
          <a:p>
            <a:pPr lvl="0"/>
            <a:r>
              <a:rPr lang="en-US" dirty="0"/>
              <a:t>Source: XXX</a:t>
            </a:r>
          </a:p>
        </p:txBody>
      </p:sp>
      <p:sp>
        <p:nvSpPr>
          <p:cNvPr id="10" name="Content Placeholder 2"/>
          <p:cNvSpPr>
            <a:spLocks noGrp="1"/>
          </p:cNvSpPr>
          <p:nvPr>
            <p:ph idx="10" hasCustomPrompt="1"/>
          </p:nvPr>
        </p:nvSpPr>
        <p:spPr>
          <a:xfrm>
            <a:off x="638378" y="1766279"/>
            <a:ext cx="4631525" cy="4921767"/>
          </a:xfrm>
          <a:prstGeom prst="rect">
            <a:avLst/>
          </a:prstGeom>
        </p:spPr>
        <p:txBody>
          <a:bodyPr>
            <a:noAutofit/>
          </a:bodyPr>
          <a:lstStyle>
            <a:lvl1pPr>
              <a:lnSpc>
                <a:spcPct val="100000"/>
              </a:lnSpc>
              <a:spcBef>
                <a:spcPts val="0"/>
              </a:spcBef>
              <a:spcAft>
                <a:spcPts val="0"/>
              </a:spcAft>
              <a:defRPr sz="2426">
                <a:solidFill>
                  <a:schemeClr val="bg1"/>
                </a:solidFill>
              </a:defRPr>
            </a:lvl1pPr>
            <a:lvl2pPr marL="819102" indent="-315039">
              <a:lnSpc>
                <a:spcPct val="100000"/>
              </a:lnSpc>
              <a:spcBef>
                <a:spcPts val="0"/>
              </a:spcBef>
              <a:spcAft>
                <a:spcPts val="0"/>
              </a:spcAft>
              <a:buFont typeface="Courier New" panose="02070309020205020404" pitchFamily="49" charset="0"/>
              <a:buChar char="o"/>
              <a:defRPr sz="2205">
                <a:solidFill>
                  <a:schemeClr val="bg1"/>
                </a:solidFill>
              </a:defRPr>
            </a:lvl2pPr>
            <a:lvl3pPr marL="1323165" indent="-315039">
              <a:lnSpc>
                <a:spcPct val="100000"/>
              </a:lnSpc>
              <a:spcBef>
                <a:spcPts val="0"/>
              </a:spcBef>
              <a:spcAft>
                <a:spcPts val="0"/>
              </a:spcAft>
              <a:buFont typeface="Proxima Nova" panose="02000506030000020004" pitchFamily="2" charset="0"/>
              <a:buChar char="–"/>
              <a:defRPr sz="1985">
                <a:solidFill>
                  <a:schemeClr val="bg1"/>
                </a:solidFill>
              </a:defRPr>
            </a:lvl3pPr>
            <a:lvl4pPr marL="1764221" indent="-252032">
              <a:lnSpc>
                <a:spcPct val="100000"/>
              </a:lnSpc>
              <a:spcBef>
                <a:spcPts val="0"/>
              </a:spcBef>
              <a:spcAft>
                <a:spcPts val="0"/>
              </a:spcAft>
              <a:buFont typeface="Arial" panose="020B0604020202020204" pitchFamily="34" charset="0"/>
              <a:buChar char="•"/>
              <a:defRPr sz="1764">
                <a:solidFill>
                  <a:schemeClr val="bg1"/>
                </a:solidFill>
              </a:defRPr>
            </a:lvl4pPr>
            <a:lvl5pPr marL="2268284" indent="-252032">
              <a:lnSpc>
                <a:spcPct val="100000"/>
              </a:lnSpc>
              <a:spcBef>
                <a:spcPts val="0"/>
              </a:spcBef>
              <a:spcAft>
                <a:spcPts val="0"/>
              </a:spcAft>
              <a:buFont typeface="Courier New" panose="02070309020205020404" pitchFamily="49" charset="0"/>
              <a:buChar char="o"/>
              <a:defRPr sz="1544">
                <a:solidFill>
                  <a:schemeClr val="bg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3">
            <a:extLst>
              <a:ext uri="{FF2B5EF4-FFF2-40B4-BE49-F238E27FC236}">
                <a16:creationId xmlns:a16="http://schemas.microsoft.com/office/drawing/2014/main" id="{98E62A29-9211-4240-9DC3-FBE21AFC7AF5}"/>
              </a:ext>
            </a:extLst>
          </p:cNvPr>
          <p:cNvSpPr>
            <a:spLocks noGrp="1"/>
          </p:cNvSpPr>
          <p:nvPr>
            <p:ph type="title" hasCustomPrompt="1"/>
          </p:nvPr>
        </p:nvSpPr>
        <p:spPr>
          <a:xfrm>
            <a:off x="638378" y="301657"/>
            <a:ext cx="9398261" cy="1262195"/>
          </a:xfrm>
        </p:spPr>
        <p:txBody>
          <a:bodyPr/>
          <a:lstStyle>
            <a:lvl1pPr>
              <a:defRPr/>
            </a:lvl1pPr>
          </a:lstStyle>
          <a:p>
            <a:r>
              <a:rPr lang="en-US" dirty="0"/>
              <a:t>Enter title</a:t>
            </a:r>
            <a:endParaRPr lang="en-GB" dirty="0"/>
          </a:p>
        </p:txBody>
      </p:sp>
    </p:spTree>
    <p:extLst>
      <p:ext uri="{BB962C8B-B14F-4D97-AF65-F5344CB8AC3E}">
        <p14:creationId xmlns:p14="http://schemas.microsoft.com/office/powerpoint/2010/main" val="15441780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pic>
        <p:nvPicPr>
          <p:cNvPr id="4" name="Picture 3"/>
          <p:cNvPicPr>
            <a:picLocks noChangeAspect="1"/>
          </p:cNvPicPr>
          <p:nvPr userDrawn="1"/>
        </p:nvPicPr>
        <p:blipFill rotWithShape="1">
          <a:blip r:embed="rId2" cstate="print">
            <a:extLst>
              <a:ext uri="{28A0092B-C50C-407E-A947-70E740481C1C}">
                <a14:useLocalDpi xmlns:a14="http://schemas.microsoft.com/office/drawing/2010/main" val="0"/>
              </a:ext>
            </a:extLst>
          </a:blip>
          <a:srcRect l="801" t="-14" r="32289" b="-1"/>
          <a:stretch/>
        </p:blipFill>
        <p:spPr>
          <a:xfrm>
            <a:off x="0" y="0"/>
            <a:ext cx="7154132" cy="7560000"/>
          </a:xfrm>
          <a:prstGeom prst="rect">
            <a:avLst/>
          </a:prstGeom>
        </p:spPr>
      </p:pic>
      <p:sp>
        <p:nvSpPr>
          <p:cNvPr id="2" name="Title 1"/>
          <p:cNvSpPr>
            <a:spLocks noGrp="1"/>
          </p:cNvSpPr>
          <p:nvPr>
            <p:ph type="title"/>
          </p:nvPr>
        </p:nvSpPr>
        <p:spPr>
          <a:xfrm>
            <a:off x="6336001" y="2905200"/>
            <a:ext cx="3960000" cy="936000"/>
          </a:xfrm>
        </p:spPr>
        <p:txBody>
          <a:bodyPr anchor="t" anchorCtr="0"/>
          <a:lstStyle/>
          <a:p>
            <a:r>
              <a:rPr lang="en-US" smtClean="0"/>
              <a:t>Click to edit Master title style</a:t>
            </a:r>
            <a:endParaRPr lang="en-GB" dirty="0"/>
          </a:p>
        </p:txBody>
      </p:sp>
      <p:sp>
        <p:nvSpPr>
          <p:cNvPr id="5" name="Text Placeholder 5"/>
          <p:cNvSpPr>
            <a:spLocks noGrp="1"/>
          </p:cNvSpPr>
          <p:nvPr>
            <p:ph type="body" sz="quarter" idx="14" hasCustomPrompt="1"/>
          </p:nvPr>
        </p:nvSpPr>
        <p:spPr>
          <a:xfrm>
            <a:off x="6337301" y="4197433"/>
            <a:ext cx="3960000" cy="648000"/>
          </a:xfrm>
        </p:spPr>
        <p:txBody>
          <a:bodyPr/>
          <a:lstStyle>
            <a:lvl1pPr>
              <a:lnSpc>
                <a:spcPct val="100000"/>
              </a:lnSpc>
              <a:defRPr baseline="0"/>
            </a:lvl1pPr>
          </a:lstStyle>
          <a:p>
            <a:pPr lvl="0"/>
            <a:r>
              <a:rPr lang="en-US" dirty="0" smtClean="0"/>
              <a:t>[Subtitle]</a:t>
            </a:r>
          </a:p>
        </p:txBody>
      </p:sp>
    </p:spTree>
    <p:extLst>
      <p:ext uri="{BB962C8B-B14F-4D97-AF65-F5344CB8AC3E}">
        <p14:creationId xmlns:p14="http://schemas.microsoft.com/office/powerpoint/2010/main" val="194961973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14322" y="301051"/>
            <a:ext cx="3886970" cy="3495181"/>
          </a:xfrm>
          <a:prstGeom prst="rect">
            <a:avLst/>
          </a:prstGeom>
        </p:spPr>
        <p:txBody>
          <a:bodyPr anchor="t">
            <a:noAutofit/>
          </a:bodyPr>
          <a:lstStyle>
            <a:lvl1pPr algn="l">
              <a:defRPr sz="4410" b="1">
                <a:solidFill>
                  <a:schemeClr val="bg1"/>
                </a:solidFill>
              </a:defRPr>
            </a:lvl1pPr>
          </a:lstStyle>
          <a:p>
            <a:r>
              <a:rPr lang="en-GB" dirty="0"/>
              <a:t>“This is a slide that </a:t>
            </a:r>
            <a:br>
              <a:rPr lang="en-GB" dirty="0"/>
            </a:br>
            <a:r>
              <a:rPr lang="en-GB" dirty="0"/>
              <a:t>has a large quote </a:t>
            </a:r>
            <a:br>
              <a:rPr lang="en-GB" dirty="0"/>
            </a:br>
            <a:r>
              <a:rPr lang="en-GB" dirty="0"/>
              <a:t>for emphasis.”</a:t>
            </a:r>
          </a:p>
        </p:txBody>
      </p:sp>
      <p:sp>
        <p:nvSpPr>
          <p:cNvPr id="5" name="Content Placeholder 2"/>
          <p:cNvSpPr>
            <a:spLocks noGrp="1"/>
          </p:cNvSpPr>
          <p:nvPr>
            <p:ph idx="1" hasCustomPrompt="1"/>
          </p:nvPr>
        </p:nvSpPr>
        <p:spPr>
          <a:xfrm>
            <a:off x="4670681" y="301050"/>
            <a:ext cx="5340938" cy="6388451"/>
          </a:xfrm>
          <a:prstGeom prst="rect">
            <a:avLst/>
          </a:prstGeom>
        </p:spPr>
        <p:txBody>
          <a:bodyPr>
            <a:noAutofit/>
          </a:bodyPr>
          <a:lstStyle>
            <a:lvl1pPr>
              <a:lnSpc>
                <a:spcPct val="100000"/>
              </a:lnSpc>
              <a:spcBef>
                <a:spcPts val="0"/>
              </a:spcBef>
              <a:spcAft>
                <a:spcPts val="0"/>
              </a:spcAft>
              <a:defRPr sz="2426">
                <a:solidFill>
                  <a:schemeClr val="bg1"/>
                </a:solidFill>
              </a:defRPr>
            </a:lvl1pPr>
            <a:lvl2pPr marL="819102" indent="-315039">
              <a:lnSpc>
                <a:spcPct val="100000"/>
              </a:lnSpc>
              <a:spcBef>
                <a:spcPts val="0"/>
              </a:spcBef>
              <a:spcAft>
                <a:spcPts val="0"/>
              </a:spcAft>
              <a:buFont typeface="Courier New" panose="02070309020205020404" pitchFamily="49" charset="0"/>
              <a:buChar char="o"/>
              <a:defRPr sz="2205">
                <a:solidFill>
                  <a:schemeClr val="bg1"/>
                </a:solidFill>
              </a:defRPr>
            </a:lvl2pPr>
            <a:lvl3pPr marL="1323165" indent="-315039">
              <a:lnSpc>
                <a:spcPct val="100000"/>
              </a:lnSpc>
              <a:spcBef>
                <a:spcPts val="0"/>
              </a:spcBef>
              <a:spcAft>
                <a:spcPts val="0"/>
              </a:spcAft>
              <a:buFont typeface="Proxima Nova" panose="02000506030000020004" pitchFamily="2" charset="0"/>
              <a:buChar char="–"/>
              <a:defRPr sz="1985">
                <a:solidFill>
                  <a:schemeClr val="bg1"/>
                </a:solidFill>
              </a:defRPr>
            </a:lvl3pPr>
            <a:lvl4pPr marL="1764221" indent="-252032">
              <a:lnSpc>
                <a:spcPct val="100000"/>
              </a:lnSpc>
              <a:spcBef>
                <a:spcPts val="0"/>
              </a:spcBef>
              <a:spcAft>
                <a:spcPts val="0"/>
              </a:spcAft>
              <a:buFont typeface="Arial" panose="020B0604020202020204" pitchFamily="34" charset="0"/>
              <a:buChar char="•"/>
              <a:defRPr sz="1764">
                <a:solidFill>
                  <a:schemeClr val="bg1"/>
                </a:solidFill>
              </a:defRPr>
            </a:lvl4pPr>
            <a:lvl5pPr marL="2268284" indent="-252032">
              <a:lnSpc>
                <a:spcPct val="100000"/>
              </a:lnSpc>
              <a:spcBef>
                <a:spcPts val="0"/>
              </a:spcBef>
              <a:spcAft>
                <a:spcPts val="0"/>
              </a:spcAft>
              <a:buFont typeface="Courier New" panose="02070309020205020404" pitchFamily="49" charset="0"/>
              <a:buChar char="o"/>
              <a:defRPr sz="1544">
                <a:solidFill>
                  <a:schemeClr val="bg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5749269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Contact Details">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613796" y="1766279"/>
            <a:ext cx="9422845" cy="476300"/>
          </a:xfrm>
          <a:prstGeom prst="rect">
            <a:avLst/>
          </a:prstGeom>
        </p:spPr>
        <p:txBody>
          <a:bodyPr>
            <a:noAutofit/>
          </a:bodyPr>
          <a:lstStyle>
            <a:lvl1pPr marL="0" indent="0">
              <a:lnSpc>
                <a:spcPct val="100000"/>
              </a:lnSpc>
              <a:spcBef>
                <a:spcPts val="0"/>
              </a:spcBef>
              <a:spcAft>
                <a:spcPts val="0"/>
              </a:spcAft>
              <a:buNone/>
              <a:defRPr sz="2426">
                <a:solidFill>
                  <a:schemeClr val="bg1"/>
                </a:solidFill>
                <a:latin typeface="+mj-lt"/>
              </a:defRPr>
            </a:lvl1pPr>
            <a:lvl2pPr marL="819102" indent="-315039">
              <a:lnSpc>
                <a:spcPct val="100000"/>
              </a:lnSpc>
              <a:spcBef>
                <a:spcPts val="0"/>
              </a:spcBef>
              <a:spcAft>
                <a:spcPts val="0"/>
              </a:spcAft>
              <a:buFont typeface="Courier New" panose="02070309020205020404" pitchFamily="49" charset="0"/>
              <a:buChar char="o"/>
              <a:defRPr sz="2205">
                <a:solidFill>
                  <a:schemeClr val="bg1"/>
                </a:solidFill>
              </a:defRPr>
            </a:lvl2pPr>
            <a:lvl3pPr marL="1323165" indent="-315039">
              <a:lnSpc>
                <a:spcPct val="100000"/>
              </a:lnSpc>
              <a:spcBef>
                <a:spcPts val="0"/>
              </a:spcBef>
              <a:spcAft>
                <a:spcPts val="0"/>
              </a:spcAft>
              <a:buFont typeface="Proxima Nova" panose="02000506030000020004" pitchFamily="2" charset="0"/>
              <a:buChar char="–"/>
              <a:defRPr sz="1985">
                <a:solidFill>
                  <a:schemeClr val="bg1"/>
                </a:solidFill>
              </a:defRPr>
            </a:lvl3pPr>
            <a:lvl4pPr marL="1764221" indent="-252032">
              <a:lnSpc>
                <a:spcPct val="100000"/>
              </a:lnSpc>
              <a:spcBef>
                <a:spcPts val="0"/>
              </a:spcBef>
              <a:spcAft>
                <a:spcPts val="0"/>
              </a:spcAft>
              <a:buFont typeface="Wingdings" panose="05000000000000000000" pitchFamily="2" charset="2"/>
              <a:buChar char="§"/>
              <a:defRPr sz="1764">
                <a:solidFill>
                  <a:schemeClr val="bg1"/>
                </a:solidFill>
              </a:defRPr>
            </a:lvl4pPr>
            <a:lvl5pPr>
              <a:lnSpc>
                <a:spcPct val="100000"/>
              </a:lnSpc>
              <a:spcBef>
                <a:spcPts val="0"/>
              </a:spcBef>
              <a:spcAft>
                <a:spcPts val="0"/>
              </a:spcAft>
              <a:defRPr sz="1544">
                <a:solidFill>
                  <a:schemeClr val="bg1"/>
                </a:solidFill>
              </a:defRPr>
            </a:lvl5pPr>
          </a:lstStyle>
          <a:p>
            <a:pPr lvl="0"/>
            <a:r>
              <a:rPr lang="en-US" dirty="0"/>
              <a:t>Name</a:t>
            </a:r>
          </a:p>
        </p:txBody>
      </p:sp>
      <p:sp>
        <p:nvSpPr>
          <p:cNvPr id="17" name="Content Placeholder 2"/>
          <p:cNvSpPr>
            <a:spLocks noGrp="1"/>
          </p:cNvSpPr>
          <p:nvPr>
            <p:ph idx="10" hasCustomPrompt="1"/>
          </p:nvPr>
        </p:nvSpPr>
        <p:spPr>
          <a:xfrm>
            <a:off x="613794" y="2406628"/>
            <a:ext cx="9422847" cy="476300"/>
          </a:xfrm>
          <a:prstGeom prst="rect">
            <a:avLst/>
          </a:prstGeom>
        </p:spPr>
        <p:txBody>
          <a:bodyPr>
            <a:noAutofit/>
          </a:bodyPr>
          <a:lstStyle>
            <a:lvl1pPr marL="0" indent="0">
              <a:lnSpc>
                <a:spcPct val="100000"/>
              </a:lnSpc>
              <a:spcBef>
                <a:spcPts val="0"/>
              </a:spcBef>
              <a:spcAft>
                <a:spcPts val="0"/>
              </a:spcAft>
              <a:buNone/>
              <a:defRPr sz="2426">
                <a:solidFill>
                  <a:schemeClr val="bg1"/>
                </a:solidFill>
                <a:latin typeface="+mj-lt"/>
              </a:defRPr>
            </a:lvl1pPr>
            <a:lvl2pPr marL="819102" indent="-315039">
              <a:lnSpc>
                <a:spcPct val="100000"/>
              </a:lnSpc>
              <a:spcBef>
                <a:spcPts val="0"/>
              </a:spcBef>
              <a:spcAft>
                <a:spcPts val="0"/>
              </a:spcAft>
              <a:buFont typeface="Courier New" panose="02070309020205020404" pitchFamily="49" charset="0"/>
              <a:buChar char="o"/>
              <a:defRPr sz="2205">
                <a:solidFill>
                  <a:schemeClr val="bg1"/>
                </a:solidFill>
              </a:defRPr>
            </a:lvl2pPr>
            <a:lvl3pPr marL="1323165" indent="-315039">
              <a:lnSpc>
                <a:spcPct val="100000"/>
              </a:lnSpc>
              <a:spcBef>
                <a:spcPts val="0"/>
              </a:spcBef>
              <a:spcAft>
                <a:spcPts val="0"/>
              </a:spcAft>
              <a:buFont typeface="Proxima Nova" panose="02000506030000020004" pitchFamily="2" charset="0"/>
              <a:buChar char="–"/>
              <a:defRPr sz="1985">
                <a:solidFill>
                  <a:schemeClr val="bg1"/>
                </a:solidFill>
              </a:defRPr>
            </a:lvl3pPr>
            <a:lvl4pPr marL="1764221" indent="-252032">
              <a:lnSpc>
                <a:spcPct val="100000"/>
              </a:lnSpc>
              <a:spcBef>
                <a:spcPts val="0"/>
              </a:spcBef>
              <a:spcAft>
                <a:spcPts val="0"/>
              </a:spcAft>
              <a:buFont typeface="Wingdings" panose="05000000000000000000" pitchFamily="2" charset="2"/>
              <a:buChar char="§"/>
              <a:defRPr sz="1764">
                <a:solidFill>
                  <a:schemeClr val="bg1"/>
                </a:solidFill>
              </a:defRPr>
            </a:lvl4pPr>
            <a:lvl5pPr>
              <a:lnSpc>
                <a:spcPct val="100000"/>
              </a:lnSpc>
              <a:spcBef>
                <a:spcPts val="0"/>
              </a:spcBef>
              <a:spcAft>
                <a:spcPts val="0"/>
              </a:spcAft>
              <a:defRPr sz="1544">
                <a:solidFill>
                  <a:schemeClr val="bg1"/>
                </a:solidFill>
              </a:defRPr>
            </a:lvl5pPr>
          </a:lstStyle>
          <a:p>
            <a:pPr lvl="0"/>
            <a:r>
              <a:rPr lang="en-US" dirty="0"/>
              <a:t>Job Title</a:t>
            </a:r>
          </a:p>
        </p:txBody>
      </p:sp>
      <p:sp>
        <p:nvSpPr>
          <p:cNvPr id="23" name="Content Placeholder 2"/>
          <p:cNvSpPr>
            <a:spLocks noGrp="1"/>
          </p:cNvSpPr>
          <p:nvPr>
            <p:ph idx="11" hasCustomPrompt="1"/>
          </p:nvPr>
        </p:nvSpPr>
        <p:spPr>
          <a:xfrm>
            <a:off x="613793" y="3687326"/>
            <a:ext cx="9422848" cy="476300"/>
          </a:xfrm>
          <a:prstGeom prst="rect">
            <a:avLst/>
          </a:prstGeom>
        </p:spPr>
        <p:txBody>
          <a:bodyPr>
            <a:noAutofit/>
          </a:bodyPr>
          <a:lstStyle>
            <a:lvl1pPr marL="0" indent="0">
              <a:lnSpc>
                <a:spcPct val="100000"/>
              </a:lnSpc>
              <a:spcBef>
                <a:spcPts val="0"/>
              </a:spcBef>
              <a:spcAft>
                <a:spcPts val="0"/>
              </a:spcAft>
              <a:buNone/>
              <a:defRPr sz="2426">
                <a:solidFill>
                  <a:schemeClr val="bg1"/>
                </a:solidFill>
                <a:latin typeface="+mj-lt"/>
              </a:defRPr>
            </a:lvl1pPr>
            <a:lvl2pPr marL="819102" indent="-315039">
              <a:lnSpc>
                <a:spcPct val="100000"/>
              </a:lnSpc>
              <a:spcBef>
                <a:spcPts val="0"/>
              </a:spcBef>
              <a:spcAft>
                <a:spcPts val="0"/>
              </a:spcAft>
              <a:buFont typeface="Courier New" panose="02070309020205020404" pitchFamily="49" charset="0"/>
              <a:buChar char="o"/>
              <a:defRPr sz="2205">
                <a:solidFill>
                  <a:schemeClr val="bg1"/>
                </a:solidFill>
              </a:defRPr>
            </a:lvl2pPr>
            <a:lvl3pPr marL="1323165" indent="-315039">
              <a:lnSpc>
                <a:spcPct val="100000"/>
              </a:lnSpc>
              <a:spcBef>
                <a:spcPts val="0"/>
              </a:spcBef>
              <a:spcAft>
                <a:spcPts val="0"/>
              </a:spcAft>
              <a:buFont typeface="Proxima Nova" panose="02000506030000020004" pitchFamily="2" charset="0"/>
              <a:buChar char="–"/>
              <a:defRPr sz="1985">
                <a:solidFill>
                  <a:schemeClr val="bg1"/>
                </a:solidFill>
              </a:defRPr>
            </a:lvl3pPr>
            <a:lvl4pPr marL="1764221" indent="-252032">
              <a:lnSpc>
                <a:spcPct val="100000"/>
              </a:lnSpc>
              <a:spcBef>
                <a:spcPts val="0"/>
              </a:spcBef>
              <a:spcAft>
                <a:spcPts val="0"/>
              </a:spcAft>
              <a:buFont typeface="Wingdings" panose="05000000000000000000" pitchFamily="2" charset="2"/>
              <a:buChar char="§"/>
              <a:defRPr sz="1764">
                <a:solidFill>
                  <a:schemeClr val="bg1"/>
                </a:solidFill>
              </a:defRPr>
            </a:lvl4pPr>
            <a:lvl5pPr>
              <a:lnSpc>
                <a:spcPct val="100000"/>
              </a:lnSpc>
              <a:spcBef>
                <a:spcPts val="0"/>
              </a:spcBef>
              <a:spcAft>
                <a:spcPts val="0"/>
              </a:spcAft>
              <a:defRPr sz="1544">
                <a:solidFill>
                  <a:schemeClr val="bg1"/>
                </a:solidFill>
              </a:defRPr>
            </a:lvl5pPr>
          </a:lstStyle>
          <a:p>
            <a:pPr lvl="0"/>
            <a:r>
              <a:rPr lang="en-US" dirty="0"/>
              <a:t>Email</a:t>
            </a:r>
          </a:p>
        </p:txBody>
      </p:sp>
      <p:sp>
        <p:nvSpPr>
          <p:cNvPr id="24" name="Content Placeholder 2"/>
          <p:cNvSpPr>
            <a:spLocks noGrp="1"/>
          </p:cNvSpPr>
          <p:nvPr>
            <p:ph idx="12" hasCustomPrompt="1"/>
          </p:nvPr>
        </p:nvSpPr>
        <p:spPr>
          <a:xfrm>
            <a:off x="613792" y="3046977"/>
            <a:ext cx="9422849" cy="476300"/>
          </a:xfrm>
          <a:prstGeom prst="rect">
            <a:avLst/>
          </a:prstGeom>
        </p:spPr>
        <p:txBody>
          <a:bodyPr>
            <a:noAutofit/>
          </a:bodyPr>
          <a:lstStyle>
            <a:lvl1pPr marL="0" indent="0">
              <a:lnSpc>
                <a:spcPct val="100000"/>
              </a:lnSpc>
              <a:spcBef>
                <a:spcPts val="0"/>
              </a:spcBef>
              <a:spcAft>
                <a:spcPts val="0"/>
              </a:spcAft>
              <a:buNone/>
              <a:defRPr sz="2426">
                <a:solidFill>
                  <a:schemeClr val="bg1"/>
                </a:solidFill>
                <a:latin typeface="+mj-lt"/>
              </a:defRPr>
            </a:lvl1pPr>
            <a:lvl2pPr marL="819102" indent="-315039">
              <a:lnSpc>
                <a:spcPct val="100000"/>
              </a:lnSpc>
              <a:spcBef>
                <a:spcPts val="0"/>
              </a:spcBef>
              <a:spcAft>
                <a:spcPts val="0"/>
              </a:spcAft>
              <a:buFont typeface="Courier New" panose="02070309020205020404" pitchFamily="49" charset="0"/>
              <a:buChar char="o"/>
              <a:defRPr sz="2205">
                <a:solidFill>
                  <a:schemeClr val="bg1"/>
                </a:solidFill>
              </a:defRPr>
            </a:lvl2pPr>
            <a:lvl3pPr marL="1323165" indent="-315039">
              <a:lnSpc>
                <a:spcPct val="100000"/>
              </a:lnSpc>
              <a:spcBef>
                <a:spcPts val="0"/>
              </a:spcBef>
              <a:spcAft>
                <a:spcPts val="0"/>
              </a:spcAft>
              <a:buFont typeface="Proxima Nova" panose="02000506030000020004" pitchFamily="2" charset="0"/>
              <a:buChar char="–"/>
              <a:defRPr sz="1985">
                <a:solidFill>
                  <a:schemeClr val="bg1"/>
                </a:solidFill>
              </a:defRPr>
            </a:lvl3pPr>
            <a:lvl4pPr marL="1764221" indent="-252032">
              <a:lnSpc>
                <a:spcPct val="100000"/>
              </a:lnSpc>
              <a:spcBef>
                <a:spcPts val="0"/>
              </a:spcBef>
              <a:spcAft>
                <a:spcPts val="0"/>
              </a:spcAft>
              <a:buFont typeface="Wingdings" panose="05000000000000000000" pitchFamily="2" charset="2"/>
              <a:buChar char="§"/>
              <a:defRPr sz="1764">
                <a:solidFill>
                  <a:schemeClr val="bg1"/>
                </a:solidFill>
              </a:defRPr>
            </a:lvl4pPr>
            <a:lvl5pPr>
              <a:lnSpc>
                <a:spcPct val="100000"/>
              </a:lnSpc>
              <a:spcBef>
                <a:spcPts val="0"/>
              </a:spcBef>
              <a:spcAft>
                <a:spcPts val="0"/>
              </a:spcAft>
              <a:defRPr sz="1544">
                <a:solidFill>
                  <a:schemeClr val="bg1"/>
                </a:solidFill>
              </a:defRPr>
            </a:lvl5pPr>
          </a:lstStyle>
          <a:p>
            <a:pPr lvl="0"/>
            <a:r>
              <a:rPr lang="en-US" dirty="0"/>
              <a:t>Telephone</a:t>
            </a:r>
          </a:p>
        </p:txBody>
      </p:sp>
      <p:sp>
        <p:nvSpPr>
          <p:cNvPr id="7" name="Rectangle 6"/>
          <p:cNvSpPr/>
          <p:nvPr userDrawn="1"/>
        </p:nvSpPr>
        <p:spPr>
          <a:xfrm>
            <a:off x="613794" y="547264"/>
            <a:ext cx="9422937" cy="770980"/>
          </a:xfrm>
          <a:prstGeom prst="rect">
            <a:avLst/>
          </a:prstGeom>
        </p:spPr>
        <p:txBody>
          <a:bodyPr wrap="square" anchor="ctr">
            <a:spAutoFit/>
          </a:bodyPr>
          <a:lstStyle/>
          <a:p>
            <a:r>
              <a:rPr lang="en-US" sz="4410" dirty="0">
                <a:latin typeface="+mj-lt"/>
              </a:rPr>
              <a:t>Contact details</a:t>
            </a:r>
            <a:endParaRPr lang="en-GB" sz="4410" dirty="0">
              <a:latin typeface="+mj-lt"/>
            </a:endParaRPr>
          </a:p>
        </p:txBody>
      </p:sp>
    </p:spTree>
    <p:extLst>
      <p:ext uri="{BB962C8B-B14F-4D97-AF65-F5344CB8AC3E}">
        <p14:creationId xmlns:p14="http://schemas.microsoft.com/office/powerpoint/2010/main" val="4662830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Front Slide">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64E9F83-BC83-4492-BCC2-000499FEA214}"/>
              </a:ext>
            </a:extLst>
          </p:cNvPr>
          <p:cNvPicPr>
            <a:picLocks noChangeAspect="1"/>
          </p:cNvPicPr>
          <p:nvPr userDrawn="1"/>
        </p:nvPicPr>
        <p:blipFill>
          <a:blip r:embed="rId2"/>
          <a:stretch>
            <a:fillRect/>
          </a:stretch>
        </p:blipFill>
        <p:spPr>
          <a:xfrm>
            <a:off x="0" y="0"/>
            <a:ext cx="10693400" cy="7561263"/>
          </a:xfrm>
          <a:prstGeom prst="rect">
            <a:avLst/>
          </a:prstGeom>
        </p:spPr>
      </p:pic>
    </p:spTree>
    <p:extLst>
      <p:ext uri="{BB962C8B-B14F-4D97-AF65-F5344CB8AC3E}">
        <p14:creationId xmlns:p14="http://schemas.microsoft.com/office/powerpoint/2010/main" val="30275457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stretch>
            <a:fillRect/>
          </a:stretch>
        </p:blipFill>
        <p:spPr>
          <a:xfrm>
            <a:off x="0" y="1545858"/>
            <a:ext cx="10693400" cy="6015405"/>
          </a:xfrm>
          <a:prstGeom prst="rect">
            <a:avLst/>
          </a:prstGeom>
        </p:spPr>
      </p:pic>
      <p:pic>
        <p:nvPicPr>
          <p:cNvPr id="12" name="Picture 11"/>
          <p:cNvPicPr>
            <a:picLocks noChangeAspect="1"/>
          </p:cNvPicPr>
          <p:nvPr/>
        </p:nvPicPr>
        <p:blipFill>
          <a:blip r:embed="rId3"/>
          <a:stretch>
            <a:fillRect/>
          </a:stretch>
        </p:blipFill>
        <p:spPr>
          <a:xfrm>
            <a:off x="9529331" y="6893195"/>
            <a:ext cx="404836" cy="344365"/>
          </a:xfrm>
          <a:prstGeom prst="rect">
            <a:avLst/>
          </a:prstGeom>
        </p:spPr>
      </p:pic>
      <p:sp>
        <p:nvSpPr>
          <p:cNvPr id="13" name="TextBox 12"/>
          <p:cNvSpPr txBox="1"/>
          <p:nvPr/>
        </p:nvSpPr>
        <p:spPr>
          <a:xfrm>
            <a:off x="444845" y="6754729"/>
            <a:ext cx="3336340" cy="499496"/>
          </a:xfrm>
          <a:prstGeom prst="rect">
            <a:avLst/>
          </a:prstGeom>
          <a:noFill/>
        </p:spPr>
        <p:txBody>
          <a:bodyPr wrap="square" rtlCol="0">
            <a:spAutoFit/>
          </a:bodyPr>
          <a:lstStyle/>
          <a:p>
            <a:r>
              <a:rPr lang="en-GB" sz="1323" b="1" dirty="0">
                <a:solidFill>
                  <a:srgbClr val="E94A34"/>
                </a:solidFill>
                <a:latin typeface="+mn-lt"/>
              </a:rPr>
              <a:t>HELPING YOU MAKE SENSE OF THE ENERGY AND WATER SECTORS</a:t>
            </a:r>
          </a:p>
        </p:txBody>
      </p:sp>
      <p:cxnSp>
        <p:nvCxnSpPr>
          <p:cNvPr id="15" name="Straight Connector 14"/>
          <p:cNvCxnSpPr>
            <a:cxnSpLocks/>
          </p:cNvCxnSpPr>
          <p:nvPr/>
        </p:nvCxnSpPr>
        <p:spPr>
          <a:xfrm>
            <a:off x="479066" y="6653911"/>
            <a:ext cx="9598800"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18" name="Picture 17"/>
          <p:cNvPicPr>
            <a:picLocks noChangeAspect="1"/>
          </p:cNvPicPr>
          <p:nvPr/>
        </p:nvPicPr>
        <p:blipFill>
          <a:blip r:embed="rId4"/>
          <a:stretch>
            <a:fillRect/>
          </a:stretch>
        </p:blipFill>
        <p:spPr>
          <a:xfrm>
            <a:off x="409323" y="546696"/>
            <a:ext cx="3026852" cy="437383"/>
          </a:xfrm>
          <a:prstGeom prst="rect">
            <a:avLst/>
          </a:prstGeom>
        </p:spPr>
      </p:pic>
      <p:sp>
        <p:nvSpPr>
          <p:cNvPr id="16" name="Title 1"/>
          <p:cNvSpPr>
            <a:spLocks noGrp="1"/>
          </p:cNvSpPr>
          <p:nvPr>
            <p:ph type="title" hasCustomPrompt="1"/>
          </p:nvPr>
        </p:nvSpPr>
        <p:spPr>
          <a:xfrm>
            <a:off x="802004" y="3138021"/>
            <a:ext cx="9434698" cy="1260211"/>
          </a:xfrm>
          <a:prstGeom prst="rect">
            <a:avLst/>
          </a:prstGeom>
        </p:spPr>
        <p:txBody>
          <a:bodyPr/>
          <a:lstStyle>
            <a:lvl1pPr algn="l">
              <a:defRPr sz="4410" baseline="0">
                <a:solidFill>
                  <a:srgbClr val="D9EEF4"/>
                </a:solidFill>
              </a:defRPr>
            </a:lvl1pPr>
          </a:lstStyle>
          <a:p>
            <a:r>
              <a:rPr lang="en-US" dirty="0"/>
              <a:t>Main Title of Presentation</a:t>
            </a:r>
            <a:br>
              <a:rPr lang="en-US" dirty="0"/>
            </a:br>
            <a:r>
              <a:rPr lang="en-US" dirty="0"/>
              <a:t>(Proper Case)</a:t>
            </a:r>
            <a:endParaRPr lang="en-GB" dirty="0"/>
          </a:p>
        </p:txBody>
      </p:sp>
      <p:sp>
        <p:nvSpPr>
          <p:cNvPr id="7" name="Text Placeholder 6"/>
          <p:cNvSpPr>
            <a:spLocks noGrp="1"/>
          </p:cNvSpPr>
          <p:nvPr>
            <p:ph type="body" sz="quarter" idx="10" hasCustomPrompt="1"/>
          </p:nvPr>
        </p:nvSpPr>
        <p:spPr>
          <a:xfrm>
            <a:off x="802005" y="4624435"/>
            <a:ext cx="3319410" cy="670363"/>
          </a:xfrm>
          <a:prstGeom prst="rect">
            <a:avLst/>
          </a:prstGeom>
        </p:spPr>
        <p:txBody>
          <a:bodyPr/>
          <a:lstStyle>
            <a:lvl1pPr marL="0" indent="0">
              <a:buNone/>
              <a:defRPr sz="3969" baseline="-25000">
                <a:solidFill>
                  <a:schemeClr val="bg2"/>
                </a:solidFill>
                <a:latin typeface="FreightDisp Pro Light" panose="02000606080000090004" pitchFamily="50" charset="0"/>
              </a:defRPr>
            </a:lvl1pPr>
          </a:lstStyle>
          <a:p>
            <a:pPr lvl="0"/>
            <a:r>
              <a:rPr lang="en-GB" dirty="0"/>
              <a:t>Day, Month, Year</a:t>
            </a:r>
          </a:p>
        </p:txBody>
      </p:sp>
      <p:sp>
        <p:nvSpPr>
          <p:cNvPr id="20" name="Text Placeholder 6"/>
          <p:cNvSpPr>
            <a:spLocks noGrp="1"/>
          </p:cNvSpPr>
          <p:nvPr>
            <p:ph type="body" sz="quarter" idx="11" hasCustomPrompt="1"/>
          </p:nvPr>
        </p:nvSpPr>
        <p:spPr>
          <a:xfrm>
            <a:off x="802005" y="5445401"/>
            <a:ext cx="3319410" cy="399956"/>
          </a:xfrm>
          <a:prstGeom prst="rect">
            <a:avLst/>
          </a:prstGeom>
        </p:spPr>
        <p:txBody>
          <a:bodyPr/>
          <a:lstStyle>
            <a:lvl1pPr marL="0" indent="0">
              <a:spcBef>
                <a:spcPts val="0"/>
              </a:spcBef>
              <a:buNone/>
              <a:defRPr sz="2646" baseline="-25000">
                <a:solidFill>
                  <a:schemeClr val="bg2"/>
                </a:solidFill>
                <a:latin typeface="+mn-lt"/>
              </a:defRPr>
            </a:lvl1pPr>
          </a:lstStyle>
          <a:p>
            <a:pPr lvl="0"/>
            <a:r>
              <a:rPr lang="en-GB" dirty="0"/>
              <a:t>Author</a:t>
            </a:r>
          </a:p>
        </p:txBody>
      </p:sp>
      <p:pic>
        <p:nvPicPr>
          <p:cNvPr id="11" name="Picture 10"/>
          <p:cNvPicPr>
            <a:picLocks noChangeAspect="1"/>
          </p:cNvPicPr>
          <p:nvPr userDrawn="1"/>
        </p:nvPicPr>
        <p:blipFill>
          <a:blip r:embed="rId3"/>
          <a:stretch>
            <a:fillRect/>
          </a:stretch>
        </p:blipFill>
        <p:spPr>
          <a:xfrm>
            <a:off x="9529331" y="6893195"/>
            <a:ext cx="404836" cy="344365"/>
          </a:xfrm>
          <a:prstGeom prst="rect">
            <a:avLst/>
          </a:prstGeom>
        </p:spPr>
      </p:pic>
      <p:sp>
        <p:nvSpPr>
          <p:cNvPr id="14" name="TextBox 13"/>
          <p:cNvSpPr txBox="1"/>
          <p:nvPr userDrawn="1"/>
        </p:nvSpPr>
        <p:spPr>
          <a:xfrm>
            <a:off x="444845" y="6754729"/>
            <a:ext cx="3336340" cy="499496"/>
          </a:xfrm>
          <a:prstGeom prst="rect">
            <a:avLst/>
          </a:prstGeom>
          <a:noFill/>
        </p:spPr>
        <p:txBody>
          <a:bodyPr wrap="square" rtlCol="0">
            <a:spAutoFit/>
          </a:bodyPr>
          <a:lstStyle/>
          <a:p>
            <a:r>
              <a:rPr lang="en-GB" sz="1323" b="1" dirty="0">
                <a:solidFill>
                  <a:srgbClr val="E94A34"/>
                </a:solidFill>
                <a:latin typeface="+mn-lt"/>
              </a:rPr>
              <a:t>HELPING YOU MAKE SENSE OF THE ENERGY AND WATER SECTORS</a:t>
            </a:r>
          </a:p>
        </p:txBody>
      </p:sp>
      <p:cxnSp>
        <p:nvCxnSpPr>
          <p:cNvPr id="17" name="Straight Connector 16"/>
          <p:cNvCxnSpPr>
            <a:cxnSpLocks/>
          </p:cNvCxnSpPr>
          <p:nvPr userDrawn="1"/>
        </p:nvCxnSpPr>
        <p:spPr>
          <a:xfrm>
            <a:off x="479066" y="6653911"/>
            <a:ext cx="9598800"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9501460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Section Titl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stretch>
            <a:fillRect/>
          </a:stretch>
        </p:blipFill>
        <p:spPr>
          <a:xfrm>
            <a:off x="0" y="0"/>
            <a:ext cx="10693400" cy="7561263"/>
          </a:xfrm>
          <a:prstGeom prst="rect">
            <a:avLst/>
          </a:prstGeom>
        </p:spPr>
      </p:pic>
      <p:pic>
        <p:nvPicPr>
          <p:cNvPr id="9" name="Picture 8"/>
          <p:cNvPicPr>
            <a:picLocks noChangeAspect="1"/>
          </p:cNvPicPr>
          <p:nvPr/>
        </p:nvPicPr>
        <p:blipFill>
          <a:blip r:embed="rId3"/>
          <a:stretch>
            <a:fillRect/>
          </a:stretch>
        </p:blipFill>
        <p:spPr>
          <a:xfrm>
            <a:off x="9529331" y="6893195"/>
            <a:ext cx="404836" cy="344365"/>
          </a:xfrm>
          <a:prstGeom prst="rect">
            <a:avLst/>
          </a:prstGeom>
        </p:spPr>
      </p:pic>
      <p:sp>
        <p:nvSpPr>
          <p:cNvPr id="10" name="TextBox 9"/>
          <p:cNvSpPr txBox="1"/>
          <p:nvPr/>
        </p:nvSpPr>
        <p:spPr>
          <a:xfrm>
            <a:off x="444846" y="6754729"/>
            <a:ext cx="3267903" cy="499496"/>
          </a:xfrm>
          <a:prstGeom prst="rect">
            <a:avLst/>
          </a:prstGeom>
          <a:noFill/>
        </p:spPr>
        <p:txBody>
          <a:bodyPr wrap="square" rtlCol="0">
            <a:spAutoFit/>
          </a:bodyPr>
          <a:lstStyle/>
          <a:p>
            <a:r>
              <a:rPr lang="en-GB" sz="1323" b="1" dirty="0">
                <a:solidFill>
                  <a:srgbClr val="E94A34"/>
                </a:solidFill>
                <a:latin typeface="+mn-lt"/>
              </a:rPr>
              <a:t>HELPING YOU MAKE SENSE OF THE ENERGY AND WATER SECTORS</a:t>
            </a:r>
          </a:p>
        </p:txBody>
      </p:sp>
      <p:cxnSp>
        <p:nvCxnSpPr>
          <p:cNvPr id="11" name="Straight Connector 10"/>
          <p:cNvCxnSpPr>
            <a:cxnSpLocks/>
          </p:cNvCxnSpPr>
          <p:nvPr/>
        </p:nvCxnSpPr>
        <p:spPr>
          <a:xfrm>
            <a:off x="479066" y="6653911"/>
            <a:ext cx="9598800"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7" name="Title 1"/>
          <p:cNvSpPr>
            <a:spLocks noGrp="1"/>
          </p:cNvSpPr>
          <p:nvPr>
            <p:ph type="ctrTitle" hasCustomPrompt="1"/>
          </p:nvPr>
        </p:nvSpPr>
        <p:spPr>
          <a:xfrm>
            <a:off x="802005" y="2348893"/>
            <a:ext cx="9089390" cy="1620771"/>
          </a:xfrm>
          <a:prstGeom prst="rect">
            <a:avLst/>
          </a:prstGeom>
        </p:spPr>
        <p:txBody>
          <a:bodyPr/>
          <a:lstStyle>
            <a:lvl1pPr algn="l">
              <a:defRPr>
                <a:solidFill>
                  <a:schemeClr val="accent6"/>
                </a:solidFill>
              </a:defRPr>
            </a:lvl1pPr>
          </a:lstStyle>
          <a:p>
            <a:r>
              <a:rPr lang="en-US" dirty="0"/>
              <a:t>Section Title (Proper Case)</a:t>
            </a:r>
            <a:endParaRPr lang="en-GB" dirty="0"/>
          </a:p>
        </p:txBody>
      </p:sp>
      <p:pic>
        <p:nvPicPr>
          <p:cNvPr id="13" name="Picture 12"/>
          <p:cNvPicPr>
            <a:picLocks noChangeAspect="1"/>
          </p:cNvPicPr>
          <p:nvPr userDrawn="1"/>
        </p:nvPicPr>
        <p:blipFill>
          <a:blip r:embed="rId3"/>
          <a:stretch>
            <a:fillRect/>
          </a:stretch>
        </p:blipFill>
        <p:spPr>
          <a:xfrm>
            <a:off x="9529331" y="6893195"/>
            <a:ext cx="404836" cy="344365"/>
          </a:xfrm>
          <a:prstGeom prst="rect">
            <a:avLst/>
          </a:prstGeom>
        </p:spPr>
      </p:pic>
      <p:sp>
        <p:nvSpPr>
          <p:cNvPr id="14" name="TextBox 13"/>
          <p:cNvSpPr txBox="1"/>
          <p:nvPr userDrawn="1"/>
        </p:nvSpPr>
        <p:spPr>
          <a:xfrm>
            <a:off x="444846" y="6754729"/>
            <a:ext cx="3267903" cy="499496"/>
          </a:xfrm>
          <a:prstGeom prst="rect">
            <a:avLst/>
          </a:prstGeom>
          <a:noFill/>
        </p:spPr>
        <p:txBody>
          <a:bodyPr wrap="square" rtlCol="0">
            <a:spAutoFit/>
          </a:bodyPr>
          <a:lstStyle/>
          <a:p>
            <a:r>
              <a:rPr lang="en-GB" sz="1323" b="1" dirty="0">
                <a:solidFill>
                  <a:srgbClr val="E94A34"/>
                </a:solidFill>
                <a:latin typeface="+mn-lt"/>
              </a:rPr>
              <a:t>HELPING YOU MAKE SENSE OF THE ENERGY AND WATER SECTORS</a:t>
            </a:r>
          </a:p>
        </p:txBody>
      </p:sp>
      <p:cxnSp>
        <p:nvCxnSpPr>
          <p:cNvPr id="15" name="Straight Connector 14"/>
          <p:cNvCxnSpPr>
            <a:cxnSpLocks/>
          </p:cNvCxnSpPr>
          <p:nvPr userDrawn="1"/>
        </p:nvCxnSpPr>
        <p:spPr>
          <a:xfrm>
            <a:off x="479066" y="6653911"/>
            <a:ext cx="9598800"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510237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DCA3E754-227E-4382-80C9-96FD48659006}" type="slidenum">
              <a:rPr lang="en-GB" smtClean="0"/>
              <a:t>‹#›</a:t>
            </a:fld>
            <a:endParaRPr lang="en-GB" dirty="0"/>
          </a:p>
        </p:txBody>
      </p:sp>
    </p:spTree>
    <p:extLst>
      <p:ext uri="{BB962C8B-B14F-4D97-AF65-F5344CB8AC3E}">
        <p14:creationId xmlns:p14="http://schemas.microsoft.com/office/powerpoint/2010/main" val="176332419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Content">
    <p:bg>
      <p:bgRef idx="1001">
        <a:schemeClr val="bg2"/>
      </p:bgRef>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38378" y="1766279"/>
            <a:ext cx="9398261" cy="4923222"/>
          </a:xfrm>
          <a:prstGeom prst="rect">
            <a:avLst/>
          </a:prstGeom>
        </p:spPr>
        <p:txBody>
          <a:bodyPr>
            <a:noAutofit/>
          </a:bodyPr>
          <a:lstStyle>
            <a:lvl1pPr>
              <a:lnSpc>
                <a:spcPct val="100000"/>
              </a:lnSpc>
              <a:spcBef>
                <a:spcPts val="0"/>
              </a:spcBef>
              <a:spcAft>
                <a:spcPts val="0"/>
              </a:spcAft>
              <a:defRPr sz="2426">
                <a:solidFill>
                  <a:schemeClr val="bg1"/>
                </a:solidFill>
              </a:defRPr>
            </a:lvl1pPr>
            <a:lvl2pPr marL="819102" indent="-315039">
              <a:lnSpc>
                <a:spcPct val="100000"/>
              </a:lnSpc>
              <a:spcBef>
                <a:spcPts val="0"/>
              </a:spcBef>
              <a:spcAft>
                <a:spcPts val="0"/>
              </a:spcAft>
              <a:buFont typeface="Courier New" panose="02070309020205020404" pitchFamily="49" charset="0"/>
              <a:buChar char="o"/>
              <a:defRPr sz="2205">
                <a:solidFill>
                  <a:schemeClr val="bg1"/>
                </a:solidFill>
              </a:defRPr>
            </a:lvl2pPr>
            <a:lvl3pPr marL="1323165" indent="-315039">
              <a:lnSpc>
                <a:spcPct val="100000"/>
              </a:lnSpc>
              <a:spcBef>
                <a:spcPts val="0"/>
              </a:spcBef>
              <a:spcAft>
                <a:spcPts val="0"/>
              </a:spcAft>
              <a:buFont typeface="Proxima Nova" panose="02000506030000020004" pitchFamily="2" charset="0"/>
              <a:buChar char="–"/>
              <a:defRPr sz="1985">
                <a:solidFill>
                  <a:schemeClr val="bg1"/>
                </a:solidFill>
              </a:defRPr>
            </a:lvl3pPr>
            <a:lvl4pPr marL="1764221" indent="-252032">
              <a:lnSpc>
                <a:spcPct val="100000"/>
              </a:lnSpc>
              <a:spcBef>
                <a:spcPts val="0"/>
              </a:spcBef>
              <a:spcAft>
                <a:spcPts val="0"/>
              </a:spcAft>
              <a:buFont typeface="Arial" panose="020B0604020202020204" pitchFamily="34" charset="0"/>
              <a:buChar char="•"/>
              <a:defRPr sz="1764">
                <a:solidFill>
                  <a:schemeClr val="bg1"/>
                </a:solidFill>
              </a:defRPr>
            </a:lvl4pPr>
            <a:lvl5pPr marL="2268284" indent="-252032">
              <a:lnSpc>
                <a:spcPct val="100000"/>
              </a:lnSpc>
              <a:spcBef>
                <a:spcPts val="0"/>
              </a:spcBef>
              <a:spcAft>
                <a:spcPts val="0"/>
              </a:spcAft>
              <a:buFont typeface="Courier New" panose="02070309020205020404" pitchFamily="49" charset="0"/>
              <a:buChar char="o"/>
              <a:defRPr sz="1544">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itle 3"/>
          <p:cNvSpPr>
            <a:spLocks noGrp="1"/>
          </p:cNvSpPr>
          <p:nvPr>
            <p:ph type="title" hasCustomPrompt="1"/>
          </p:nvPr>
        </p:nvSpPr>
        <p:spPr>
          <a:xfrm>
            <a:off x="638378" y="301657"/>
            <a:ext cx="9398261" cy="1262195"/>
          </a:xfrm>
        </p:spPr>
        <p:txBody>
          <a:bodyPr/>
          <a:lstStyle>
            <a:lvl1pPr>
              <a:defRPr/>
            </a:lvl1pPr>
          </a:lstStyle>
          <a:p>
            <a:r>
              <a:rPr lang="en-US" dirty="0"/>
              <a:t>Enter Title (Proper Case)</a:t>
            </a:r>
            <a:endParaRPr lang="en-GB" dirty="0"/>
          </a:p>
        </p:txBody>
      </p:sp>
      <p:sp>
        <p:nvSpPr>
          <p:cNvPr id="5" name="Slide Number Placeholder 4"/>
          <p:cNvSpPr>
            <a:spLocks noGrp="1"/>
          </p:cNvSpPr>
          <p:nvPr>
            <p:ph type="sldNum" sz="quarter" idx="10"/>
          </p:nvPr>
        </p:nvSpPr>
        <p:spPr/>
        <p:txBody>
          <a:bodyPr/>
          <a:lstStyle/>
          <a:p>
            <a:fld id="{DCA3E754-227E-4382-80C9-96FD48659006}" type="slidenum">
              <a:rPr lang="en-GB" smtClean="0"/>
              <a:t>‹#›</a:t>
            </a:fld>
            <a:endParaRPr lang="en-GB" dirty="0"/>
          </a:p>
        </p:txBody>
      </p:sp>
    </p:spTree>
    <p:extLst>
      <p:ext uri="{BB962C8B-B14F-4D97-AF65-F5344CB8AC3E}">
        <p14:creationId xmlns:p14="http://schemas.microsoft.com/office/powerpoint/2010/main" val="88830120"/>
      </p:ext>
    </p:extLst>
  </p:cSld>
  <p:clrMapOvr>
    <a:overrideClrMapping bg1="dk1" tx1="lt1" bg2="dk2" tx2="lt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614321" y="301657"/>
            <a:ext cx="9434610" cy="1262195"/>
          </a:xfrm>
        </p:spPr>
        <p:txBody>
          <a:bodyPr/>
          <a:lstStyle>
            <a:lvl1pPr>
              <a:defRPr/>
            </a:lvl1pPr>
          </a:lstStyle>
          <a:p>
            <a:r>
              <a:rPr lang="en-US" dirty="0"/>
              <a:t>Enter Title (Proper Case)</a:t>
            </a:r>
            <a:endParaRPr lang="en-GB" dirty="0"/>
          </a:p>
        </p:txBody>
      </p:sp>
      <p:sp>
        <p:nvSpPr>
          <p:cNvPr id="4" name="Slide Number Placeholder 3"/>
          <p:cNvSpPr>
            <a:spLocks noGrp="1"/>
          </p:cNvSpPr>
          <p:nvPr>
            <p:ph type="sldNum" sz="quarter" idx="10"/>
          </p:nvPr>
        </p:nvSpPr>
        <p:spPr/>
        <p:txBody>
          <a:bodyPr/>
          <a:lstStyle/>
          <a:p>
            <a:fld id="{DCA3E754-227E-4382-80C9-96FD48659006}" type="slidenum">
              <a:rPr lang="en-GB" smtClean="0"/>
              <a:t>‹#›</a:t>
            </a:fld>
            <a:endParaRPr lang="en-GB" dirty="0"/>
          </a:p>
        </p:txBody>
      </p:sp>
    </p:spTree>
    <p:extLst>
      <p:ext uri="{BB962C8B-B14F-4D97-AF65-F5344CB8AC3E}">
        <p14:creationId xmlns:p14="http://schemas.microsoft.com/office/powerpoint/2010/main" val="9568540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entred Image and Tex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651193" y="2074972"/>
            <a:ext cx="9385447" cy="3364937"/>
          </a:xfrm>
          <a:prstGeom prst="rect">
            <a:avLst/>
          </a:prstGeom>
        </p:spPr>
        <p:txBody>
          <a:bodyPr anchor="ctr"/>
          <a:lstStyle>
            <a:lvl1pPr marL="0" indent="0" algn="ctr">
              <a:lnSpc>
                <a:spcPct val="100000"/>
              </a:lnSpc>
              <a:spcBef>
                <a:spcPts val="0"/>
              </a:spcBef>
              <a:spcAft>
                <a:spcPts val="1985"/>
              </a:spcAft>
              <a:buNone/>
              <a:defRPr sz="5292">
                <a:solidFill>
                  <a:srgbClr val="E94A34"/>
                </a:solidFill>
              </a:defRPr>
            </a:lvl1pPr>
            <a:lvl2pPr marL="819102" indent="-315039">
              <a:lnSpc>
                <a:spcPct val="100000"/>
              </a:lnSpc>
              <a:spcBef>
                <a:spcPts val="0"/>
              </a:spcBef>
              <a:spcAft>
                <a:spcPts val="1764"/>
              </a:spcAft>
              <a:buFont typeface="Courier New" panose="02070309020205020404" pitchFamily="49" charset="0"/>
              <a:buChar char="o"/>
              <a:defRPr sz="1764">
                <a:solidFill>
                  <a:schemeClr val="bg1"/>
                </a:solidFill>
              </a:defRPr>
            </a:lvl2pPr>
            <a:lvl3pPr marL="1323165" indent="-315039">
              <a:lnSpc>
                <a:spcPct val="100000"/>
              </a:lnSpc>
              <a:spcBef>
                <a:spcPts val="0"/>
              </a:spcBef>
              <a:spcAft>
                <a:spcPts val="1544"/>
              </a:spcAft>
              <a:buFont typeface="Proxima Nova" panose="02000506030000020004" pitchFamily="2" charset="0"/>
              <a:buChar char="–"/>
              <a:defRPr sz="1544">
                <a:solidFill>
                  <a:schemeClr val="bg1"/>
                </a:solidFill>
              </a:defRPr>
            </a:lvl3pPr>
            <a:lvl4pPr marL="1764221" indent="-252032">
              <a:lnSpc>
                <a:spcPct val="100000"/>
              </a:lnSpc>
              <a:spcBef>
                <a:spcPts val="0"/>
              </a:spcBef>
              <a:spcAft>
                <a:spcPts val="1323"/>
              </a:spcAft>
              <a:buFont typeface="Wingdings" panose="05000000000000000000" pitchFamily="2" charset="2"/>
              <a:buChar char="§"/>
              <a:defRPr sz="1323">
                <a:solidFill>
                  <a:schemeClr val="bg1"/>
                </a:solidFill>
              </a:defRPr>
            </a:lvl4pPr>
            <a:lvl5pPr>
              <a:lnSpc>
                <a:spcPct val="100000"/>
              </a:lnSpc>
              <a:spcBef>
                <a:spcPts val="0"/>
              </a:spcBef>
              <a:spcAft>
                <a:spcPts val="1103"/>
              </a:spcAft>
              <a:defRPr sz="882">
                <a:solidFill>
                  <a:schemeClr val="bg1"/>
                </a:solidFill>
              </a:defRPr>
            </a:lvl5pPr>
          </a:lstStyle>
          <a:p>
            <a:pPr lvl="0"/>
            <a:r>
              <a:rPr lang="en-US" dirty="0"/>
              <a:t>OBJECT HERE</a:t>
            </a:r>
          </a:p>
        </p:txBody>
      </p:sp>
      <p:sp>
        <p:nvSpPr>
          <p:cNvPr id="4" name="Content Placeholder 2"/>
          <p:cNvSpPr>
            <a:spLocks noGrp="1"/>
          </p:cNvSpPr>
          <p:nvPr>
            <p:ph idx="10"/>
          </p:nvPr>
        </p:nvSpPr>
        <p:spPr>
          <a:xfrm>
            <a:off x="651193" y="5786467"/>
            <a:ext cx="9385447" cy="798133"/>
          </a:xfrm>
          <a:prstGeom prst="rect">
            <a:avLst/>
          </a:prstGeom>
        </p:spPr>
        <p:txBody>
          <a:bodyPr>
            <a:noAutofit/>
          </a:bodyPr>
          <a:lstStyle>
            <a:lvl1pPr>
              <a:lnSpc>
                <a:spcPct val="100000"/>
              </a:lnSpc>
              <a:spcBef>
                <a:spcPts val="0"/>
              </a:spcBef>
              <a:spcAft>
                <a:spcPts val="0"/>
              </a:spcAft>
              <a:defRPr sz="1985">
                <a:solidFill>
                  <a:schemeClr val="bg1"/>
                </a:solidFill>
              </a:defRPr>
            </a:lvl1pPr>
            <a:lvl2pPr marL="819102" indent="-315039">
              <a:lnSpc>
                <a:spcPct val="100000"/>
              </a:lnSpc>
              <a:spcBef>
                <a:spcPts val="0"/>
              </a:spcBef>
              <a:spcAft>
                <a:spcPts val="0"/>
              </a:spcAft>
              <a:buFont typeface="Courier New" panose="02070309020205020404" pitchFamily="49" charset="0"/>
              <a:buChar char="o"/>
              <a:defRPr sz="1764">
                <a:solidFill>
                  <a:schemeClr val="bg1"/>
                </a:solidFill>
              </a:defRPr>
            </a:lvl2pPr>
            <a:lvl3pPr marL="1323165" indent="-315039">
              <a:lnSpc>
                <a:spcPct val="100000"/>
              </a:lnSpc>
              <a:spcBef>
                <a:spcPts val="0"/>
              </a:spcBef>
              <a:spcAft>
                <a:spcPts val="1544"/>
              </a:spcAft>
              <a:buFont typeface="Proxima Nova" panose="02000506030000020004" pitchFamily="2" charset="0"/>
              <a:buChar char="–"/>
              <a:defRPr sz="1985">
                <a:solidFill>
                  <a:schemeClr val="bg1"/>
                </a:solidFill>
              </a:defRPr>
            </a:lvl3pPr>
            <a:lvl4pPr marL="1764221" indent="-252032">
              <a:lnSpc>
                <a:spcPct val="100000"/>
              </a:lnSpc>
              <a:spcBef>
                <a:spcPts val="0"/>
              </a:spcBef>
              <a:spcAft>
                <a:spcPts val="1323"/>
              </a:spcAft>
              <a:buFont typeface="Wingdings" panose="05000000000000000000" pitchFamily="2" charset="2"/>
              <a:buChar char="§"/>
              <a:defRPr sz="1323">
                <a:solidFill>
                  <a:schemeClr val="bg1"/>
                </a:solidFill>
              </a:defRPr>
            </a:lvl4pPr>
            <a:lvl5pPr>
              <a:lnSpc>
                <a:spcPct val="100000"/>
              </a:lnSpc>
              <a:spcBef>
                <a:spcPts val="0"/>
              </a:spcBef>
              <a:spcAft>
                <a:spcPts val="1103"/>
              </a:spcAft>
              <a:defRPr sz="882">
                <a:solidFill>
                  <a:schemeClr val="bg1"/>
                </a:solidFill>
              </a:defRPr>
            </a:lvl5pPr>
          </a:lstStyle>
          <a:p>
            <a:pPr lvl="0"/>
            <a:r>
              <a:rPr lang="en-US"/>
              <a:t>Edit Master text styles</a:t>
            </a:r>
          </a:p>
          <a:p>
            <a:pPr lvl="1"/>
            <a:r>
              <a:rPr lang="en-US"/>
              <a:t>Second level</a:t>
            </a:r>
          </a:p>
          <a:p>
            <a:pPr lvl="2"/>
            <a:r>
              <a:rPr lang="en-US"/>
              <a:t>Third level</a:t>
            </a:r>
          </a:p>
        </p:txBody>
      </p:sp>
      <p:sp>
        <p:nvSpPr>
          <p:cNvPr id="5" name="Content Placeholder 2"/>
          <p:cNvSpPr>
            <a:spLocks noGrp="1"/>
          </p:cNvSpPr>
          <p:nvPr>
            <p:ph idx="11" hasCustomPrompt="1"/>
          </p:nvPr>
        </p:nvSpPr>
        <p:spPr>
          <a:xfrm>
            <a:off x="651193" y="1764295"/>
            <a:ext cx="9385447" cy="310677"/>
          </a:xfrm>
          <a:prstGeom prst="rect">
            <a:avLst/>
          </a:prstGeom>
        </p:spPr>
        <p:txBody>
          <a:bodyPr/>
          <a:lstStyle>
            <a:lvl1pPr marL="0" indent="0">
              <a:lnSpc>
                <a:spcPct val="100000"/>
              </a:lnSpc>
              <a:spcBef>
                <a:spcPts val="0"/>
              </a:spcBef>
              <a:spcAft>
                <a:spcPts val="0"/>
              </a:spcAft>
              <a:buNone/>
              <a:defRPr sz="1323" b="1">
                <a:solidFill>
                  <a:srgbClr val="E94A34"/>
                </a:solidFill>
              </a:defRPr>
            </a:lvl1pPr>
            <a:lvl2pPr marL="819102" indent="-315039">
              <a:lnSpc>
                <a:spcPct val="100000"/>
              </a:lnSpc>
              <a:spcBef>
                <a:spcPts val="0"/>
              </a:spcBef>
              <a:spcAft>
                <a:spcPts val="1764"/>
              </a:spcAft>
              <a:buFont typeface="Courier New" panose="02070309020205020404" pitchFamily="49" charset="0"/>
              <a:buChar char="o"/>
              <a:defRPr sz="1764">
                <a:solidFill>
                  <a:schemeClr val="bg1"/>
                </a:solidFill>
              </a:defRPr>
            </a:lvl2pPr>
            <a:lvl3pPr marL="1323165" indent="-315039">
              <a:lnSpc>
                <a:spcPct val="100000"/>
              </a:lnSpc>
              <a:spcBef>
                <a:spcPts val="0"/>
              </a:spcBef>
              <a:spcAft>
                <a:spcPts val="1544"/>
              </a:spcAft>
              <a:buFont typeface="Proxima Nova" panose="02000506030000020004" pitchFamily="2" charset="0"/>
              <a:buChar char="–"/>
              <a:defRPr sz="1544">
                <a:solidFill>
                  <a:schemeClr val="bg1"/>
                </a:solidFill>
              </a:defRPr>
            </a:lvl3pPr>
            <a:lvl4pPr marL="1764221" indent="-252032">
              <a:lnSpc>
                <a:spcPct val="100000"/>
              </a:lnSpc>
              <a:spcBef>
                <a:spcPts val="0"/>
              </a:spcBef>
              <a:spcAft>
                <a:spcPts val="1323"/>
              </a:spcAft>
              <a:buFont typeface="Wingdings" panose="05000000000000000000" pitchFamily="2" charset="2"/>
              <a:buChar char="§"/>
              <a:defRPr sz="1323">
                <a:solidFill>
                  <a:schemeClr val="bg1"/>
                </a:solidFill>
              </a:defRPr>
            </a:lvl4pPr>
            <a:lvl5pPr>
              <a:lnSpc>
                <a:spcPct val="100000"/>
              </a:lnSpc>
              <a:spcBef>
                <a:spcPts val="0"/>
              </a:spcBef>
              <a:spcAft>
                <a:spcPts val="1103"/>
              </a:spcAft>
              <a:defRPr sz="882">
                <a:solidFill>
                  <a:schemeClr val="bg1"/>
                </a:solidFill>
              </a:defRPr>
            </a:lvl5pPr>
          </a:lstStyle>
          <a:p>
            <a:pPr lvl="0"/>
            <a:r>
              <a:rPr lang="en-US" dirty="0"/>
              <a:t>Figure XX: Caption</a:t>
            </a:r>
          </a:p>
        </p:txBody>
      </p:sp>
      <p:sp>
        <p:nvSpPr>
          <p:cNvPr id="6" name="Content Placeholder 2"/>
          <p:cNvSpPr>
            <a:spLocks noGrp="1"/>
          </p:cNvSpPr>
          <p:nvPr>
            <p:ph idx="12" hasCustomPrompt="1"/>
          </p:nvPr>
        </p:nvSpPr>
        <p:spPr>
          <a:xfrm>
            <a:off x="651193" y="5481916"/>
            <a:ext cx="9385447" cy="262544"/>
          </a:xfrm>
          <a:prstGeom prst="rect">
            <a:avLst/>
          </a:prstGeom>
        </p:spPr>
        <p:txBody>
          <a:bodyPr/>
          <a:lstStyle>
            <a:lvl1pPr marL="0" indent="0" algn="r">
              <a:lnSpc>
                <a:spcPct val="100000"/>
              </a:lnSpc>
              <a:spcBef>
                <a:spcPts val="0"/>
              </a:spcBef>
              <a:spcAft>
                <a:spcPts val="0"/>
              </a:spcAft>
              <a:buNone/>
              <a:defRPr sz="1323" b="0" i="1">
                <a:solidFill>
                  <a:schemeClr val="bg1"/>
                </a:solidFill>
              </a:defRPr>
            </a:lvl1pPr>
            <a:lvl2pPr marL="819102" indent="-315039">
              <a:lnSpc>
                <a:spcPct val="100000"/>
              </a:lnSpc>
              <a:spcBef>
                <a:spcPts val="0"/>
              </a:spcBef>
              <a:spcAft>
                <a:spcPts val="1764"/>
              </a:spcAft>
              <a:buFont typeface="Courier New" panose="02070309020205020404" pitchFamily="49" charset="0"/>
              <a:buChar char="o"/>
              <a:defRPr sz="1764">
                <a:solidFill>
                  <a:schemeClr val="bg1"/>
                </a:solidFill>
              </a:defRPr>
            </a:lvl2pPr>
            <a:lvl3pPr marL="1323165" indent="-315039">
              <a:lnSpc>
                <a:spcPct val="100000"/>
              </a:lnSpc>
              <a:spcBef>
                <a:spcPts val="0"/>
              </a:spcBef>
              <a:spcAft>
                <a:spcPts val="1544"/>
              </a:spcAft>
              <a:buFont typeface="Proxima Nova" panose="02000506030000020004" pitchFamily="2" charset="0"/>
              <a:buChar char="–"/>
              <a:defRPr sz="1544">
                <a:solidFill>
                  <a:schemeClr val="bg1"/>
                </a:solidFill>
              </a:defRPr>
            </a:lvl3pPr>
            <a:lvl4pPr marL="1764221" indent="-252032">
              <a:lnSpc>
                <a:spcPct val="100000"/>
              </a:lnSpc>
              <a:spcBef>
                <a:spcPts val="0"/>
              </a:spcBef>
              <a:spcAft>
                <a:spcPts val="1323"/>
              </a:spcAft>
              <a:buFont typeface="Wingdings" panose="05000000000000000000" pitchFamily="2" charset="2"/>
              <a:buChar char="§"/>
              <a:defRPr sz="1323">
                <a:solidFill>
                  <a:schemeClr val="bg1"/>
                </a:solidFill>
              </a:defRPr>
            </a:lvl4pPr>
            <a:lvl5pPr>
              <a:lnSpc>
                <a:spcPct val="100000"/>
              </a:lnSpc>
              <a:spcBef>
                <a:spcPts val="0"/>
              </a:spcBef>
              <a:spcAft>
                <a:spcPts val="1103"/>
              </a:spcAft>
              <a:defRPr sz="882">
                <a:solidFill>
                  <a:schemeClr val="bg1"/>
                </a:solidFill>
              </a:defRPr>
            </a:lvl5pPr>
          </a:lstStyle>
          <a:p>
            <a:pPr lvl="0"/>
            <a:r>
              <a:rPr lang="en-US" dirty="0"/>
              <a:t>Source: XXX</a:t>
            </a:r>
          </a:p>
        </p:txBody>
      </p:sp>
      <p:sp>
        <p:nvSpPr>
          <p:cNvPr id="7" name="Title 6"/>
          <p:cNvSpPr>
            <a:spLocks noGrp="1"/>
          </p:cNvSpPr>
          <p:nvPr>
            <p:ph type="title" hasCustomPrompt="1"/>
          </p:nvPr>
        </p:nvSpPr>
        <p:spPr>
          <a:xfrm>
            <a:off x="651193" y="301657"/>
            <a:ext cx="9385447" cy="1262195"/>
          </a:xfrm>
        </p:spPr>
        <p:txBody>
          <a:bodyPr/>
          <a:lstStyle>
            <a:lvl1pPr>
              <a:defRPr/>
            </a:lvl1pPr>
          </a:lstStyle>
          <a:p>
            <a:r>
              <a:rPr lang="en-US" dirty="0"/>
              <a:t>Enter Title (Proper Case)</a:t>
            </a:r>
            <a:endParaRPr lang="en-GB" dirty="0"/>
          </a:p>
        </p:txBody>
      </p:sp>
      <p:sp>
        <p:nvSpPr>
          <p:cNvPr id="8" name="Slide Number Placeholder 7"/>
          <p:cNvSpPr>
            <a:spLocks noGrp="1"/>
          </p:cNvSpPr>
          <p:nvPr>
            <p:ph type="sldNum" sz="quarter" idx="13"/>
          </p:nvPr>
        </p:nvSpPr>
        <p:spPr/>
        <p:txBody>
          <a:bodyPr/>
          <a:lstStyle/>
          <a:p>
            <a:fld id="{DCA3E754-227E-4382-80C9-96FD48659006}" type="slidenum">
              <a:rPr lang="en-GB" smtClean="0"/>
              <a:t>‹#›</a:t>
            </a:fld>
            <a:endParaRPr lang="en-GB" dirty="0"/>
          </a:p>
        </p:txBody>
      </p:sp>
    </p:spTree>
    <p:extLst>
      <p:ext uri="{BB962C8B-B14F-4D97-AF65-F5344CB8AC3E}">
        <p14:creationId xmlns:p14="http://schemas.microsoft.com/office/powerpoint/2010/main" val="404678480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Content Placeholder 2"/>
          <p:cNvSpPr>
            <a:spLocks noGrp="1"/>
          </p:cNvSpPr>
          <p:nvPr>
            <p:ph idx="10"/>
          </p:nvPr>
        </p:nvSpPr>
        <p:spPr>
          <a:xfrm>
            <a:off x="638903" y="1766279"/>
            <a:ext cx="4631000" cy="4921767"/>
          </a:xfrm>
          <a:prstGeom prst="rect">
            <a:avLst/>
          </a:prstGeom>
        </p:spPr>
        <p:txBody>
          <a:bodyPr>
            <a:noAutofit/>
          </a:bodyPr>
          <a:lstStyle>
            <a:lvl1pPr>
              <a:lnSpc>
                <a:spcPct val="100000"/>
              </a:lnSpc>
              <a:spcBef>
                <a:spcPts val="0"/>
              </a:spcBef>
              <a:spcAft>
                <a:spcPts val="0"/>
              </a:spcAft>
              <a:defRPr sz="2426">
                <a:solidFill>
                  <a:schemeClr val="bg1"/>
                </a:solidFill>
              </a:defRPr>
            </a:lvl1pPr>
            <a:lvl2pPr marL="819102" indent="-315039">
              <a:lnSpc>
                <a:spcPct val="100000"/>
              </a:lnSpc>
              <a:spcBef>
                <a:spcPts val="0"/>
              </a:spcBef>
              <a:spcAft>
                <a:spcPts val="0"/>
              </a:spcAft>
              <a:buFont typeface="Courier New" panose="02070309020205020404" pitchFamily="49" charset="0"/>
              <a:buChar char="o"/>
              <a:defRPr sz="2205">
                <a:solidFill>
                  <a:schemeClr val="bg1"/>
                </a:solidFill>
              </a:defRPr>
            </a:lvl2pPr>
            <a:lvl3pPr marL="1323165" indent="-315039">
              <a:lnSpc>
                <a:spcPct val="100000"/>
              </a:lnSpc>
              <a:spcBef>
                <a:spcPts val="0"/>
              </a:spcBef>
              <a:spcAft>
                <a:spcPts val="0"/>
              </a:spcAft>
              <a:buFont typeface="Proxima Nova" panose="02000506030000020004" pitchFamily="2" charset="0"/>
              <a:buChar char="–"/>
              <a:defRPr sz="1985">
                <a:solidFill>
                  <a:schemeClr val="bg1"/>
                </a:solidFill>
              </a:defRPr>
            </a:lvl3pPr>
            <a:lvl4pPr marL="1827228" indent="-315039">
              <a:lnSpc>
                <a:spcPct val="100000"/>
              </a:lnSpc>
              <a:spcBef>
                <a:spcPts val="0"/>
              </a:spcBef>
              <a:spcAft>
                <a:spcPts val="0"/>
              </a:spcAft>
              <a:buFont typeface="Arial" panose="020B0604020202020204" pitchFamily="34" charset="0"/>
              <a:buChar char="•"/>
              <a:defRPr sz="1764">
                <a:solidFill>
                  <a:schemeClr val="bg1"/>
                </a:solidFill>
              </a:defRPr>
            </a:lvl4pPr>
            <a:lvl5pPr marL="2268284" indent="-252032">
              <a:lnSpc>
                <a:spcPct val="100000"/>
              </a:lnSpc>
              <a:spcBef>
                <a:spcPts val="0"/>
              </a:spcBef>
              <a:spcAft>
                <a:spcPts val="0"/>
              </a:spcAft>
              <a:buFont typeface="Courier New" panose="02070309020205020404" pitchFamily="49" charset="0"/>
              <a:buChar char="o"/>
              <a:defRPr sz="1544">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2"/>
          <p:cNvSpPr>
            <a:spLocks noGrp="1"/>
          </p:cNvSpPr>
          <p:nvPr>
            <p:ph idx="11"/>
          </p:nvPr>
        </p:nvSpPr>
        <p:spPr>
          <a:xfrm>
            <a:off x="5393349" y="1766279"/>
            <a:ext cx="4631000" cy="4921767"/>
          </a:xfrm>
          <a:prstGeom prst="rect">
            <a:avLst/>
          </a:prstGeom>
        </p:spPr>
        <p:txBody>
          <a:bodyPr>
            <a:noAutofit/>
          </a:bodyPr>
          <a:lstStyle>
            <a:lvl1pPr>
              <a:lnSpc>
                <a:spcPct val="100000"/>
              </a:lnSpc>
              <a:spcBef>
                <a:spcPts val="0"/>
              </a:spcBef>
              <a:spcAft>
                <a:spcPts val="0"/>
              </a:spcAft>
              <a:defRPr sz="2426">
                <a:solidFill>
                  <a:schemeClr val="bg1"/>
                </a:solidFill>
              </a:defRPr>
            </a:lvl1pPr>
            <a:lvl2pPr marL="819102" indent="-315039">
              <a:lnSpc>
                <a:spcPct val="100000"/>
              </a:lnSpc>
              <a:spcBef>
                <a:spcPts val="0"/>
              </a:spcBef>
              <a:spcAft>
                <a:spcPts val="0"/>
              </a:spcAft>
              <a:buFont typeface="Courier New" panose="02070309020205020404" pitchFamily="49" charset="0"/>
              <a:buChar char="o"/>
              <a:defRPr sz="2205">
                <a:solidFill>
                  <a:schemeClr val="bg1"/>
                </a:solidFill>
              </a:defRPr>
            </a:lvl2pPr>
            <a:lvl3pPr marL="1323165" indent="-315039">
              <a:lnSpc>
                <a:spcPct val="100000"/>
              </a:lnSpc>
              <a:spcBef>
                <a:spcPts val="0"/>
              </a:spcBef>
              <a:spcAft>
                <a:spcPts val="0"/>
              </a:spcAft>
              <a:buFont typeface="Proxima Nova" panose="02000506030000020004" pitchFamily="2" charset="0"/>
              <a:buChar char="–"/>
              <a:defRPr sz="1985">
                <a:solidFill>
                  <a:schemeClr val="bg1"/>
                </a:solidFill>
              </a:defRPr>
            </a:lvl3pPr>
            <a:lvl4pPr marL="1764221" indent="-252032">
              <a:lnSpc>
                <a:spcPct val="100000"/>
              </a:lnSpc>
              <a:spcBef>
                <a:spcPts val="0"/>
              </a:spcBef>
              <a:spcAft>
                <a:spcPts val="0"/>
              </a:spcAft>
              <a:buFont typeface="Arial" panose="020B0604020202020204" pitchFamily="34" charset="0"/>
              <a:buChar char="•"/>
              <a:defRPr sz="1764">
                <a:solidFill>
                  <a:schemeClr val="bg1"/>
                </a:solidFill>
              </a:defRPr>
            </a:lvl4pPr>
            <a:lvl5pPr marL="2268284" indent="-252032">
              <a:lnSpc>
                <a:spcPct val="100000"/>
              </a:lnSpc>
              <a:spcBef>
                <a:spcPts val="0"/>
              </a:spcBef>
              <a:spcAft>
                <a:spcPts val="0"/>
              </a:spcAft>
              <a:buFont typeface="Courier New" panose="02070309020205020404" pitchFamily="49" charset="0"/>
              <a:buChar char="o"/>
              <a:defRPr sz="1544">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hasCustomPrompt="1"/>
          </p:nvPr>
        </p:nvSpPr>
        <p:spPr>
          <a:xfrm>
            <a:off x="638902" y="301657"/>
            <a:ext cx="9385447" cy="1262195"/>
          </a:xfrm>
        </p:spPr>
        <p:txBody>
          <a:bodyPr/>
          <a:lstStyle>
            <a:lvl1pPr>
              <a:defRPr/>
            </a:lvl1pPr>
          </a:lstStyle>
          <a:p>
            <a:r>
              <a:rPr lang="en-US" dirty="0"/>
              <a:t>Enter Title (Proper Case)</a:t>
            </a:r>
            <a:endParaRPr lang="en-GB" dirty="0"/>
          </a:p>
        </p:txBody>
      </p:sp>
      <p:sp>
        <p:nvSpPr>
          <p:cNvPr id="4" name="Slide Number Placeholder 3"/>
          <p:cNvSpPr>
            <a:spLocks noGrp="1"/>
          </p:cNvSpPr>
          <p:nvPr>
            <p:ph type="sldNum" sz="quarter" idx="12"/>
          </p:nvPr>
        </p:nvSpPr>
        <p:spPr/>
        <p:txBody>
          <a:bodyPr/>
          <a:lstStyle/>
          <a:p>
            <a:fld id="{DCA3E754-227E-4382-80C9-96FD48659006}" type="slidenum">
              <a:rPr lang="en-GB" smtClean="0"/>
              <a:t>‹#›</a:t>
            </a:fld>
            <a:endParaRPr lang="en-GB" dirty="0"/>
          </a:p>
        </p:txBody>
      </p:sp>
    </p:spTree>
    <p:extLst>
      <p:ext uri="{BB962C8B-B14F-4D97-AF65-F5344CB8AC3E}">
        <p14:creationId xmlns:p14="http://schemas.microsoft.com/office/powerpoint/2010/main" val="26164311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ast Slide">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01" y="0"/>
            <a:ext cx="10692000" cy="7558768"/>
          </a:xfrm>
          <a:prstGeom prst="rect">
            <a:avLst/>
          </a:prstGeom>
        </p:spPr>
      </p:pic>
    </p:spTree>
    <p:extLst>
      <p:ext uri="{BB962C8B-B14F-4D97-AF65-F5344CB8AC3E}">
        <p14:creationId xmlns:p14="http://schemas.microsoft.com/office/powerpoint/2010/main" val="126668191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Content Layout (with Caption)">
    <p:spTree>
      <p:nvGrpSpPr>
        <p:cNvPr id="1" name=""/>
        <p:cNvGrpSpPr/>
        <p:nvPr/>
      </p:nvGrpSpPr>
      <p:grpSpPr>
        <a:xfrm>
          <a:off x="0" y="0"/>
          <a:ext cx="0" cy="0"/>
          <a:chOff x="0" y="0"/>
          <a:chExt cx="0" cy="0"/>
        </a:xfrm>
      </p:grpSpPr>
      <p:sp>
        <p:nvSpPr>
          <p:cNvPr id="6" name="Content Placeholder 2"/>
          <p:cNvSpPr>
            <a:spLocks noGrp="1"/>
          </p:cNvSpPr>
          <p:nvPr>
            <p:ph idx="11" hasCustomPrompt="1"/>
          </p:nvPr>
        </p:nvSpPr>
        <p:spPr>
          <a:xfrm>
            <a:off x="5393349" y="2091949"/>
            <a:ext cx="4631000" cy="4305544"/>
          </a:xfrm>
          <a:prstGeom prst="rect">
            <a:avLst/>
          </a:prstGeom>
        </p:spPr>
        <p:txBody>
          <a:bodyPr anchor="ctr">
            <a:noAutofit/>
          </a:bodyPr>
          <a:lstStyle>
            <a:lvl1pPr marL="0" indent="0" algn="ctr">
              <a:lnSpc>
                <a:spcPct val="100000"/>
              </a:lnSpc>
              <a:spcBef>
                <a:spcPts val="0"/>
              </a:spcBef>
              <a:spcAft>
                <a:spcPts val="1985"/>
              </a:spcAft>
              <a:buNone/>
              <a:defRPr sz="4410">
                <a:solidFill>
                  <a:srgbClr val="E94A34"/>
                </a:solidFill>
              </a:defRPr>
            </a:lvl1pPr>
            <a:lvl2pPr marL="819102" indent="-315039">
              <a:lnSpc>
                <a:spcPct val="100000"/>
              </a:lnSpc>
              <a:spcBef>
                <a:spcPts val="0"/>
              </a:spcBef>
              <a:spcAft>
                <a:spcPts val="1764"/>
              </a:spcAft>
              <a:buFont typeface="Courier New" panose="02070309020205020404" pitchFamily="49" charset="0"/>
              <a:buChar char="o"/>
              <a:defRPr sz="1764">
                <a:solidFill>
                  <a:schemeClr val="bg1"/>
                </a:solidFill>
              </a:defRPr>
            </a:lvl2pPr>
            <a:lvl3pPr marL="1323165" indent="-315039">
              <a:lnSpc>
                <a:spcPct val="100000"/>
              </a:lnSpc>
              <a:spcBef>
                <a:spcPts val="0"/>
              </a:spcBef>
              <a:spcAft>
                <a:spcPts val="1544"/>
              </a:spcAft>
              <a:buFont typeface="Proxima Nova" panose="02000506030000020004" pitchFamily="2" charset="0"/>
              <a:buChar char="–"/>
              <a:defRPr sz="1544">
                <a:solidFill>
                  <a:schemeClr val="bg1"/>
                </a:solidFill>
              </a:defRPr>
            </a:lvl3pPr>
            <a:lvl4pPr marL="1764221" indent="-252032">
              <a:lnSpc>
                <a:spcPct val="100000"/>
              </a:lnSpc>
              <a:spcBef>
                <a:spcPts val="0"/>
              </a:spcBef>
              <a:spcAft>
                <a:spcPts val="1323"/>
              </a:spcAft>
              <a:buFont typeface="Wingdings" panose="05000000000000000000" pitchFamily="2" charset="2"/>
              <a:buChar char="§"/>
              <a:defRPr sz="1323">
                <a:solidFill>
                  <a:schemeClr val="bg1"/>
                </a:solidFill>
              </a:defRPr>
            </a:lvl4pPr>
            <a:lvl5pPr>
              <a:lnSpc>
                <a:spcPct val="100000"/>
              </a:lnSpc>
              <a:spcBef>
                <a:spcPts val="0"/>
              </a:spcBef>
              <a:spcAft>
                <a:spcPts val="1103"/>
              </a:spcAft>
              <a:defRPr sz="882">
                <a:solidFill>
                  <a:schemeClr val="bg1"/>
                </a:solidFill>
              </a:defRPr>
            </a:lvl5pPr>
          </a:lstStyle>
          <a:p>
            <a:pPr lvl="0"/>
            <a:r>
              <a:rPr lang="en-US" dirty="0"/>
              <a:t>OBJECT HERE</a:t>
            </a:r>
          </a:p>
        </p:txBody>
      </p:sp>
      <p:sp>
        <p:nvSpPr>
          <p:cNvPr id="7" name="Content Placeholder 2"/>
          <p:cNvSpPr>
            <a:spLocks noGrp="1"/>
          </p:cNvSpPr>
          <p:nvPr>
            <p:ph idx="12" hasCustomPrompt="1"/>
          </p:nvPr>
        </p:nvSpPr>
        <p:spPr>
          <a:xfrm>
            <a:off x="5393349" y="1764294"/>
            <a:ext cx="4631000" cy="301629"/>
          </a:xfrm>
          <a:prstGeom prst="rect">
            <a:avLst/>
          </a:prstGeom>
        </p:spPr>
        <p:txBody>
          <a:bodyPr/>
          <a:lstStyle>
            <a:lvl1pPr marL="0" indent="0">
              <a:lnSpc>
                <a:spcPct val="100000"/>
              </a:lnSpc>
              <a:spcBef>
                <a:spcPts val="0"/>
              </a:spcBef>
              <a:spcAft>
                <a:spcPts val="0"/>
              </a:spcAft>
              <a:buNone/>
              <a:defRPr sz="1323" b="1">
                <a:solidFill>
                  <a:srgbClr val="E94A34"/>
                </a:solidFill>
              </a:defRPr>
            </a:lvl1pPr>
            <a:lvl2pPr marL="819102" indent="-315039">
              <a:lnSpc>
                <a:spcPct val="100000"/>
              </a:lnSpc>
              <a:spcBef>
                <a:spcPts val="0"/>
              </a:spcBef>
              <a:spcAft>
                <a:spcPts val="1764"/>
              </a:spcAft>
              <a:buFont typeface="Courier New" panose="02070309020205020404" pitchFamily="49" charset="0"/>
              <a:buChar char="o"/>
              <a:defRPr sz="1764">
                <a:solidFill>
                  <a:schemeClr val="bg1"/>
                </a:solidFill>
              </a:defRPr>
            </a:lvl2pPr>
            <a:lvl3pPr marL="1323165" indent="-315039">
              <a:lnSpc>
                <a:spcPct val="100000"/>
              </a:lnSpc>
              <a:spcBef>
                <a:spcPts val="0"/>
              </a:spcBef>
              <a:spcAft>
                <a:spcPts val="1544"/>
              </a:spcAft>
              <a:buFont typeface="Proxima Nova" panose="02000506030000020004" pitchFamily="2" charset="0"/>
              <a:buChar char="–"/>
              <a:defRPr sz="1544">
                <a:solidFill>
                  <a:schemeClr val="bg1"/>
                </a:solidFill>
              </a:defRPr>
            </a:lvl3pPr>
            <a:lvl4pPr marL="1764221" indent="-252032">
              <a:lnSpc>
                <a:spcPct val="100000"/>
              </a:lnSpc>
              <a:spcBef>
                <a:spcPts val="0"/>
              </a:spcBef>
              <a:spcAft>
                <a:spcPts val="1323"/>
              </a:spcAft>
              <a:buFont typeface="Wingdings" panose="05000000000000000000" pitchFamily="2" charset="2"/>
              <a:buChar char="§"/>
              <a:defRPr sz="1323">
                <a:solidFill>
                  <a:schemeClr val="bg1"/>
                </a:solidFill>
              </a:defRPr>
            </a:lvl4pPr>
            <a:lvl5pPr>
              <a:lnSpc>
                <a:spcPct val="100000"/>
              </a:lnSpc>
              <a:spcBef>
                <a:spcPts val="0"/>
              </a:spcBef>
              <a:spcAft>
                <a:spcPts val="1103"/>
              </a:spcAft>
              <a:defRPr sz="882">
                <a:solidFill>
                  <a:schemeClr val="bg1"/>
                </a:solidFill>
              </a:defRPr>
            </a:lvl5pPr>
          </a:lstStyle>
          <a:p>
            <a:pPr lvl="0"/>
            <a:r>
              <a:rPr lang="en-US" dirty="0"/>
              <a:t>Figure XX: Caption</a:t>
            </a:r>
          </a:p>
        </p:txBody>
      </p:sp>
      <p:sp>
        <p:nvSpPr>
          <p:cNvPr id="8" name="Content Placeholder 2"/>
          <p:cNvSpPr>
            <a:spLocks noGrp="1"/>
          </p:cNvSpPr>
          <p:nvPr>
            <p:ph idx="13" hasCustomPrompt="1"/>
          </p:nvPr>
        </p:nvSpPr>
        <p:spPr>
          <a:xfrm>
            <a:off x="5393349" y="6423518"/>
            <a:ext cx="4631000" cy="262544"/>
          </a:xfrm>
          <a:prstGeom prst="rect">
            <a:avLst/>
          </a:prstGeom>
        </p:spPr>
        <p:txBody>
          <a:bodyPr anchor="b"/>
          <a:lstStyle>
            <a:lvl1pPr marL="0" indent="0" algn="r">
              <a:lnSpc>
                <a:spcPct val="100000"/>
              </a:lnSpc>
              <a:spcBef>
                <a:spcPts val="0"/>
              </a:spcBef>
              <a:spcAft>
                <a:spcPts val="0"/>
              </a:spcAft>
              <a:buNone/>
              <a:defRPr sz="1323" b="0" i="1">
                <a:solidFill>
                  <a:schemeClr val="bg1"/>
                </a:solidFill>
              </a:defRPr>
            </a:lvl1pPr>
            <a:lvl2pPr marL="819102" indent="-315039">
              <a:lnSpc>
                <a:spcPct val="100000"/>
              </a:lnSpc>
              <a:spcBef>
                <a:spcPts val="0"/>
              </a:spcBef>
              <a:spcAft>
                <a:spcPts val="1764"/>
              </a:spcAft>
              <a:buFont typeface="Courier New" panose="02070309020205020404" pitchFamily="49" charset="0"/>
              <a:buChar char="o"/>
              <a:defRPr sz="1764">
                <a:solidFill>
                  <a:schemeClr val="bg1"/>
                </a:solidFill>
              </a:defRPr>
            </a:lvl2pPr>
            <a:lvl3pPr marL="1323165" indent="-315039">
              <a:lnSpc>
                <a:spcPct val="100000"/>
              </a:lnSpc>
              <a:spcBef>
                <a:spcPts val="0"/>
              </a:spcBef>
              <a:spcAft>
                <a:spcPts val="1544"/>
              </a:spcAft>
              <a:buFont typeface="Proxima Nova" panose="02000506030000020004" pitchFamily="2" charset="0"/>
              <a:buChar char="–"/>
              <a:defRPr sz="1544">
                <a:solidFill>
                  <a:schemeClr val="bg1"/>
                </a:solidFill>
              </a:defRPr>
            </a:lvl3pPr>
            <a:lvl4pPr marL="1764221" indent="-252032">
              <a:lnSpc>
                <a:spcPct val="100000"/>
              </a:lnSpc>
              <a:spcBef>
                <a:spcPts val="0"/>
              </a:spcBef>
              <a:spcAft>
                <a:spcPts val="1323"/>
              </a:spcAft>
              <a:buFont typeface="Wingdings" panose="05000000000000000000" pitchFamily="2" charset="2"/>
              <a:buChar char="§"/>
              <a:defRPr sz="1323">
                <a:solidFill>
                  <a:schemeClr val="bg1"/>
                </a:solidFill>
              </a:defRPr>
            </a:lvl4pPr>
            <a:lvl5pPr>
              <a:lnSpc>
                <a:spcPct val="100000"/>
              </a:lnSpc>
              <a:spcBef>
                <a:spcPts val="0"/>
              </a:spcBef>
              <a:spcAft>
                <a:spcPts val="1103"/>
              </a:spcAft>
              <a:defRPr sz="882">
                <a:solidFill>
                  <a:schemeClr val="bg1"/>
                </a:solidFill>
              </a:defRPr>
            </a:lvl5pPr>
          </a:lstStyle>
          <a:p>
            <a:pPr lvl="0"/>
            <a:r>
              <a:rPr lang="en-US" dirty="0"/>
              <a:t>Source: XXX</a:t>
            </a:r>
          </a:p>
        </p:txBody>
      </p:sp>
      <p:sp>
        <p:nvSpPr>
          <p:cNvPr id="10" name="Content Placeholder 2"/>
          <p:cNvSpPr>
            <a:spLocks noGrp="1"/>
          </p:cNvSpPr>
          <p:nvPr>
            <p:ph idx="10"/>
          </p:nvPr>
        </p:nvSpPr>
        <p:spPr>
          <a:xfrm>
            <a:off x="638903" y="1766279"/>
            <a:ext cx="4631000" cy="4921767"/>
          </a:xfrm>
          <a:prstGeom prst="rect">
            <a:avLst/>
          </a:prstGeom>
        </p:spPr>
        <p:txBody>
          <a:bodyPr>
            <a:noAutofit/>
          </a:bodyPr>
          <a:lstStyle>
            <a:lvl1pPr>
              <a:lnSpc>
                <a:spcPct val="100000"/>
              </a:lnSpc>
              <a:spcBef>
                <a:spcPts val="0"/>
              </a:spcBef>
              <a:spcAft>
                <a:spcPts val="0"/>
              </a:spcAft>
              <a:defRPr sz="2426">
                <a:solidFill>
                  <a:schemeClr val="bg1"/>
                </a:solidFill>
              </a:defRPr>
            </a:lvl1pPr>
            <a:lvl2pPr marL="819102" indent="-315039">
              <a:lnSpc>
                <a:spcPct val="100000"/>
              </a:lnSpc>
              <a:spcBef>
                <a:spcPts val="0"/>
              </a:spcBef>
              <a:spcAft>
                <a:spcPts val="0"/>
              </a:spcAft>
              <a:buFont typeface="Courier New" panose="02070309020205020404" pitchFamily="49" charset="0"/>
              <a:buChar char="o"/>
              <a:defRPr sz="2205">
                <a:solidFill>
                  <a:schemeClr val="bg1"/>
                </a:solidFill>
              </a:defRPr>
            </a:lvl2pPr>
            <a:lvl3pPr marL="1323165" indent="-315039">
              <a:lnSpc>
                <a:spcPct val="100000"/>
              </a:lnSpc>
              <a:spcBef>
                <a:spcPts val="0"/>
              </a:spcBef>
              <a:spcAft>
                <a:spcPts val="0"/>
              </a:spcAft>
              <a:buFont typeface="Proxima Nova" panose="02000506030000020004" pitchFamily="2" charset="0"/>
              <a:buChar char="–"/>
              <a:defRPr sz="1985">
                <a:solidFill>
                  <a:schemeClr val="bg1"/>
                </a:solidFill>
              </a:defRPr>
            </a:lvl3pPr>
            <a:lvl4pPr marL="1764221" indent="-252032">
              <a:lnSpc>
                <a:spcPct val="100000"/>
              </a:lnSpc>
              <a:spcBef>
                <a:spcPts val="0"/>
              </a:spcBef>
              <a:spcAft>
                <a:spcPts val="0"/>
              </a:spcAft>
              <a:buFont typeface="Arial" panose="020B0604020202020204" pitchFamily="34" charset="0"/>
              <a:buChar char="•"/>
              <a:defRPr sz="1764">
                <a:solidFill>
                  <a:schemeClr val="bg1"/>
                </a:solidFill>
              </a:defRPr>
            </a:lvl4pPr>
            <a:lvl5pPr marL="2268284" indent="-252032">
              <a:lnSpc>
                <a:spcPct val="100000"/>
              </a:lnSpc>
              <a:spcBef>
                <a:spcPts val="0"/>
              </a:spcBef>
              <a:spcAft>
                <a:spcPts val="0"/>
              </a:spcAft>
              <a:buFont typeface="Courier New" panose="02070309020205020404" pitchFamily="49" charset="0"/>
              <a:buChar char="o"/>
              <a:defRPr sz="1544">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hasCustomPrompt="1"/>
          </p:nvPr>
        </p:nvSpPr>
        <p:spPr>
          <a:xfrm>
            <a:off x="638902" y="301657"/>
            <a:ext cx="9385447" cy="1262195"/>
          </a:xfrm>
        </p:spPr>
        <p:txBody>
          <a:bodyPr/>
          <a:lstStyle>
            <a:lvl1pPr>
              <a:defRPr/>
            </a:lvl1pPr>
          </a:lstStyle>
          <a:p>
            <a:r>
              <a:rPr lang="en-US" dirty="0"/>
              <a:t>Enter Title (Proper Case)</a:t>
            </a:r>
            <a:endParaRPr lang="en-GB" dirty="0"/>
          </a:p>
        </p:txBody>
      </p:sp>
      <p:sp>
        <p:nvSpPr>
          <p:cNvPr id="4" name="Slide Number Placeholder 3"/>
          <p:cNvSpPr>
            <a:spLocks noGrp="1"/>
          </p:cNvSpPr>
          <p:nvPr>
            <p:ph type="sldNum" sz="quarter" idx="14"/>
          </p:nvPr>
        </p:nvSpPr>
        <p:spPr/>
        <p:txBody>
          <a:bodyPr/>
          <a:lstStyle/>
          <a:p>
            <a:fld id="{DCA3E754-227E-4382-80C9-96FD48659006}" type="slidenum">
              <a:rPr lang="en-GB" smtClean="0"/>
              <a:t>‹#›</a:t>
            </a:fld>
            <a:endParaRPr lang="en-GB" dirty="0"/>
          </a:p>
        </p:txBody>
      </p:sp>
    </p:spTree>
    <p:extLst>
      <p:ext uri="{BB962C8B-B14F-4D97-AF65-F5344CB8AC3E}">
        <p14:creationId xmlns:p14="http://schemas.microsoft.com/office/powerpoint/2010/main" val="129068588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14322" y="301051"/>
            <a:ext cx="3886970" cy="3495181"/>
          </a:xfrm>
          <a:prstGeom prst="rect">
            <a:avLst/>
          </a:prstGeom>
        </p:spPr>
        <p:txBody>
          <a:bodyPr anchor="t">
            <a:noAutofit/>
          </a:bodyPr>
          <a:lstStyle>
            <a:lvl1pPr algn="l">
              <a:defRPr sz="4410" b="1">
                <a:solidFill>
                  <a:schemeClr val="bg1"/>
                </a:solidFill>
              </a:defRPr>
            </a:lvl1pPr>
          </a:lstStyle>
          <a:p>
            <a:r>
              <a:rPr lang="en-GB" dirty="0"/>
              <a:t>“This is a slide that </a:t>
            </a:r>
            <a:br>
              <a:rPr lang="en-GB" dirty="0"/>
            </a:br>
            <a:r>
              <a:rPr lang="en-GB" dirty="0"/>
              <a:t>has a large quote </a:t>
            </a:r>
            <a:br>
              <a:rPr lang="en-GB" dirty="0"/>
            </a:br>
            <a:r>
              <a:rPr lang="en-GB" dirty="0"/>
              <a:t>for emphasis.”</a:t>
            </a:r>
          </a:p>
        </p:txBody>
      </p:sp>
      <p:sp>
        <p:nvSpPr>
          <p:cNvPr id="5" name="Content Placeholder 2"/>
          <p:cNvSpPr>
            <a:spLocks noGrp="1"/>
          </p:cNvSpPr>
          <p:nvPr>
            <p:ph idx="1"/>
          </p:nvPr>
        </p:nvSpPr>
        <p:spPr>
          <a:xfrm>
            <a:off x="4670681" y="301050"/>
            <a:ext cx="5340938" cy="6388451"/>
          </a:xfrm>
          <a:prstGeom prst="rect">
            <a:avLst/>
          </a:prstGeom>
        </p:spPr>
        <p:txBody>
          <a:bodyPr>
            <a:noAutofit/>
          </a:bodyPr>
          <a:lstStyle>
            <a:lvl1pPr>
              <a:lnSpc>
                <a:spcPct val="100000"/>
              </a:lnSpc>
              <a:spcBef>
                <a:spcPts val="0"/>
              </a:spcBef>
              <a:spcAft>
                <a:spcPts val="0"/>
              </a:spcAft>
              <a:defRPr sz="2426">
                <a:solidFill>
                  <a:schemeClr val="bg1"/>
                </a:solidFill>
              </a:defRPr>
            </a:lvl1pPr>
            <a:lvl2pPr marL="819102" indent="-315039">
              <a:lnSpc>
                <a:spcPct val="100000"/>
              </a:lnSpc>
              <a:spcBef>
                <a:spcPts val="0"/>
              </a:spcBef>
              <a:spcAft>
                <a:spcPts val="0"/>
              </a:spcAft>
              <a:buFont typeface="Courier New" panose="02070309020205020404" pitchFamily="49" charset="0"/>
              <a:buChar char="o"/>
              <a:defRPr sz="2205">
                <a:solidFill>
                  <a:schemeClr val="bg1"/>
                </a:solidFill>
              </a:defRPr>
            </a:lvl2pPr>
            <a:lvl3pPr marL="1323165" indent="-315039">
              <a:lnSpc>
                <a:spcPct val="100000"/>
              </a:lnSpc>
              <a:spcBef>
                <a:spcPts val="0"/>
              </a:spcBef>
              <a:spcAft>
                <a:spcPts val="0"/>
              </a:spcAft>
              <a:buFont typeface="Proxima Nova" panose="02000506030000020004" pitchFamily="2" charset="0"/>
              <a:buChar char="–"/>
              <a:defRPr sz="1985">
                <a:solidFill>
                  <a:schemeClr val="bg1"/>
                </a:solidFill>
              </a:defRPr>
            </a:lvl3pPr>
            <a:lvl4pPr marL="1764221" indent="-252032">
              <a:lnSpc>
                <a:spcPct val="100000"/>
              </a:lnSpc>
              <a:spcBef>
                <a:spcPts val="0"/>
              </a:spcBef>
              <a:spcAft>
                <a:spcPts val="0"/>
              </a:spcAft>
              <a:buFont typeface="Arial" panose="020B0604020202020204" pitchFamily="34" charset="0"/>
              <a:buChar char="•"/>
              <a:defRPr sz="1764">
                <a:solidFill>
                  <a:schemeClr val="bg1"/>
                </a:solidFill>
              </a:defRPr>
            </a:lvl4pPr>
            <a:lvl5pPr marL="2268284" indent="-252032">
              <a:lnSpc>
                <a:spcPct val="100000"/>
              </a:lnSpc>
              <a:spcBef>
                <a:spcPts val="0"/>
              </a:spcBef>
              <a:spcAft>
                <a:spcPts val="0"/>
              </a:spcAft>
              <a:buFont typeface="Courier New" panose="02070309020205020404" pitchFamily="49" charset="0"/>
              <a:buChar char="o"/>
              <a:defRPr sz="1544">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Slide Number Placeholder 2"/>
          <p:cNvSpPr>
            <a:spLocks noGrp="1"/>
          </p:cNvSpPr>
          <p:nvPr>
            <p:ph type="sldNum" sz="quarter" idx="10"/>
          </p:nvPr>
        </p:nvSpPr>
        <p:spPr/>
        <p:txBody>
          <a:bodyPr/>
          <a:lstStyle/>
          <a:p>
            <a:fld id="{DCA3E754-227E-4382-80C9-96FD48659006}" type="slidenum">
              <a:rPr lang="en-GB" smtClean="0"/>
              <a:t>‹#›</a:t>
            </a:fld>
            <a:endParaRPr lang="en-GB" dirty="0"/>
          </a:p>
        </p:txBody>
      </p:sp>
    </p:spTree>
    <p:extLst>
      <p:ext uri="{BB962C8B-B14F-4D97-AF65-F5344CB8AC3E}">
        <p14:creationId xmlns:p14="http://schemas.microsoft.com/office/powerpoint/2010/main" val="6898402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ontact Details">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613796" y="1766279"/>
            <a:ext cx="9422845" cy="476300"/>
          </a:xfrm>
          <a:prstGeom prst="rect">
            <a:avLst/>
          </a:prstGeom>
        </p:spPr>
        <p:txBody>
          <a:bodyPr>
            <a:noAutofit/>
          </a:bodyPr>
          <a:lstStyle>
            <a:lvl1pPr marL="0" indent="0">
              <a:lnSpc>
                <a:spcPct val="100000"/>
              </a:lnSpc>
              <a:spcBef>
                <a:spcPts val="0"/>
              </a:spcBef>
              <a:spcAft>
                <a:spcPts val="0"/>
              </a:spcAft>
              <a:buNone/>
              <a:defRPr sz="2426">
                <a:solidFill>
                  <a:schemeClr val="bg1"/>
                </a:solidFill>
                <a:latin typeface="+mj-lt"/>
              </a:defRPr>
            </a:lvl1pPr>
            <a:lvl2pPr marL="819102" indent="-315039">
              <a:lnSpc>
                <a:spcPct val="100000"/>
              </a:lnSpc>
              <a:spcBef>
                <a:spcPts val="0"/>
              </a:spcBef>
              <a:spcAft>
                <a:spcPts val="0"/>
              </a:spcAft>
              <a:buFont typeface="Courier New" panose="02070309020205020404" pitchFamily="49" charset="0"/>
              <a:buChar char="o"/>
              <a:defRPr sz="2205">
                <a:solidFill>
                  <a:schemeClr val="bg1"/>
                </a:solidFill>
              </a:defRPr>
            </a:lvl2pPr>
            <a:lvl3pPr marL="1323165" indent="-315039">
              <a:lnSpc>
                <a:spcPct val="100000"/>
              </a:lnSpc>
              <a:spcBef>
                <a:spcPts val="0"/>
              </a:spcBef>
              <a:spcAft>
                <a:spcPts val="0"/>
              </a:spcAft>
              <a:buFont typeface="Proxima Nova" panose="02000506030000020004" pitchFamily="2" charset="0"/>
              <a:buChar char="–"/>
              <a:defRPr sz="1985">
                <a:solidFill>
                  <a:schemeClr val="bg1"/>
                </a:solidFill>
              </a:defRPr>
            </a:lvl3pPr>
            <a:lvl4pPr marL="1764221" indent="-252032">
              <a:lnSpc>
                <a:spcPct val="100000"/>
              </a:lnSpc>
              <a:spcBef>
                <a:spcPts val="0"/>
              </a:spcBef>
              <a:spcAft>
                <a:spcPts val="0"/>
              </a:spcAft>
              <a:buFont typeface="Wingdings" panose="05000000000000000000" pitchFamily="2" charset="2"/>
              <a:buChar char="§"/>
              <a:defRPr sz="1764">
                <a:solidFill>
                  <a:schemeClr val="bg1"/>
                </a:solidFill>
              </a:defRPr>
            </a:lvl4pPr>
            <a:lvl5pPr>
              <a:lnSpc>
                <a:spcPct val="100000"/>
              </a:lnSpc>
              <a:spcBef>
                <a:spcPts val="0"/>
              </a:spcBef>
              <a:spcAft>
                <a:spcPts val="0"/>
              </a:spcAft>
              <a:defRPr sz="1544">
                <a:solidFill>
                  <a:schemeClr val="bg1"/>
                </a:solidFill>
              </a:defRPr>
            </a:lvl5pPr>
          </a:lstStyle>
          <a:p>
            <a:pPr lvl="0"/>
            <a:r>
              <a:rPr lang="en-US" dirty="0"/>
              <a:t>Name</a:t>
            </a:r>
          </a:p>
        </p:txBody>
      </p:sp>
      <p:sp>
        <p:nvSpPr>
          <p:cNvPr id="17" name="Content Placeholder 2"/>
          <p:cNvSpPr>
            <a:spLocks noGrp="1"/>
          </p:cNvSpPr>
          <p:nvPr>
            <p:ph idx="10" hasCustomPrompt="1"/>
          </p:nvPr>
        </p:nvSpPr>
        <p:spPr>
          <a:xfrm>
            <a:off x="613794" y="2406628"/>
            <a:ext cx="9422847" cy="476300"/>
          </a:xfrm>
          <a:prstGeom prst="rect">
            <a:avLst/>
          </a:prstGeom>
        </p:spPr>
        <p:txBody>
          <a:bodyPr>
            <a:noAutofit/>
          </a:bodyPr>
          <a:lstStyle>
            <a:lvl1pPr marL="0" indent="0">
              <a:lnSpc>
                <a:spcPct val="100000"/>
              </a:lnSpc>
              <a:spcBef>
                <a:spcPts val="0"/>
              </a:spcBef>
              <a:spcAft>
                <a:spcPts val="0"/>
              </a:spcAft>
              <a:buNone/>
              <a:defRPr sz="2426">
                <a:solidFill>
                  <a:schemeClr val="bg1"/>
                </a:solidFill>
                <a:latin typeface="+mj-lt"/>
              </a:defRPr>
            </a:lvl1pPr>
            <a:lvl2pPr marL="819102" indent="-315039">
              <a:lnSpc>
                <a:spcPct val="100000"/>
              </a:lnSpc>
              <a:spcBef>
                <a:spcPts val="0"/>
              </a:spcBef>
              <a:spcAft>
                <a:spcPts val="0"/>
              </a:spcAft>
              <a:buFont typeface="Courier New" panose="02070309020205020404" pitchFamily="49" charset="0"/>
              <a:buChar char="o"/>
              <a:defRPr sz="2205">
                <a:solidFill>
                  <a:schemeClr val="bg1"/>
                </a:solidFill>
              </a:defRPr>
            </a:lvl2pPr>
            <a:lvl3pPr marL="1323165" indent="-315039">
              <a:lnSpc>
                <a:spcPct val="100000"/>
              </a:lnSpc>
              <a:spcBef>
                <a:spcPts val="0"/>
              </a:spcBef>
              <a:spcAft>
                <a:spcPts val="0"/>
              </a:spcAft>
              <a:buFont typeface="Proxima Nova" panose="02000506030000020004" pitchFamily="2" charset="0"/>
              <a:buChar char="–"/>
              <a:defRPr sz="1985">
                <a:solidFill>
                  <a:schemeClr val="bg1"/>
                </a:solidFill>
              </a:defRPr>
            </a:lvl3pPr>
            <a:lvl4pPr marL="1764221" indent="-252032">
              <a:lnSpc>
                <a:spcPct val="100000"/>
              </a:lnSpc>
              <a:spcBef>
                <a:spcPts val="0"/>
              </a:spcBef>
              <a:spcAft>
                <a:spcPts val="0"/>
              </a:spcAft>
              <a:buFont typeface="Wingdings" panose="05000000000000000000" pitchFamily="2" charset="2"/>
              <a:buChar char="§"/>
              <a:defRPr sz="1764">
                <a:solidFill>
                  <a:schemeClr val="bg1"/>
                </a:solidFill>
              </a:defRPr>
            </a:lvl4pPr>
            <a:lvl5pPr>
              <a:lnSpc>
                <a:spcPct val="100000"/>
              </a:lnSpc>
              <a:spcBef>
                <a:spcPts val="0"/>
              </a:spcBef>
              <a:spcAft>
                <a:spcPts val="0"/>
              </a:spcAft>
              <a:defRPr sz="1544">
                <a:solidFill>
                  <a:schemeClr val="bg1"/>
                </a:solidFill>
              </a:defRPr>
            </a:lvl5pPr>
          </a:lstStyle>
          <a:p>
            <a:pPr lvl="0"/>
            <a:r>
              <a:rPr lang="en-US" dirty="0"/>
              <a:t>Job Title</a:t>
            </a:r>
          </a:p>
        </p:txBody>
      </p:sp>
      <p:sp>
        <p:nvSpPr>
          <p:cNvPr id="23" name="Content Placeholder 2"/>
          <p:cNvSpPr>
            <a:spLocks noGrp="1"/>
          </p:cNvSpPr>
          <p:nvPr>
            <p:ph idx="11" hasCustomPrompt="1"/>
          </p:nvPr>
        </p:nvSpPr>
        <p:spPr>
          <a:xfrm>
            <a:off x="613793" y="3687326"/>
            <a:ext cx="9422848" cy="476300"/>
          </a:xfrm>
          <a:prstGeom prst="rect">
            <a:avLst/>
          </a:prstGeom>
        </p:spPr>
        <p:txBody>
          <a:bodyPr>
            <a:noAutofit/>
          </a:bodyPr>
          <a:lstStyle>
            <a:lvl1pPr marL="0" indent="0">
              <a:lnSpc>
                <a:spcPct val="100000"/>
              </a:lnSpc>
              <a:spcBef>
                <a:spcPts val="0"/>
              </a:spcBef>
              <a:spcAft>
                <a:spcPts val="0"/>
              </a:spcAft>
              <a:buNone/>
              <a:defRPr sz="2426">
                <a:solidFill>
                  <a:schemeClr val="bg1"/>
                </a:solidFill>
                <a:latin typeface="+mj-lt"/>
              </a:defRPr>
            </a:lvl1pPr>
            <a:lvl2pPr marL="819102" indent="-315039">
              <a:lnSpc>
                <a:spcPct val="100000"/>
              </a:lnSpc>
              <a:spcBef>
                <a:spcPts val="0"/>
              </a:spcBef>
              <a:spcAft>
                <a:spcPts val="0"/>
              </a:spcAft>
              <a:buFont typeface="Courier New" panose="02070309020205020404" pitchFamily="49" charset="0"/>
              <a:buChar char="o"/>
              <a:defRPr sz="2205">
                <a:solidFill>
                  <a:schemeClr val="bg1"/>
                </a:solidFill>
              </a:defRPr>
            </a:lvl2pPr>
            <a:lvl3pPr marL="1323165" indent="-315039">
              <a:lnSpc>
                <a:spcPct val="100000"/>
              </a:lnSpc>
              <a:spcBef>
                <a:spcPts val="0"/>
              </a:spcBef>
              <a:spcAft>
                <a:spcPts val="0"/>
              </a:spcAft>
              <a:buFont typeface="Proxima Nova" panose="02000506030000020004" pitchFamily="2" charset="0"/>
              <a:buChar char="–"/>
              <a:defRPr sz="1985">
                <a:solidFill>
                  <a:schemeClr val="bg1"/>
                </a:solidFill>
              </a:defRPr>
            </a:lvl3pPr>
            <a:lvl4pPr marL="1764221" indent="-252032">
              <a:lnSpc>
                <a:spcPct val="100000"/>
              </a:lnSpc>
              <a:spcBef>
                <a:spcPts val="0"/>
              </a:spcBef>
              <a:spcAft>
                <a:spcPts val="0"/>
              </a:spcAft>
              <a:buFont typeface="Wingdings" panose="05000000000000000000" pitchFamily="2" charset="2"/>
              <a:buChar char="§"/>
              <a:defRPr sz="1764">
                <a:solidFill>
                  <a:schemeClr val="bg1"/>
                </a:solidFill>
              </a:defRPr>
            </a:lvl4pPr>
            <a:lvl5pPr>
              <a:lnSpc>
                <a:spcPct val="100000"/>
              </a:lnSpc>
              <a:spcBef>
                <a:spcPts val="0"/>
              </a:spcBef>
              <a:spcAft>
                <a:spcPts val="0"/>
              </a:spcAft>
              <a:defRPr sz="1544">
                <a:solidFill>
                  <a:schemeClr val="bg1"/>
                </a:solidFill>
              </a:defRPr>
            </a:lvl5pPr>
          </a:lstStyle>
          <a:p>
            <a:pPr lvl="0"/>
            <a:r>
              <a:rPr lang="en-US" dirty="0"/>
              <a:t>Email</a:t>
            </a:r>
          </a:p>
        </p:txBody>
      </p:sp>
      <p:sp>
        <p:nvSpPr>
          <p:cNvPr id="24" name="Content Placeholder 2"/>
          <p:cNvSpPr>
            <a:spLocks noGrp="1"/>
          </p:cNvSpPr>
          <p:nvPr>
            <p:ph idx="12" hasCustomPrompt="1"/>
          </p:nvPr>
        </p:nvSpPr>
        <p:spPr>
          <a:xfrm>
            <a:off x="613792" y="3046977"/>
            <a:ext cx="9422849" cy="476300"/>
          </a:xfrm>
          <a:prstGeom prst="rect">
            <a:avLst/>
          </a:prstGeom>
        </p:spPr>
        <p:txBody>
          <a:bodyPr>
            <a:noAutofit/>
          </a:bodyPr>
          <a:lstStyle>
            <a:lvl1pPr marL="0" indent="0">
              <a:lnSpc>
                <a:spcPct val="100000"/>
              </a:lnSpc>
              <a:spcBef>
                <a:spcPts val="0"/>
              </a:spcBef>
              <a:spcAft>
                <a:spcPts val="0"/>
              </a:spcAft>
              <a:buNone/>
              <a:defRPr sz="2426">
                <a:solidFill>
                  <a:schemeClr val="bg1"/>
                </a:solidFill>
                <a:latin typeface="+mj-lt"/>
              </a:defRPr>
            </a:lvl1pPr>
            <a:lvl2pPr marL="819102" indent="-315039">
              <a:lnSpc>
                <a:spcPct val="100000"/>
              </a:lnSpc>
              <a:spcBef>
                <a:spcPts val="0"/>
              </a:spcBef>
              <a:spcAft>
                <a:spcPts val="0"/>
              </a:spcAft>
              <a:buFont typeface="Courier New" panose="02070309020205020404" pitchFamily="49" charset="0"/>
              <a:buChar char="o"/>
              <a:defRPr sz="2205">
                <a:solidFill>
                  <a:schemeClr val="bg1"/>
                </a:solidFill>
              </a:defRPr>
            </a:lvl2pPr>
            <a:lvl3pPr marL="1323165" indent="-315039">
              <a:lnSpc>
                <a:spcPct val="100000"/>
              </a:lnSpc>
              <a:spcBef>
                <a:spcPts val="0"/>
              </a:spcBef>
              <a:spcAft>
                <a:spcPts val="0"/>
              </a:spcAft>
              <a:buFont typeface="Proxima Nova" panose="02000506030000020004" pitchFamily="2" charset="0"/>
              <a:buChar char="–"/>
              <a:defRPr sz="1985">
                <a:solidFill>
                  <a:schemeClr val="bg1"/>
                </a:solidFill>
              </a:defRPr>
            </a:lvl3pPr>
            <a:lvl4pPr marL="1764221" indent="-252032">
              <a:lnSpc>
                <a:spcPct val="100000"/>
              </a:lnSpc>
              <a:spcBef>
                <a:spcPts val="0"/>
              </a:spcBef>
              <a:spcAft>
                <a:spcPts val="0"/>
              </a:spcAft>
              <a:buFont typeface="Wingdings" panose="05000000000000000000" pitchFamily="2" charset="2"/>
              <a:buChar char="§"/>
              <a:defRPr sz="1764">
                <a:solidFill>
                  <a:schemeClr val="bg1"/>
                </a:solidFill>
              </a:defRPr>
            </a:lvl4pPr>
            <a:lvl5pPr>
              <a:lnSpc>
                <a:spcPct val="100000"/>
              </a:lnSpc>
              <a:spcBef>
                <a:spcPts val="0"/>
              </a:spcBef>
              <a:spcAft>
                <a:spcPts val="0"/>
              </a:spcAft>
              <a:defRPr sz="1544">
                <a:solidFill>
                  <a:schemeClr val="bg1"/>
                </a:solidFill>
              </a:defRPr>
            </a:lvl5pPr>
          </a:lstStyle>
          <a:p>
            <a:pPr lvl="0"/>
            <a:r>
              <a:rPr lang="en-US" dirty="0"/>
              <a:t>Telephone</a:t>
            </a:r>
          </a:p>
        </p:txBody>
      </p:sp>
      <p:sp>
        <p:nvSpPr>
          <p:cNvPr id="7" name="Rectangle 6"/>
          <p:cNvSpPr/>
          <p:nvPr userDrawn="1"/>
        </p:nvSpPr>
        <p:spPr>
          <a:xfrm>
            <a:off x="613794" y="547264"/>
            <a:ext cx="9422937" cy="770980"/>
          </a:xfrm>
          <a:prstGeom prst="rect">
            <a:avLst/>
          </a:prstGeom>
        </p:spPr>
        <p:txBody>
          <a:bodyPr wrap="square" anchor="ctr">
            <a:spAutoFit/>
          </a:bodyPr>
          <a:lstStyle/>
          <a:p>
            <a:r>
              <a:rPr lang="en-US" sz="4410" dirty="0">
                <a:latin typeface="+mj-lt"/>
              </a:rPr>
              <a:t>Contact Details</a:t>
            </a:r>
            <a:endParaRPr lang="en-GB" sz="4410" dirty="0">
              <a:latin typeface="+mj-lt"/>
            </a:endParaRPr>
          </a:p>
        </p:txBody>
      </p:sp>
      <p:sp>
        <p:nvSpPr>
          <p:cNvPr id="2" name="Slide Number Placeholder 1"/>
          <p:cNvSpPr>
            <a:spLocks noGrp="1"/>
          </p:cNvSpPr>
          <p:nvPr>
            <p:ph type="sldNum" sz="quarter" idx="13"/>
          </p:nvPr>
        </p:nvSpPr>
        <p:spPr/>
        <p:txBody>
          <a:bodyPr/>
          <a:lstStyle/>
          <a:p>
            <a:fld id="{DCA3E754-227E-4382-80C9-96FD48659006}" type="slidenum">
              <a:rPr lang="en-GB" smtClean="0"/>
              <a:t>‹#›</a:t>
            </a:fld>
            <a:endParaRPr lang="en-GB" dirty="0"/>
          </a:p>
        </p:txBody>
      </p:sp>
    </p:spTree>
    <p:extLst>
      <p:ext uri="{BB962C8B-B14F-4D97-AF65-F5344CB8AC3E}">
        <p14:creationId xmlns:p14="http://schemas.microsoft.com/office/powerpoint/2010/main" val="287617463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ex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Click to edit Master title style</a:t>
            </a:r>
            <a:endParaRPr lang="en-GB" dirty="0"/>
          </a:p>
        </p:txBody>
      </p:sp>
      <p:sp>
        <p:nvSpPr>
          <p:cNvPr id="3" name="Footer Placeholder 2"/>
          <p:cNvSpPr>
            <a:spLocks noGrp="1"/>
          </p:cNvSpPr>
          <p:nvPr>
            <p:ph type="ftr" sz="quarter" idx="10"/>
          </p:nvPr>
        </p:nvSpPr>
        <p:spPr/>
        <p:txBody>
          <a:bodyPr/>
          <a:lstStyle/>
          <a:p>
            <a:r>
              <a:rPr lang="en-GB" dirty="0" smtClean="0"/>
              <a:t>Insert: Document title</a:t>
            </a:r>
            <a:endParaRPr lang="en-GB" dirty="0"/>
          </a:p>
        </p:txBody>
      </p:sp>
      <p:sp>
        <p:nvSpPr>
          <p:cNvPr id="4" name="Slide Number Placeholder 3"/>
          <p:cNvSpPr>
            <a:spLocks noGrp="1"/>
          </p:cNvSpPr>
          <p:nvPr>
            <p:ph type="sldNum" sz="quarter" idx="11"/>
          </p:nvPr>
        </p:nvSpPr>
        <p:spPr/>
        <p:txBody>
          <a:bodyPr/>
          <a:lstStyle/>
          <a:p>
            <a:fld id="{183C6C5D-E533-49CA-B0EE-FC3E24E254C3}" type="slidenum">
              <a:rPr lang="en-GB" smtClean="0"/>
              <a:pPr/>
              <a:t>‹#›</a:t>
            </a:fld>
            <a:endParaRPr lang="en-GB" dirty="0"/>
          </a:p>
        </p:txBody>
      </p:sp>
      <p:sp>
        <p:nvSpPr>
          <p:cNvPr id="10" name="Text Placeholder 9"/>
          <p:cNvSpPr>
            <a:spLocks noGrp="1"/>
          </p:cNvSpPr>
          <p:nvPr>
            <p:ph type="body" sz="quarter" idx="12"/>
          </p:nvPr>
        </p:nvSpPr>
        <p:spPr>
          <a:xfrm>
            <a:off x="395999" y="1155700"/>
            <a:ext cx="9900000" cy="554354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21" name="Freeform 12"/>
          <p:cNvSpPr>
            <a:spLocks/>
          </p:cNvSpPr>
          <p:nvPr userDrawn="1"/>
        </p:nvSpPr>
        <p:spPr bwMode="auto">
          <a:xfrm>
            <a:off x="8394701" y="6818314"/>
            <a:ext cx="1998663" cy="466725"/>
          </a:xfrm>
          <a:custGeom>
            <a:avLst/>
            <a:gdLst>
              <a:gd name="T0" fmla="*/ 263 w 8518"/>
              <a:gd name="T1" fmla="*/ 1980 h 1980"/>
              <a:gd name="T2" fmla="*/ 263 w 8518"/>
              <a:gd name="T3" fmla="*/ 1980 h 1980"/>
              <a:gd name="T4" fmla="*/ 0 w 8518"/>
              <a:gd name="T5" fmla="*/ 1721 h 1980"/>
              <a:gd name="T6" fmla="*/ 0 w 8518"/>
              <a:gd name="T7" fmla="*/ 0 h 1980"/>
              <a:gd name="T8" fmla="*/ 8254 w 8518"/>
              <a:gd name="T9" fmla="*/ 0 h 1980"/>
              <a:gd name="T10" fmla="*/ 8518 w 8518"/>
              <a:gd name="T11" fmla="*/ 259 h 1980"/>
              <a:gd name="T12" fmla="*/ 8518 w 8518"/>
              <a:gd name="T13" fmla="*/ 1980 h 1980"/>
              <a:gd name="T14" fmla="*/ 263 w 8518"/>
              <a:gd name="T15" fmla="*/ 1980 h 1980"/>
              <a:gd name="T16" fmla="*/ 263 w 8518"/>
              <a:gd name="T17"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18" h="1980">
                <a:moveTo>
                  <a:pt x="263" y="1980"/>
                </a:moveTo>
                <a:lnTo>
                  <a:pt x="263" y="1980"/>
                </a:lnTo>
                <a:cubicBezTo>
                  <a:pt x="2" y="1980"/>
                  <a:pt x="0" y="1721"/>
                  <a:pt x="0" y="1721"/>
                </a:cubicBezTo>
                <a:lnTo>
                  <a:pt x="0" y="0"/>
                </a:lnTo>
                <a:lnTo>
                  <a:pt x="8254" y="0"/>
                </a:lnTo>
                <a:cubicBezTo>
                  <a:pt x="8254" y="0"/>
                  <a:pt x="8518" y="2"/>
                  <a:pt x="8518" y="259"/>
                </a:cubicBezTo>
                <a:cubicBezTo>
                  <a:pt x="8518" y="517"/>
                  <a:pt x="8518" y="1980"/>
                  <a:pt x="8518" y="1980"/>
                </a:cubicBezTo>
                <a:lnTo>
                  <a:pt x="263" y="1980"/>
                </a:lnTo>
                <a:lnTo>
                  <a:pt x="263" y="1980"/>
                </a:lnTo>
                <a:close/>
              </a:path>
            </a:pathLst>
          </a:custGeom>
          <a:noFill/>
          <a:ln w="793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grpSp>
        <p:nvGrpSpPr>
          <p:cNvPr id="23" name="Group 22"/>
          <p:cNvGrpSpPr/>
          <p:nvPr userDrawn="1"/>
        </p:nvGrpSpPr>
        <p:grpSpPr>
          <a:xfrm>
            <a:off x="8394701" y="6837450"/>
            <a:ext cx="1906588" cy="466725"/>
            <a:chOff x="8394700" y="6818313"/>
            <a:chExt cx="1906588" cy="466725"/>
          </a:xfrm>
        </p:grpSpPr>
        <p:sp>
          <p:nvSpPr>
            <p:cNvPr id="24" name="Freeform 5"/>
            <p:cNvSpPr>
              <a:spLocks/>
            </p:cNvSpPr>
            <p:nvPr userDrawn="1"/>
          </p:nvSpPr>
          <p:spPr bwMode="auto">
            <a:xfrm>
              <a:off x="8394700" y="6818313"/>
              <a:ext cx="1263650" cy="466725"/>
            </a:xfrm>
            <a:custGeom>
              <a:avLst/>
              <a:gdLst>
                <a:gd name="T0" fmla="*/ 263 w 5386"/>
                <a:gd name="T1" fmla="*/ 1980 h 1980"/>
                <a:gd name="T2" fmla="*/ 263 w 5386"/>
                <a:gd name="T3" fmla="*/ 1980 h 1980"/>
                <a:gd name="T4" fmla="*/ 0 w 5386"/>
                <a:gd name="T5" fmla="*/ 1721 h 1980"/>
                <a:gd name="T6" fmla="*/ 0 w 5386"/>
                <a:gd name="T7" fmla="*/ 0 h 1980"/>
                <a:gd name="T8" fmla="*/ 5386 w 5386"/>
                <a:gd name="T9" fmla="*/ 0 h 1980"/>
                <a:gd name="T10" fmla="*/ 4636 w 5386"/>
                <a:gd name="T11" fmla="*/ 801 h 1980"/>
                <a:gd name="T12" fmla="*/ 4297 w 5386"/>
                <a:gd name="T13" fmla="*/ 339 h 1980"/>
                <a:gd name="T14" fmla="*/ 3962 w 5386"/>
                <a:gd name="T15" fmla="*/ 339 h 1980"/>
                <a:gd name="T16" fmla="*/ 4514 w 5386"/>
                <a:gd name="T17" fmla="*/ 1087 h 1980"/>
                <a:gd name="T18" fmla="*/ 3723 w 5386"/>
                <a:gd name="T19" fmla="*/ 1980 h 1980"/>
                <a:gd name="T20" fmla="*/ 263 w 5386"/>
                <a:gd name="T21"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86" h="1980">
                  <a:moveTo>
                    <a:pt x="263" y="1980"/>
                  </a:moveTo>
                  <a:lnTo>
                    <a:pt x="263" y="1980"/>
                  </a:lnTo>
                  <a:cubicBezTo>
                    <a:pt x="2" y="1980"/>
                    <a:pt x="0" y="1721"/>
                    <a:pt x="0" y="1721"/>
                  </a:cubicBezTo>
                  <a:lnTo>
                    <a:pt x="0" y="0"/>
                  </a:lnTo>
                  <a:lnTo>
                    <a:pt x="5386" y="0"/>
                  </a:lnTo>
                  <a:cubicBezTo>
                    <a:pt x="5025" y="0"/>
                    <a:pt x="4821" y="377"/>
                    <a:pt x="4636" y="801"/>
                  </a:cubicBezTo>
                  <a:lnTo>
                    <a:pt x="4297" y="339"/>
                  </a:lnTo>
                  <a:lnTo>
                    <a:pt x="3962" y="339"/>
                  </a:lnTo>
                  <a:lnTo>
                    <a:pt x="4514" y="1087"/>
                  </a:lnTo>
                  <a:cubicBezTo>
                    <a:pt x="4319" y="1541"/>
                    <a:pt x="4110" y="1980"/>
                    <a:pt x="3723" y="1980"/>
                  </a:cubicBezTo>
                  <a:cubicBezTo>
                    <a:pt x="3723" y="1980"/>
                    <a:pt x="524" y="1980"/>
                    <a:pt x="263" y="1980"/>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25" name="Freeform 6"/>
            <p:cNvSpPr>
              <a:spLocks/>
            </p:cNvSpPr>
            <p:nvPr userDrawn="1"/>
          </p:nvSpPr>
          <p:spPr bwMode="auto">
            <a:xfrm>
              <a:off x="8491538" y="6899275"/>
              <a:ext cx="220663" cy="303213"/>
            </a:xfrm>
            <a:custGeom>
              <a:avLst/>
              <a:gdLst>
                <a:gd name="T0" fmla="*/ 668 w 943"/>
                <a:gd name="T1" fmla="*/ 1287 h 1287"/>
                <a:gd name="T2" fmla="*/ 668 w 943"/>
                <a:gd name="T3" fmla="*/ 1287 h 1287"/>
                <a:gd name="T4" fmla="*/ 943 w 943"/>
                <a:gd name="T5" fmla="*/ 1106 h 1287"/>
                <a:gd name="T6" fmla="*/ 279 w 943"/>
                <a:gd name="T7" fmla="*/ 1106 h 1287"/>
                <a:gd name="T8" fmla="*/ 279 w 943"/>
                <a:gd name="T9" fmla="*/ 703 h 1287"/>
                <a:gd name="T10" fmla="*/ 785 w 943"/>
                <a:gd name="T11" fmla="*/ 703 h 1287"/>
                <a:gd name="T12" fmla="*/ 785 w 943"/>
                <a:gd name="T13" fmla="*/ 527 h 1287"/>
                <a:gd name="T14" fmla="*/ 274 w 943"/>
                <a:gd name="T15" fmla="*/ 527 h 1287"/>
                <a:gd name="T16" fmla="*/ 274 w 943"/>
                <a:gd name="T17" fmla="*/ 174 h 1287"/>
                <a:gd name="T18" fmla="*/ 883 w 943"/>
                <a:gd name="T19" fmla="*/ 174 h 1287"/>
                <a:gd name="T20" fmla="*/ 919 w 943"/>
                <a:gd name="T21" fmla="*/ 0 h 1287"/>
                <a:gd name="T22" fmla="*/ 0 w 943"/>
                <a:gd name="T23" fmla="*/ 0 h 1287"/>
                <a:gd name="T24" fmla="*/ 0 w 943"/>
                <a:gd name="T25" fmla="*/ 1287 h 1287"/>
                <a:gd name="T26" fmla="*/ 668 w 943"/>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3" h="1287">
                  <a:moveTo>
                    <a:pt x="668" y="1287"/>
                  </a:moveTo>
                  <a:lnTo>
                    <a:pt x="668" y="1287"/>
                  </a:lnTo>
                  <a:cubicBezTo>
                    <a:pt x="872" y="1287"/>
                    <a:pt x="943" y="1106"/>
                    <a:pt x="943" y="1106"/>
                  </a:cubicBezTo>
                  <a:lnTo>
                    <a:pt x="279" y="1106"/>
                  </a:lnTo>
                  <a:lnTo>
                    <a:pt x="279" y="703"/>
                  </a:lnTo>
                  <a:lnTo>
                    <a:pt x="785" y="703"/>
                  </a:lnTo>
                  <a:lnTo>
                    <a:pt x="785" y="527"/>
                  </a:lnTo>
                  <a:lnTo>
                    <a:pt x="274" y="527"/>
                  </a:lnTo>
                  <a:lnTo>
                    <a:pt x="274" y="174"/>
                  </a:lnTo>
                  <a:lnTo>
                    <a:pt x="883" y="174"/>
                  </a:lnTo>
                  <a:lnTo>
                    <a:pt x="919" y="0"/>
                  </a:lnTo>
                  <a:lnTo>
                    <a:pt x="0" y="0"/>
                  </a:lnTo>
                  <a:lnTo>
                    <a:pt x="0" y="1287"/>
                  </a:lnTo>
                  <a:cubicBezTo>
                    <a:pt x="0" y="1287"/>
                    <a:pt x="463" y="1287"/>
                    <a:pt x="668"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26" name="Freeform 7"/>
            <p:cNvSpPr>
              <a:spLocks/>
            </p:cNvSpPr>
            <p:nvPr userDrawn="1"/>
          </p:nvSpPr>
          <p:spPr bwMode="auto">
            <a:xfrm>
              <a:off x="9048750" y="6899275"/>
              <a:ext cx="220663" cy="303213"/>
            </a:xfrm>
            <a:custGeom>
              <a:avLst/>
              <a:gdLst>
                <a:gd name="T0" fmla="*/ 667 w 942"/>
                <a:gd name="T1" fmla="*/ 1287 h 1287"/>
                <a:gd name="T2" fmla="*/ 667 w 942"/>
                <a:gd name="T3" fmla="*/ 1287 h 1287"/>
                <a:gd name="T4" fmla="*/ 942 w 942"/>
                <a:gd name="T5" fmla="*/ 1106 h 1287"/>
                <a:gd name="T6" fmla="*/ 279 w 942"/>
                <a:gd name="T7" fmla="*/ 1106 h 1287"/>
                <a:gd name="T8" fmla="*/ 279 w 942"/>
                <a:gd name="T9" fmla="*/ 703 h 1287"/>
                <a:gd name="T10" fmla="*/ 784 w 942"/>
                <a:gd name="T11" fmla="*/ 703 h 1287"/>
                <a:gd name="T12" fmla="*/ 784 w 942"/>
                <a:gd name="T13" fmla="*/ 527 h 1287"/>
                <a:gd name="T14" fmla="*/ 274 w 942"/>
                <a:gd name="T15" fmla="*/ 527 h 1287"/>
                <a:gd name="T16" fmla="*/ 274 w 942"/>
                <a:gd name="T17" fmla="*/ 174 h 1287"/>
                <a:gd name="T18" fmla="*/ 883 w 942"/>
                <a:gd name="T19" fmla="*/ 174 h 1287"/>
                <a:gd name="T20" fmla="*/ 919 w 942"/>
                <a:gd name="T21" fmla="*/ 0 h 1287"/>
                <a:gd name="T22" fmla="*/ 0 w 942"/>
                <a:gd name="T23" fmla="*/ 0 h 1287"/>
                <a:gd name="T24" fmla="*/ 0 w 942"/>
                <a:gd name="T25" fmla="*/ 1287 h 1287"/>
                <a:gd name="T26" fmla="*/ 667 w 942"/>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2" h="1287">
                  <a:moveTo>
                    <a:pt x="667" y="1287"/>
                  </a:moveTo>
                  <a:lnTo>
                    <a:pt x="667" y="1287"/>
                  </a:lnTo>
                  <a:cubicBezTo>
                    <a:pt x="872" y="1287"/>
                    <a:pt x="942" y="1106"/>
                    <a:pt x="942" y="1106"/>
                  </a:cubicBezTo>
                  <a:lnTo>
                    <a:pt x="279" y="1106"/>
                  </a:lnTo>
                  <a:lnTo>
                    <a:pt x="279" y="703"/>
                  </a:lnTo>
                  <a:lnTo>
                    <a:pt x="784" y="703"/>
                  </a:lnTo>
                  <a:lnTo>
                    <a:pt x="784" y="527"/>
                  </a:lnTo>
                  <a:lnTo>
                    <a:pt x="274" y="527"/>
                  </a:lnTo>
                  <a:lnTo>
                    <a:pt x="274" y="174"/>
                  </a:lnTo>
                  <a:lnTo>
                    <a:pt x="883" y="174"/>
                  </a:lnTo>
                  <a:lnTo>
                    <a:pt x="919" y="0"/>
                  </a:lnTo>
                  <a:lnTo>
                    <a:pt x="0" y="0"/>
                  </a:lnTo>
                  <a:lnTo>
                    <a:pt x="0" y="1287"/>
                  </a:lnTo>
                  <a:cubicBezTo>
                    <a:pt x="0" y="1287"/>
                    <a:pt x="463" y="1287"/>
                    <a:pt x="667"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27" name="Freeform 8"/>
            <p:cNvSpPr>
              <a:spLocks/>
            </p:cNvSpPr>
            <p:nvPr userDrawn="1"/>
          </p:nvSpPr>
          <p:spPr bwMode="auto">
            <a:xfrm>
              <a:off x="8783638" y="6899275"/>
              <a:ext cx="207963" cy="306388"/>
            </a:xfrm>
            <a:custGeom>
              <a:avLst/>
              <a:gdLst>
                <a:gd name="T0" fmla="*/ 41 w 887"/>
                <a:gd name="T1" fmla="*/ 1298 h 1298"/>
                <a:gd name="T2" fmla="*/ 41 w 887"/>
                <a:gd name="T3" fmla="*/ 1298 h 1298"/>
                <a:gd name="T4" fmla="*/ 610 w 887"/>
                <a:gd name="T5" fmla="*/ 1298 h 1298"/>
                <a:gd name="T6" fmla="*/ 885 w 887"/>
                <a:gd name="T7" fmla="*/ 1117 h 1298"/>
                <a:gd name="T8" fmla="*/ 887 w 887"/>
                <a:gd name="T9" fmla="*/ 1111 h 1298"/>
                <a:gd name="T10" fmla="*/ 280 w 887"/>
                <a:gd name="T11" fmla="*/ 1111 h 1298"/>
                <a:gd name="T12" fmla="*/ 280 w 887"/>
                <a:gd name="T13" fmla="*/ 0 h 1298"/>
                <a:gd name="T14" fmla="*/ 0 w 887"/>
                <a:gd name="T15" fmla="*/ 0 h 1298"/>
                <a:gd name="T16" fmla="*/ 0 w 887"/>
                <a:gd name="T17" fmla="*/ 1297 h 1298"/>
                <a:gd name="T18" fmla="*/ 41 w 887"/>
                <a:gd name="T19" fmla="*/ 1298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7" h="1298">
                  <a:moveTo>
                    <a:pt x="41" y="1298"/>
                  </a:moveTo>
                  <a:lnTo>
                    <a:pt x="41" y="1298"/>
                  </a:lnTo>
                  <a:cubicBezTo>
                    <a:pt x="41" y="1298"/>
                    <a:pt x="406" y="1298"/>
                    <a:pt x="610" y="1298"/>
                  </a:cubicBezTo>
                  <a:cubicBezTo>
                    <a:pt x="815" y="1298"/>
                    <a:pt x="885" y="1117"/>
                    <a:pt x="885" y="1117"/>
                  </a:cubicBezTo>
                  <a:lnTo>
                    <a:pt x="887" y="1111"/>
                  </a:lnTo>
                  <a:lnTo>
                    <a:pt x="280" y="1111"/>
                  </a:lnTo>
                  <a:lnTo>
                    <a:pt x="280" y="0"/>
                  </a:lnTo>
                  <a:lnTo>
                    <a:pt x="0" y="0"/>
                  </a:lnTo>
                  <a:lnTo>
                    <a:pt x="0" y="1297"/>
                  </a:lnTo>
                  <a:lnTo>
                    <a:pt x="41" y="1298"/>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28" name="Freeform 9"/>
            <p:cNvSpPr>
              <a:spLocks/>
            </p:cNvSpPr>
            <p:nvPr userDrawn="1"/>
          </p:nvSpPr>
          <p:spPr bwMode="auto">
            <a:xfrm>
              <a:off x="10037763" y="6900863"/>
              <a:ext cx="263525" cy="303213"/>
            </a:xfrm>
            <a:custGeom>
              <a:avLst/>
              <a:gdLst>
                <a:gd name="T0" fmla="*/ 835 w 1124"/>
                <a:gd name="T1" fmla="*/ 1287 h 1287"/>
                <a:gd name="T2" fmla="*/ 835 w 1124"/>
                <a:gd name="T3" fmla="*/ 1287 h 1287"/>
                <a:gd name="T4" fmla="*/ 270 w 1124"/>
                <a:gd name="T5" fmla="*/ 325 h 1287"/>
                <a:gd name="T6" fmla="*/ 270 w 1124"/>
                <a:gd name="T7" fmla="*/ 1287 h 1287"/>
                <a:gd name="T8" fmla="*/ 0 w 1124"/>
                <a:gd name="T9" fmla="*/ 1287 h 1287"/>
                <a:gd name="T10" fmla="*/ 0 w 1124"/>
                <a:gd name="T11" fmla="*/ 0 h 1287"/>
                <a:gd name="T12" fmla="*/ 311 w 1124"/>
                <a:gd name="T13" fmla="*/ 0 h 1287"/>
                <a:gd name="T14" fmla="*/ 864 w 1124"/>
                <a:gd name="T15" fmla="*/ 937 h 1287"/>
                <a:gd name="T16" fmla="*/ 864 w 1124"/>
                <a:gd name="T17" fmla="*/ 0 h 1287"/>
                <a:gd name="T18" fmla="*/ 1124 w 1124"/>
                <a:gd name="T19" fmla="*/ 0 h 1287"/>
                <a:gd name="T20" fmla="*/ 1124 w 1124"/>
                <a:gd name="T21" fmla="*/ 1287 h 1287"/>
                <a:gd name="T22" fmla="*/ 835 w 1124"/>
                <a:gd name="T23"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4" h="1287">
                  <a:moveTo>
                    <a:pt x="835" y="1287"/>
                  </a:moveTo>
                  <a:lnTo>
                    <a:pt x="835" y="1287"/>
                  </a:lnTo>
                  <a:cubicBezTo>
                    <a:pt x="835" y="1287"/>
                    <a:pt x="301" y="401"/>
                    <a:pt x="270" y="325"/>
                  </a:cubicBezTo>
                  <a:lnTo>
                    <a:pt x="270" y="1287"/>
                  </a:lnTo>
                  <a:lnTo>
                    <a:pt x="0" y="1287"/>
                  </a:lnTo>
                  <a:lnTo>
                    <a:pt x="0" y="0"/>
                  </a:lnTo>
                  <a:lnTo>
                    <a:pt x="311" y="0"/>
                  </a:lnTo>
                  <a:cubicBezTo>
                    <a:pt x="311" y="0"/>
                    <a:pt x="842" y="877"/>
                    <a:pt x="864" y="937"/>
                  </a:cubicBezTo>
                  <a:lnTo>
                    <a:pt x="864" y="0"/>
                  </a:lnTo>
                  <a:lnTo>
                    <a:pt x="1124" y="0"/>
                  </a:lnTo>
                  <a:lnTo>
                    <a:pt x="1124" y="1287"/>
                  </a:lnTo>
                  <a:lnTo>
                    <a:pt x="835" y="1287"/>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29" name="Freeform 10"/>
            <p:cNvSpPr>
              <a:spLocks/>
            </p:cNvSpPr>
            <p:nvPr userDrawn="1"/>
          </p:nvSpPr>
          <p:spPr bwMode="auto">
            <a:xfrm>
              <a:off x="9453563" y="7007225"/>
              <a:ext cx="173038" cy="196850"/>
            </a:xfrm>
            <a:custGeom>
              <a:avLst/>
              <a:gdLst>
                <a:gd name="T0" fmla="*/ 0 w 735"/>
                <a:gd name="T1" fmla="*/ 287 h 836"/>
                <a:gd name="T2" fmla="*/ 0 w 735"/>
                <a:gd name="T3" fmla="*/ 287 h 836"/>
                <a:gd name="T4" fmla="*/ 405 w 735"/>
                <a:gd name="T5" fmla="*/ 836 h 836"/>
                <a:gd name="T6" fmla="*/ 735 w 735"/>
                <a:gd name="T7" fmla="*/ 836 h 836"/>
                <a:gd name="T8" fmla="*/ 122 w 735"/>
                <a:gd name="T9" fmla="*/ 0 h 836"/>
                <a:gd name="T10" fmla="*/ 0 w 735"/>
                <a:gd name="T11" fmla="*/ 287 h 836"/>
              </a:gdLst>
              <a:ahLst/>
              <a:cxnLst>
                <a:cxn ang="0">
                  <a:pos x="T0" y="T1"/>
                </a:cxn>
                <a:cxn ang="0">
                  <a:pos x="T2" y="T3"/>
                </a:cxn>
                <a:cxn ang="0">
                  <a:pos x="T4" y="T5"/>
                </a:cxn>
                <a:cxn ang="0">
                  <a:pos x="T6" y="T7"/>
                </a:cxn>
                <a:cxn ang="0">
                  <a:pos x="T8" y="T9"/>
                </a:cxn>
                <a:cxn ang="0">
                  <a:pos x="T10" y="T11"/>
                </a:cxn>
              </a:cxnLst>
              <a:rect l="0" t="0" r="r" b="b"/>
              <a:pathLst>
                <a:path w="735" h="836">
                  <a:moveTo>
                    <a:pt x="0" y="287"/>
                  </a:moveTo>
                  <a:lnTo>
                    <a:pt x="0" y="287"/>
                  </a:lnTo>
                  <a:lnTo>
                    <a:pt x="405" y="836"/>
                  </a:lnTo>
                  <a:lnTo>
                    <a:pt x="735" y="836"/>
                  </a:lnTo>
                  <a:lnTo>
                    <a:pt x="122" y="0"/>
                  </a:lnTo>
                  <a:cubicBezTo>
                    <a:pt x="81" y="95"/>
                    <a:pt x="41" y="191"/>
                    <a:pt x="0" y="287"/>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30" name="Freeform 11"/>
            <p:cNvSpPr>
              <a:spLocks noEditPoints="1"/>
            </p:cNvSpPr>
            <p:nvPr userDrawn="1"/>
          </p:nvSpPr>
          <p:spPr bwMode="auto">
            <a:xfrm>
              <a:off x="9639300" y="6896100"/>
              <a:ext cx="325438" cy="311150"/>
            </a:xfrm>
            <a:custGeom>
              <a:avLst/>
              <a:gdLst>
                <a:gd name="T0" fmla="*/ 704 w 1386"/>
                <a:gd name="T1" fmla="*/ 1325 h 1325"/>
                <a:gd name="T2" fmla="*/ 704 w 1386"/>
                <a:gd name="T3" fmla="*/ 1325 h 1325"/>
                <a:gd name="T4" fmla="*/ 1386 w 1386"/>
                <a:gd name="T5" fmla="*/ 663 h 1325"/>
                <a:gd name="T6" fmla="*/ 692 w 1386"/>
                <a:gd name="T7" fmla="*/ 0 h 1325"/>
                <a:gd name="T8" fmla="*/ 0 w 1386"/>
                <a:gd name="T9" fmla="*/ 661 h 1325"/>
                <a:gd name="T10" fmla="*/ 704 w 1386"/>
                <a:gd name="T11" fmla="*/ 1325 h 1325"/>
                <a:gd name="T12" fmla="*/ 704 w 1386"/>
                <a:gd name="T13" fmla="*/ 1325 h 1325"/>
                <a:gd name="T14" fmla="*/ 697 w 1386"/>
                <a:gd name="T15" fmla="*/ 1163 h 1325"/>
                <a:gd name="T16" fmla="*/ 697 w 1386"/>
                <a:gd name="T17" fmla="*/ 1163 h 1325"/>
                <a:gd name="T18" fmla="*/ 305 w 1386"/>
                <a:gd name="T19" fmla="*/ 648 h 1325"/>
                <a:gd name="T20" fmla="*/ 690 w 1386"/>
                <a:gd name="T21" fmla="*/ 164 h 1325"/>
                <a:gd name="T22" fmla="*/ 1072 w 1386"/>
                <a:gd name="T23" fmla="*/ 676 h 1325"/>
                <a:gd name="T24" fmla="*/ 697 w 1386"/>
                <a:gd name="T25" fmla="*/ 1163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6" h="1325">
                  <a:moveTo>
                    <a:pt x="704" y="1325"/>
                  </a:moveTo>
                  <a:lnTo>
                    <a:pt x="704" y="1325"/>
                  </a:lnTo>
                  <a:cubicBezTo>
                    <a:pt x="1136" y="1325"/>
                    <a:pt x="1386" y="1064"/>
                    <a:pt x="1386" y="663"/>
                  </a:cubicBezTo>
                  <a:cubicBezTo>
                    <a:pt x="1386" y="287"/>
                    <a:pt x="1160" y="0"/>
                    <a:pt x="692" y="0"/>
                  </a:cubicBezTo>
                  <a:cubicBezTo>
                    <a:pt x="277" y="0"/>
                    <a:pt x="0" y="237"/>
                    <a:pt x="0" y="661"/>
                  </a:cubicBezTo>
                  <a:cubicBezTo>
                    <a:pt x="0" y="1042"/>
                    <a:pt x="231" y="1325"/>
                    <a:pt x="704" y="1325"/>
                  </a:cubicBezTo>
                  <a:lnTo>
                    <a:pt x="704" y="1325"/>
                  </a:lnTo>
                  <a:close/>
                  <a:moveTo>
                    <a:pt x="697" y="1163"/>
                  </a:moveTo>
                  <a:lnTo>
                    <a:pt x="697" y="1163"/>
                  </a:lnTo>
                  <a:cubicBezTo>
                    <a:pt x="413" y="1163"/>
                    <a:pt x="305" y="979"/>
                    <a:pt x="305" y="648"/>
                  </a:cubicBezTo>
                  <a:cubicBezTo>
                    <a:pt x="305" y="339"/>
                    <a:pt x="411" y="164"/>
                    <a:pt x="690" y="164"/>
                  </a:cubicBezTo>
                  <a:cubicBezTo>
                    <a:pt x="988" y="164"/>
                    <a:pt x="1072" y="361"/>
                    <a:pt x="1072" y="676"/>
                  </a:cubicBezTo>
                  <a:cubicBezTo>
                    <a:pt x="1072" y="1022"/>
                    <a:pt x="944" y="1163"/>
                    <a:pt x="697" y="1163"/>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grpSp>
    </p:spTree>
    <p:extLst>
      <p:ext uri="{BB962C8B-B14F-4D97-AF65-F5344CB8AC3E}">
        <p14:creationId xmlns:p14="http://schemas.microsoft.com/office/powerpoint/2010/main" val="527129857"/>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ide By Side Slide">
    <p:spTree>
      <p:nvGrpSpPr>
        <p:cNvPr id="1" name=""/>
        <p:cNvGrpSpPr/>
        <p:nvPr/>
      </p:nvGrpSpPr>
      <p:grpSpPr>
        <a:xfrm>
          <a:off x="0" y="0"/>
          <a:ext cx="0" cy="0"/>
          <a:chOff x="0" y="0"/>
          <a:chExt cx="0" cy="0"/>
        </a:xfrm>
      </p:grpSpPr>
      <p:sp>
        <p:nvSpPr>
          <p:cNvPr id="2" name="Title 1"/>
          <p:cNvSpPr>
            <a:spLocks noGrp="1"/>
          </p:cNvSpPr>
          <p:nvPr>
            <p:ph type="title"/>
          </p:nvPr>
        </p:nvSpPr>
        <p:spPr>
          <a:xfrm>
            <a:off x="396876" y="424800"/>
            <a:ext cx="9899649" cy="432000"/>
          </a:xfrm>
        </p:spPr>
        <p:txBody>
          <a:bodyPr/>
          <a:lstStyle/>
          <a:p>
            <a:r>
              <a:rPr lang="en-US" dirty="0" smtClean="0"/>
              <a:t>Click to edit Master title style</a:t>
            </a:r>
            <a:endParaRPr lang="en-GB" dirty="0"/>
          </a:p>
        </p:txBody>
      </p:sp>
      <p:sp>
        <p:nvSpPr>
          <p:cNvPr id="3" name="Footer Placeholder 2"/>
          <p:cNvSpPr>
            <a:spLocks noGrp="1"/>
          </p:cNvSpPr>
          <p:nvPr>
            <p:ph type="ftr" sz="quarter" idx="10"/>
          </p:nvPr>
        </p:nvSpPr>
        <p:spPr/>
        <p:txBody>
          <a:bodyPr/>
          <a:lstStyle/>
          <a:p>
            <a:r>
              <a:rPr lang="en-GB" dirty="0" smtClean="0"/>
              <a:t>Insert: Document title</a:t>
            </a:r>
            <a:endParaRPr lang="en-GB" dirty="0"/>
          </a:p>
        </p:txBody>
      </p:sp>
      <p:sp>
        <p:nvSpPr>
          <p:cNvPr id="4" name="Slide Number Placeholder 3"/>
          <p:cNvSpPr>
            <a:spLocks noGrp="1"/>
          </p:cNvSpPr>
          <p:nvPr>
            <p:ph type="sldNum" sz="quarter" idx="11"/>
          </p:nvPr>
        </p:nvSpPr>
        <p:spPr/>
        <p:txBody>
          <a:bodyPr/>
          <a:lstStyle/>
          <a:p>
            <a:fld id="{183C6C5D-E533-49CA-B0EE-FC3E24E254C3}" type="slidenum">
              <a:rPr lang="en-GB" smtClean="0"/>
              <a:pPr/>
              <a:t>‹#›</a:t>
            </a:fld>
            <a:endParaRPr lang="en-GB" dirty="0"/>
          </a:p>
        </p:txBody>
      </p:sp>
      <p:sp>
        <p:nvSpPr>
          <p:cNvPr id="21" name="Freeform 12"/>
          <p:cNvSpPr>
            <a:spLocks/>
          </p:cNvSpPr>
          <p:nvPr userDrawn="1"/>
        </p:nvSpPr>
        <p:spPr bwMode="auto">
          <a:xfrm>
            <a:off x="8394701" y="6818314"/>
            <a:ext cx="1998663" cy="466725"/>
          </a:xfrm>
          <a:custGeom>
            <a:avLst/>
            <a:gdLst>
              <a:gd name="T0" fmla="*/ 263 w 8518"/>
              <a:gd name="T1" fmla="*/ 1980 h 1980"/>
              <a:gd name="T2" fmla="*/ 263 w 8518"/>
              <a:gd name="T3" fmla="*/ 1980 h 1980"/>
              <a:gd name="T4" fmla="*/ 0 w 8518"/>
              <a:gd name="T5" fmla="*/ 1721 h 1980"/>
              <a:gd name="T6" fmla="*/ 0 w 8518"/>
              <a:gd name="T7" fmla="*/ 0 h 1980"/>
              <a:gd name="T8" fmla="*/ 8254 w 8518"/>
              <a:gd name="T9" fmla="*/ 0 h 1980"/>
              <a:gd name="T10" fmla="*/ 8518 w 8518"/>
              <a:gd name="T11" fmla="*/ 259 h 1980"/>
              <a:gd name="T12" fmla="*/ 8518 w 8518"/>
              <a:gd name="T13" fmla="*/ 1980 h 1980"/>
              <a:gd name="T14" fmla="*/ 263 w 8518"/>
              <a:gd name="T15" fmla="*/ 1980 h 1980"/>
              <a:gd name="T16" fmla="*/ 263 w 8518"/>
              <a:gd name="T17"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18" h="1980">
                <a:moveTo>
                  <a:pt x="263" y="1980"/>
                </a:moveTo>
                <a:lnTo>
                  <a:pt x="263" y="1980"/>
                </a:lnTo>
                <a:cubicBezTo>
                  <a:pt x="2" y="1980"/>
                  <a:pt x="0" y="1721"/>
                  <a:pt x="0" y="1721"/>
                </a:cubicBezTo>
                <a:lnTo>
                  <a:pt x="0" y="0"/>
                </a:lnTo>
                <a:lnTo>
                  <a:pt x="8254" y="0"/>
                </a:lnTo>
                <a:cubicBezTo>
                  <a:pt x="8254" y="0"/>
                  <a:pt x="8518" y="2"/>
                  <a:pt x="8518" y="259"/>
                </a:cubicBezTo>
                <a:cubicBezTo>
                  <a:pt x="8518" y="517"/>
                  <a:pt x="8518" y="1980"/>
                  <a:pt x="8518" y="1980"/>
                </a:cubicBezTo>
                <a:lnTo>
                  <a:pt x="263" y="1980"/>
                </a:lnTo>
                <a:lnTo>
                  <a:pt x="263" y="1980"/>
                </a:lnTo>
                <a:close/>
              </a:path>
            </a:pathLst>
          </a:custGeom>
          <a:noFill/>
          <a:ln w="793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6" name="Content Placeholder 5"/>
          <p:cNvSpPr>
            <a:spLocks noGrp="1"/>
          </p:cNvSpPr>
          <p:nvPr>
            <p:ph sz="quarter" idx="13"/>
          </p:nvPr>
        </p:nvSpPr>
        <p:spPr>
          <a:xfrm>
            <a:off x="396876" y="1155700"/>
            <a:ext cx="4770000" cy="554354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24" name="Content Placeholder 5"/>
          <p:cNvSpPr>
            <a:spLocks noGrp="1"/>
          </p:cNvSpPr>
          <p:nvPr>
            <p:ph sz="quarter" idx="14"/>
          </p:nvPr>
        </p:nvSpPr>
        <p:spPr>
          <a:xfrm>
            <a:off x="5526001" y="1155698"/>
            <a:ext cx="4770000" cy="5543551"/>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grpSp>
        <p:nvGrpSpPr>
          <p:cNvPr id="23" name="Group 22"/>
          <p:cNvGrpSpPr/>
          <p:nvPr userDrawn="1"/>
        </p:nvGrpSpPr>
        <p:grpSpPr>
          <a:xfrm>
            <a:off x="8394701" y="6837450"/>
            <a:ext cx="1906588" cy="466725"/>
            <a:chOff x="8394700" y="6818313"/>
            <a:chExt cx="1906588" cy="466725"/>
          </a:xfrm>
        </p:grpSpPr>
        <p:sp>
          <p:nvSpPr>
            <p:cNvPr id="26" name="Freeform 5"/>
            <p:cNvSpPr>
              <a:spLocks/>
            </p:cNvSpPr>
            <p:nvPr userDrawn="1"/>
          </p:nvSpPr>
          <p:spPr bwMode="auto">
            <a:xfrm>
              <a:off x="8394700" y="6818313"/>
              <a:ext cx="1263650" cy="466725"/>
            </a:xfrm>
            <a:custGeom>
              <a:avLst/>
              <a:gdLst>
                <a:gd name="T0" fmla="*/ 263 w 5386"/>
                <a:gd name="T1" fmla="*/ 1980 h 1980"/>
                <a:gd name="T2" fmla="*/ 263 w 5386"/>
                <a:gd name="T3" fmla="*/ 1980 h 1980"/>
                <a:gd name="T4" fmla="*/ 0 w 5386"/>
                <a:gd name="T5" fmla="*/ 1721 h 1980"/>
                <a:gd name="T6" fmla="*/ 0 w 5386"/>
                <a:gd name="T7" fmla="*/ 0 h 1980"/>
                <a:gd name="T8" fmla="*/ 5386 w 5386"/>
                <a:gd name="T9" fmla="*/ 0 h 1980"/>
                <a:gd name="T10" fmla="*/ 4636 w 5386"/>
                <a:gd name="T11" fmla="*/ 801 h 1980"/>
                <a:gd name="T12" fmla="*/ 4297 w 5386"/>
                <a:gd name="T13" fmla="*/ 339 h 1980"/>
                <a:gd name="T14" fmla="*/ 3962 w 5386"/>
                <a:gd name="T15" fmla="*/ 339 h 1980"/>
                <a:gd name="T16" fmla="*/ 4514 w 5386"/>
                <a:gd name="T17" fmla="*/ 1087 h 1980"/>
                <a:gd name="T18" fmla="*/ 3723 w 5386"/>
                <a:gd name="T19" fmla="*/ 1980 h 1980"/>
                <a:gd name="T20" fmla="*/ 263 w 5386"/>
                <a:gd name="T21"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86" h="1980">
                  <a:moveTo>
                    <a:pt x="263" y="1980"/>
                  </a:moveTo>
                  <a:lnTo>
                    <a:pt x="263" y="1980"/>
                  </a:lnTo>
                  <a:cubicBezTo>
                    <a:pt x="2" y="1980"/>
                    <a:pt x="0" y="1721"/>
                    <a:pt x="0" y="1721"/>
                  </a:cubicBezTo>
                  <a:lnTo>
                    <a:pt x="0" y="0"/>
                  </a:lnTo>
                  <a:lnTo>
                    <a:pt x="5386" y="0"/>
                  </a:lnTo>
                  <a:cubicBezTo>
                    <a:pt x="5025" y="0"/>
                    <a:pt x="4821" y="377"/>
                    <a:pt x="4636" y="801"/>
                  </a:cubicBezTo>
                  <a:lnTo>
                    <a:pt x="4297" y="339"/>
                  </a:lnTo>
                  <a:lnTo>
                    <a:pt x="3962" y="339"/>
                  </a:lnTo>
                  <a:lnTo>
                    <a:pt x="4514" y="1087"/>
                  </a:lnTo>
                  <a:cubicBezTo>
                    <a:pt x="4319" y="1541"/>
                    <a:pt x="4110" y="1980"/>
                    <a:pt x="3723" y="1980"/>
                  </a:cubicBezTo>
                  <a:cubicBezTo>
                    <a:pt x="3723" y="1980"/>
                    <a:pt x="524" y="1980"/>
                    <a:pt x="263" y="1980"/>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27" name="Freeform 6"/>
            <p:cNvSpPr>
              <a:spLocks/>
            </p:cNvSpPr>
            <p:nvPr userDrawn="1"/>
          </p:nvSpPr>
          <p:spPr bwMode="auto">
            <a:xfrm>
              <a:off x="8491538" y="6899275"/>
              <a:ext cx="220663" cy="303213"/>
            </a:xfrm>
            <a:custGeom>
              <a:avLst/>
              <a:gdLst>
                <a:gd name="T0" fmla="*/ 668 w 943"/>
                <a:gd name="T1" fmla="*/ 1287 h 1287"/>
                <a:gd name="T2" fmla="*/ 668 w 943"/>
                <a:gd name="T3" fmla="*/ 1287 h 1287"/>
                <a:gd name="T4" fmla="*/ 943 w 943"/>
                <a:gd name="T5" fmla="*/ 1106 h 1287"/>
                <a:gd name="T6" fmla="*/ 279 w 943"/>
                <a:gd name="T7" fmla="*/ 1106 h 1287"/>
                <a:gd name="T8" fmla="*/ 279 w 943"/>
                <a:gd name="T9" fmla="*/ 703 h 1287"/>
                <a:gd name="T10" fmla="*/ 785 w 943"/>
                <a:gd name="T11" fmla="*/ 703 h 1287"/>
                <a:gd name="T12" fmla="*/ 785 w 943"/>
                <a:gd name="T13" fmla="*/ 527 h 1287"/>
                <a:gd name="T14" fmla="*/ 274 w 943"/>
                <a:gd name="T15" fmla="*/ 527 h 1287"/>
                <a:gd name="T16" fmla="*/ 274 w 943"/>
                <a:gd name="T17" fmla="*/ 174 h 1287"/>
                <a:gd name="T18" fmla="*/ 883 w 943"/>
                <a:gd name="T19" fmla="*/ 174 h 1287"/>
                <a:gd name="T20" fmla="*/ 919 w 943"/>
                <a:gd name="T21" fmla="*/ 0 h 1287"/>
                <a:gd name="T22" fmla="*/ 0 w 943"/>
                <a:gd name="T23" fmla="*/ 0 h 1287"/>
                <a:gd name="T24" fmla="*/ 0 w 943"/>
                <a:gd name="T25" fmla="*/ 1287 h 1287"/>
                <a:gd name="T26" fmla="*/ 668 w 943"/>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3" h="1287">
                  <a:moveTo>
                    <a:pt x="668" y="1287"/>
                  </a:moveTo>
                  <a:lnTo>
                    <a:pt x="668" y="1287"/>
                  </a:lnTo>
                  <a:cubicBezTo>
                    <a:pt x="872" y="1287"/>
                    <a:pt x="943" y="1106"/>
                    <a:pt x="943" y="1106"/>
                  </a:cubicBezTo>
                  <a:lnTo>
                    <a:pt x="279" y="1106"/>
                  </a:lnTo>
                  <a:lnTo>
                    <a:pt x="279" y="703"/>
                  </a:lnTo>
                  <a:lnTo>
                    <a:pt x="785" y="703"/>
                  </a:lnTo>
                  <a:lnTo>
                    <a:pt x="785" y="527"/>
                  </a:lnTo>
                  <a:lnTo>
                    <a:pt x="274" y="527"/>
                  </a:lnTo>
                  <a:lnTo>
                    <a:pt x="274" y="174"/>
                  </a:lnTo>
                  <a:lnTo>
                    <a:pt x="883" y="174"/>
                  </a:lnTo>
                  <a:lnTo>
                    <a:pt x="919" y="0"/>
                  </a:lnTo>
                  <a:lnTo>
                    <a:pt x="0" y="0"/>
                  </a:lnTo>
                  <a:lnTo>
                    <a:pt x="0" y="1287"/>
                  </a:lnTo>
                  <a:cubicBezTo>
                    <a:pt x="0" y="1287"/>
                    <a:pt x="463" y="1287"/>
                    <a:pt x="668"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28" name="Freeform 7"/>
            <p:cNvSpPr>
              <a:spLocks/>
            </p:cNvSpPr>
            <p:nvPr userDrawn="1"/>
          </p:nvSpPr>
          <p:spPr bwMode="auto">
            <a:xfrm>
              <a:off x="9048750" y="6899275"/>
              <a:ext cx="220663" cy="303213"/>
            </a:xfrm>
            <a:custGeom>
              <a:avLst/>
              <a:gdLst>
                <a:gd name="T0" fmla="*/ 667 w 942"/>
                <a:gd name="T1" fmla="*/ 1287 h 1287"/>
                <a:gd name="T2" fmla="*/ 667 w 942"/>
                <a:gd name="T3" fmla="*/ 1287 h 1287"/>
                <a:gd name="T4" fmla="*/ 942 w 942"/>
                <a:gd name="T5" fmla="*/ 1106 h 1287"/>
                <a:gd name="T6" fmla="*/ 279 w 942"/>
                <a:gd name="T7" fmla="*/ 1106 h 1287"/>
                <a:gd name="T8" fmla="*/ 279 w 942"/>
                <a:gd name="T9" fmla="*/ 703 h 1287"/>
                <a:gd name="T10" fmla="*/ 784 w 942"/>
                <a:gd name="T11" fmla="*/ 703 h 1287"/>
                <a:gd name="T12" fmla="*/ 784 w 942"/>
                <a:gd name="T13" fmla="*/ 527 h 1287"/>
                <a:gd name="T14" fmla="*/ 274 w 942"/>
                <a:gd name="T15" fmla="*/ 527 h 1287"/>
                <a:gd name="T16" fmla="*/ 274 w 942"/>
                <a:gd name="T17" fmla="*/ 174 h 1287"/>
                <a:gd name="T18" fmla="*/ 883 w 942"/>
                <a:gd name="T19" fmla="*/ 174 h 1287"/>
                <a:gd name="T20" fmla="*/ 919 w 942"/>
                <a:gd name="T21" fmla="*/ 0 h 1287"/>
                <a:gd name="T22" fmla="*/ 0 w 942"/>
                <a:gd name="T23" fmla="*/ 0 h 1287"/>
                <a:gd name="T24" fmla="*/ 0 w 942"/>
                <a:gd name="T25" fmla="*/ 1287 h 1287"/>
                <a:gd name="T26" fmla="*/ 667 w 942"/>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2" h="1287">
                  <a:moveTo>
                    <a:pt x="667" y="1287"/>
                  </a:moveTo>
                  <a:lnTo>
                    <a:pt x="667" y="1287"/>
                  </a:lnTo>
                  <a:cubicBezTo>
                    <a:pt x="872" y="1287"/>
                    <a:pt x="942" y="1106"/>
                    <a:pt x="942" y="1106"/>
                  </a:cubicBezTo>
                  <a:lnTo>
                    <a:pt x="279" y="1106"/>
                  </a:lnTo>
                  <a:lnTo>
                    <a:pt x="279" y="703"/>
                  </a:lnTo>
                  <a:lnTo>
                    <a:pt x="784" y="703"/>
                  </a:lnTo>
                  <a:lnTo>
                    <a:pt x="784" y="527"/>
                  </a:lnTo>
                  <a:lnTo>
                    <a:pt x="274" y="527"/>
                  </a:lnTo>
                  <a:lnTo>
                    <a:pt x="274" y="174"/>
                  </a:lnTo>
                  <a:lnTo>
                    <a:pt x="883" y="174"/>
                  </a:lnTo>
                  <a:lnTo>
                    <a:pt x="919" y="0"/>
                  </a:lnTo>
                  <a:lnTo>
                    <a:pt x="0" y="0"/>
                  </a:lnTo>
                  <a:lnTo>
                    <a:pt x="0" y="1287"/>
                  </a:lnTo>
                  <a:cubicBezTo>
                    <a:pt x="0" y="1287"/>
                    <a:pt x="463" y="1287"/>
                    <a:pt x="667"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29" name="Freeform 8"/>
            <p:cNvSpPr>
              <a:spLocks/>
            </p:cNvSpPr>
            <p:nvPr userDrawn="1"/>
          </p:nvSpPr>
          <p:spPr bwMode="auto">
            <a:xfrm>
              <a:off x="8783638" y="6899275"/>
              <a:ext cx="207963" cy="306388"/>
            </a:xfrm>
            <a:custGeom>
              <a:avLst/>
              <a:gdLst>
                <a:gd name="T0" fmla="*/ 41 w 887"/>
                <a:gd name="T1" fmla="*/ 1298 h 1298"/>
                <a:gd name="T2" fmla="*/ 41 w 887"/>
                <a:gd name="T3" fmla="*/ 1298 h 1298"/>
                <a:gd name="T4" fmla="*/ 610 w 887"/>
                <a:gd name="T5" fmla="*/ 1298 h 1298"/>
                <a:gd name="T6" fmla="*/ 885 w 887"/>
                <a:gd name="T7" fmla="*/ 1117 h 1298"/>
                <a:gd name="T8" fmla="*/ 887 w 887"/>
                <a:gd name="T9" fmla="*/ 1111 h 1298"/>
                <a:gd name="T10" fmla="*/ 280 w 887"/>
                <a:gd name="T11" fmla="*/ 1111 h 1298"/>
                <a:gd name="T12" fmla="*/ 280 w 887"/>
                <a:gd name="T13" fmla="*/ 0 h 1298"/>
                <a:gd name="T14" fmla="*/ 0 w 887"/>
                <a:gd name="T15" fmla="*/ 0 h 1298"/>
                <a:gd name="T16" fmla="*/ 0 w 887"/>
                <a:gd name="T17" fmla="*/ 1297 h 1298"/>
                <a:gd name="T18" fmla="*/ 41 w 887"/>
                <a:gd name="T19" fmla="*/ 1298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7" h="1298">
                  <a:moveTo>
                    <a:pt x="41" y="1298"/>
                  </a:moveTo>
                  <a:lnTo>
                    <a:pt x="41" y="1298"/>
                  </a:lnTo>
                  <a:cubicBezTo>
                    <a:pt x="41" y="1298"/>
                    <a:pt x="406" y="1298"/>
                    <a:pt x="610" y="1298"/>
                  </a:cubicBezTo>
                  <a:cubicBezTo>
                    <a:pt x="815" y="1298"/>
                    <a:pt x="885" y="1117"/>
                    <a:pt x="885" y="1117"/>
                  </a:cubicBezTo>
                  <a:lnTo>
                    <a:pt x="887" y="1111"/>
                  </a:lnTo>
                  <a:lnTo>
                    <a:pt x="280" y="1111"/>
                  </a:lnTo>
                  <a:lnTo>
                    <a:pt x="280" y="0"/>
                  </a:lnTo>
                  <a:lnTo>
                    <a:pt x="0" y="0"/>
                  </a:lnTo>
                  <a:lnTo>
                    <a:pt x="0" y="1297"/>
                  </a:lnTo>
                  <a:lnTo>
                    <a:pt x="41" y="1298"/>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30" name="Freeform 9"/>
            <p:cNvSpPr>
              <a:spLocks/>
            </p:cNvSpPr>
            <p:nvPr userDrawn="1"/>
          </p:nvSpPr>
          <p:spPr bwMode="auto">
            <a:xfrm>
              <a:off x="10037763" y="6900863"/>
              <a:ext cx="263525" cy="303213"/>
            </a:xfrm>
            <a:custGeom>
              <a:avLst/>
              <a:gdLst>
                <a:gd name="T0" fmla="*/ 835 w 1124"/>
                <a:gd name="T1" fmla="*/ 1287 h 1287"/>
                <a:gd name="T2" fmla="*/ 835 w 1124"/>
                <a:gd name="T3" fmla="*/ 1287 h 1287"/>
                <a:gd name="T4" fmla="*/ 270 w 1124"/>
                <a:gd name="T5" fmla="*/ 325 h 1287"/>
                <a:gd name="T6" fmla="*/ 270 w 1124"/>
                <a:gd name="T7" fmla="*/ 1287 h 1287"/>
                <a:gd name="T8" fmla="*/ 0 w 1124"/>
                <a:gd name="T9" fmla="*/ 1287 h 1287"/>
                <a:gd name="T10" fmla="*/ 0 w 1124"/>
                <a:gd name="T11" fmla="*/ 0 h 1287"/>
                <a:gd name="T12" fmla="*/ 311 w 1124"/>
                <a:gd name="T13" fmla="*/ 0 h 1287"/>
                <a:gd name="T14" fmla="*/ 864 w 1124"/>
                <a:gd name="T15" fmla="*/ 937 h 1287"/>
                <a:gd name="T16" fmla="*/ 864 w 1124"/>
                <a:gd name="T17" fmla="*/ 0 h 1287"/>
                <a:gd name="T18" fmla="*/ 1124 w 1124"/>
                <a:gd name="T19" fmla="*/ 0 h 1287"/>
                <a:gd name="T20" fmla="*/ 1124 w 1124"/>
                <a:gd name="T21" fmla="*/ 1287 h 1287"/>
                <a:gd name="T22" fmla="*/ 835 w 1124"/>
                <a:gd name="T23"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4" h="1287">
                  <a:moveTo>
                    <a:pt x="835" y="1287"/>
                  </a:moveTo>
                  <a:lnTo>
                    <a:pt x="835" y="1287"/>
                  </a:lnTo>
                  <a:cubicBezTo>
                    <a:pt x="835" y="1287"/>
                    <a:pt x="301" y="401"/>
                    <a:pt x="270" y="325"/>
                  </a:cubicBezTo>
                  <a:lnTo>
                    <a:pt x="270" y="1287"/>
                  </a:lnTo>
                  <a:lnTo>
                    <a:pt x="0" y="1287"/>
                  </a:lnTo>
                  <a:lnTo>
                    <a:pt x="0" y="0"/>
                  </a:lnTo>
                  <a:lnTo>
                    <a:pt x="311" y="0"/>
                  </a:lnTo>
                  <a:cubicBezTo>
                    <a:pt x="311" y="0"/>
                    <a:pt x="842" y="877"/>
                    <a:pt x="864" y="937"/>
                  </a:cubicBezTo>
                  <a:lnTo>
                    <a:pt x="864" y="0"/>
                  </a:lnTo>
                  <a:lnTo>
                    <a:pt x="1124" y="0"/>
                  </a:lnTo>
                  <a:lnTo>
                    <a:pt x="1124" y="1287"/>
                  </a:lnTo>
                  <a:lnTo>
                    <a:pt x="835" y="1287"/>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31" name="Freeform 10"/>
            <p:cNvSpPr>
              <a:spLocks/>
            </p:cNvSpPr>
            <p:nvPr userDrawn="1"/>
          </p:nvSpPr>
          <p:spPr bwMode="auto">
            <a:xfrm>
              <a:off x="9453563" y="7007225"/>
              <a:ext cx="173038" cy="196850"/>
            </a:xfrm>
            <a:custGeom>
              <a:avLst/>
              <a:gdLst>
                <a:gd name="T0" fmla="*/ 0 w 735"/>
                <a:gd name="T1" fmla="*/ 287 h 836"/>
                <a:gd name="T2" fmla="*/ 0 w 735"/>
                <a:gd name="T3" fmla="*/ 287 h 836"/>
                <a:gd name="T4" fmla="*/ 405 w 735"/>
                <a:gd name="T5" fmla="*/ 836 h 836"/>
                <a:gd name="T6" fmla="*/ 735 w 735"/>
                <a:gd name="T7" fmla="*/ 836 h 836"/>
                <a:gd name="T8" fmla="*/ 122 w 735"/>
                <a:gd name="T9" fmla="*/ 0 h 836"/>
                <a:gd name="T10" fmla="*/ 0 w 735"/>
                <a:gd name="T11" fmla="*/ 287 h 836"/>
              </a:gdLst>
              <a:ahLst/>
              <a:cxnLst>
                <a:cxn ang="0">
                  <a:pos x="T0" y="T1"/>
                </a:cxn>
                <a:cxn ang="0">
                  <a:pos x="T2" y="T3"/>
                </a:cxn>
                <a:cxn ang="0">
                  <a:pos x="T4" y="T5"/>
                </a:cxn>
                <a:cxn ang="0">
                  <a:pos x="T6" y="T7"/>
                </a:cxn>
                <a:cxn ang="0">
                  <a:pos x="T8" y="T9"/>
                </a:cxn>
                <a:cxn ang="0">
                  <a:pos x="T10" y="T11"/>
                </a:cxn>
              </a:cxnLst>
              <a:rect l="0" t="0" r="r" b="b"/>
              <a:pathLst>
                <a:path w="735" h="836">
                  <a:moveTo>
                    <a:pt x="0" y="287"/>
                  </a:moveTo>
                  <a:lnTo>
                    <a:pt x="0" y="287"/>
                  </a:lnTo>
                  <a:lnTo>
                    <a:pt x="405" y="836"/>
                  </a:lnTo>
                  <a:lnTo>
                    <a:pt x="735" y="836"/>
                  </a:lnTo>
                  <a:lnTo>
                    <a:pt x="122" y="0"/>
                  </a:lnTo>
                  <a:cubicBezTo>
                    <a:pt x="81" y="95"/>
                    <a:pt x="41" y="191"/>
                    <a:pt x="0" y="287"/>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32" name="Freeform 11"/>
            <p:cNvSpPr>
              <a:spLocks noEditPoints="1"/>
            </p:cNvSpPr>
            <p:nvPr userDrawn="1"/>
          </p:nvSpPr>
          <p:spPr bwMode="auto">
            <a:xfrm>
              <a:off x="9639300" y="6896100"/>
              <a:ext cx="325438" cy="311150"/>
            </a:xfrm>
            <a:custGeom>
              <a:avLst/>
              <a:gdLst>
                <a:gd name="T0" fmla="*/ 704 w 1386"/>
                <a:gd name="T1" fmla="*/ 1325 h 1325"/>
                <a:gd name="T2" fmla="*/ 704 w 1386"/>
                <a:gd name="T3" fmla="*/ 1325 h 1325"/>
                <a:gd name="T4" fmla="*/ 1386 w 1386"/>
                <a:gd name="T5" fmla="*/ 663 h 1325"/>
                <a:gd name="T6" fmla="*/ 692 w 1386"/>
                <a:gd name="T7" fmla="*/ 0 h 1325"/>
                <a:gd name="T8" fmla="*/ 0 w 1386"/>
                <a:gd name="T9" fmla="*/ 661 h 1325"/>
                <a:gd name="T10" fmla="*/ 704 w 1386"/>
                <a:gd name="T11" fmla="*/ 1325 h 1325"/>
                <a:gd name="T12" fmla="*/ 704 w 1386"/>
                <a:gd name="T13" fmla="*/ 1325 h 1325"/>
                <a:gd name="T14" fmla="*/ 697 w 1386"/>
                <a:gd name="T15" fmla="*/ 1163 h 1325"/>
                <a:gd name="T16" fmla="*/ 697 w 1386"/>
                <a:gd name="T17" fmla="*/ 1163 h 1325"/>
                <a:gd name="T18" fmla="*/ 305 w 1386"/>
                <a:gd name="T19" fmla="*/ 648 h 1325"/>
                <a:gd name="T20" fmla="*/ 690 w 1386"/>
                <a:gd name="T21" fmla="*/ 164 h 1325"/>
                <a:gd name="T22" fmla="*/ 1072 w 1386"/>
                <a:gd name="T23" fmla="*/ 676 h 1325"/>
                <a:gd name="T24" fmla="*/ 697 w 1386"/>
                <a:gd name="T25" fmla="*/ 1163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6" h="1325">
                  <a:moveTo>
                    <a:pt x="704" y="1325"/>
                  </a:moveTo>
                  <a:lnTo>
                    <a:pt x="704" y="1325"/>
                  </a:lnTo>
                  <a:cubicBezTo>
                    <a:pt x="1136" y="1325"/>
                    <a:pt x="1386" y="1064"/>
                    <a:pt x="1386" y="663"/>
                  </a:cubicBezTo>
                  <a:cubicBezTo>
                    <a:pt x="1386" y="287"/>
                    <a:pt x="1160" y="0"/>
                    <a:pt x="692" y="0"/>
                  </a:cubicBezTo>
                  <a:cubicBezTo>
                    <a:pt x="277" y="0"/>
                    <a:pt x="0" y="237"/>
                    <a:pt x="0" y="661"/>
                  </a:cubicBezTo>
                  <a:cubicBezTo>
                    <a:pt x="0" y="1042"/>
                    <a:pt x="231" y="1325"/>
                    <a:pt x="704" y="1325"/>
                  </a:cubicBezTo>
                  <a:lnTo>
                    <a:pt x="704" y="1325"/>
                  </a:lnTo>
                  <a:close/>
                  <a:moveTo>
                    <a:pt x="697" y="1163"/>
                  </a:moveTo>
                  <a:lnTo>
                    <a:pt x="697" y="1163"/>
                  </a:lnTo>
                  <a:cubicBezTo>
                    <a:pt x="413" y="1163"/>
                    <a:pt x="305" y="979"/>
                    <a:pt x="305" y="648"/>
                  </a:cubicBezTo>
                  <a:cubicBezTo>
                    <a:pt x="305" y="339"/>
                    <a:pt x="411" y="164"/>
                    <a:pt x="690" y="164"/>
                  </a:cubicBezTo>
                  <a:cubicBezTo>
                    <a:pt x="988" y="164"/>
                    <a:pt x="1072" y="361"/>
                    <a:pt x="1072" y="676"/>
                  </a:cubicBezTo>
                  <a:cubicBezTo>
                    <a:pt x="1072" y="1022"/>
                    <a:pt x="944" y="1163"/>
                    <a:pt x="697" y="1163"/>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grpSp>
    </p:spTree>
    <p:extLst>
      <p:ext uri="{BB962C8B-B14F-4D97-AF65-F5344CB8AC3E}">
        <p14:creationId xmlns:p14="http://schemas.microsoft.com/office/powerpoint/2010/main" val="292942760"/>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Large Graphic Slide">
    <p:spTree>
      <p:nvGrpSpPr>
        <p:cNvPr id="1" name=""/>
        <p:cNvGrpSpPr/>
        <p:nvPr/>
      </p:nvGrpSpPr>
      <p:grpSpPr>
        <a:xfrm>
          <a:off x="0" y="0"/>
          <a:ext cx="0" cy="0"/>
          <a:chOff x="0" y="0"/>
          <a:chExt cx="0" cy="0"/>
        </a:xfrm>
      </p:grpSpPr>
      <p:sp>
        <p:nvSpPr>
          <p:cNvPr id="2" name="Title 1"/>
          <p:cNvSpPr>
            <a:spLocks noGrp="1"/>
          </p:cNvSpPr>
          <p:nvPr>
            <p:ph type="title"/>
          </p:nvPr>
        </p:nvSpPr>
        <p:spPr>
          <a:xfrm>
            <a:off x="396876" y="424800"/>
            <a:ext cx="9899649" cy="432000"/>
          </a:xfrm>
        </p:spPr>
        <p:txBody>
          <a:bodyPr/>
          <a:lstStyle/>
          <a:p>
            <a:r>
              <a:rPr lang="en-US" dirty="0" smtClean="0"/>
              <a:t>Click to edit Master title style</a:t>
            </a:r>
            <a:endParaRPr lang="en-GB" dirty="0"/>
          </a:p>
        </p:txBody>
      </p:sp>
      <p:sp>
        <p:nvSpPr>
          <p:cNvPr id="3" name="Footer Placeholder 2"/>
          <p:cNvSpPr>
            <a:spLocks noGrp="1"/>
          </p:cNvSpPr>
          <p:nvPr>
            <p:ph type="ftr" sz="quarter" idx="10"/>
          </p:nvPr>
        </p:nvSpPr>
        <p:spPr/>
        <p:txBody>
          <a:bodyPr/>
          <a:lstStyle/>
          <a:p>
            <a:r>
              <a:rPr lang="en-GB" dirty="0" smtClean="0"/>
              <a:t>Insert: Document title</a:t>
            </a:r>
            <a:endParaRPr lang="en-GB" dirty="0"/>
          </a:p>
        </p:txBody>
      </p:sp>
      <p:sp>
        <p:nvSpPr>
          <p:cNvPr id="4" name="Slide Number Placeholder 3"/>
          <p:cNvSpPr>
            <a:spLocks noGrp="1"/>
          </p:cNvSpPr>
          <p:nvPr>
            <p:ph type="sldNum" sz="quarter" idx="11"/>
          </p:nvPr>
        </p:nvSpPr>
        <p:spPr/>
        <p:txBody>
          <a:bodyPr/>
          <a:lstStyle/>
          <a:p>
            <a:fld id="{183C6C5D-E533-49CA-B0EE-FC3E24E254C3}" type="slidenum">
              <a:rPr lang="en-GB" smtClean="0"/>
              <a:pPr/>
              <a:t>‹#›</a:t>
            </a:fld>
            <a:endParaRPr lang="en-GB" dirty="0"/>
          </a:p>
        </p:txBody>
      </p:sp>
      <p:sp>
        <p:nvSpPr>
          <p:cNvPr id="21" name="Freeform 12"/>
          <p:cNvSpPr>
            <a:spLocks/>
          </p:cNvSpPr>
          <p:nvPr userDrawn="1"/>
        </p:nvSpPr>
        <p:spPr bwMode="auto">
          <a:xfrm>
            <a:off x="8394701" y="6818314"/>
            <a:ext cx="1998663" cy="466725"/>
          </a:xfrm>
          <a:custGeom>
            <a:avLst/>
            <a:gdLst>
              <a:gd name="T0" fmla="*/ 263 w 8518"/>
              <a:gd name="T1" fmla="*/ 1980 h 1980"/>
              <a:gd name="T2" fmla="*/ 263 w 8518"/>
              <a:gd name="T3" fmla="*/ 1980 h 1980"/>
              <a:gd name="T4" fmla="*/ 0 w 8518"/>
              <a:gd name="T5" fmla="*/ 1721 h 1980"/>
              <a:gd name="T6" fmla="*/ 0 w 8518"/>
              <a:gd name="T7" fmla="*/ 0 h 1980"/>
              <a:gd name="T8" fmla="*/ 8254 w 8518"/>
              <a:gd name="T9" fmla="*/ 0 h 1980"/>
              <a:gd name="T10" fmla="*/ 8518 w 8518"/>
              <a:gd name="T11" fmla="*/ 259 h 1980"/>
              <a:gd name="T12" fmla="*/ 8518 w 8518"/>
              <a:gd name="T13" fmla="*/ 1980 h 1980"/>
              <a:gd name="T14" fmla="*/ 263 w 8518"/>
              <a:gd name="T15" fmla="*/ 1980 h 1980"/>
              <a:gd name="T16" fmla="*/ 263 w 8518"/>
              <a:gd name="T17"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18" h="1980">
                <a:moveTo>
                  <a:pt x="263" y="1980"/>
                </a:moveTo>
                <a:lnTo>
                  <a:pt x="263" y="1980"/>
                </a:lnTo>
                <a:cubicBezTo>
                  <a:pt x="2" y="1980"/>
                  <a:pt x="0" y="1721"/>
                  <a:pt x="0" y="1721"/>
                </a:cubicBezTo>
                <a:lnTo>
                  <a:pt x="0" y="0"/>
                </a:lnTo>
                <a:lnTo>
                  <a:pt x="8254" y="0"/>
                </a:lnTo>
                <a:cubicBezTo>
                  <a:pt x="8254" y="0"/>
                  <a:pt x="8518" y="2"/>
                  <a:pt x="8518" y="259"/>
                </a:cubicBezTo>
                <a:cubicBezTo>
                  <a:pt x="8518" y="517"/>
                  <a:pt x="8518" y="1980"/>
                  <a:pt x="8518" y="1980"/>
                </a:cubicBezTo>
                <a:lnTo>
                  <a:pt x="263" y="1980"/>
                </a:lnTo>
                <a:lnTo>
                  <a:pt x="263" y="1980"/>
                </a:lnTo>
                <a:close/>
              </a:path>
            </a:pathLst>
          </a:custGeom>
          <a:noFill/>
          <a:ln w="793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6" name="Content Placeholder 5"/>
          <p:cNvSpPr>
            <a:spLocks noGrp="1"/>
          </p:cNvSpPr>
          <p:nvPr>
            <p:ph sz="quarter" idx="13"/>
          </p:nvPr>
        </p:nvSpPr>
        <p:spPr>
          <a:xfrm>
            <a:off x="396875" y="1155700"/>
            <a:ext cx="9899649" cy="55435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grpSp>
        <p:nvGrpSpPr>
          <p:cNvPr id="23" name="Group 22"/>
          <p:cNvGrpSpPr/>
          <p:nvPr userDrawn="1"/>
        </p:nvGrpSpPr>
        <p:grpSpPr>
          <a:xfrm>
            <a:off x="8394701" y="6837450"/>
            <a:ext cx="1906588" cy="466725"/>
            <a:chOff x="8394700" y="6818313"/>
            <a:chExt cx="1906588" cy="466725"/>
          </a:xfrm>
        </p:grpSpPr>
        <p:sp>
          <p:nvSpPr>
            <p:cNvPr id="24" name="Freeform 5"/>
            <p:cNvSpPr>
              <a:spLocks/>
            </p:cNvSpPr>
            <p:nvPr userDrawn="1"/>
          </p:nvSpPr>
          <p:spPr bwMode="auto">
            <a:xfrm>
              <a:off x="8394700" y="6818313"/>
              <a:ext cx="1263650" cy="466725"/>
            </a:xfrm>
            <a:custGeom>
              <a:avLst/>
              <a:gdLst>
                <a:gd name="T0" fmla="*/ 263 w 5386"/>
                <a:gd name="T1" fmla="*/ 1980 h 1980"/>
                <a:gd name="T2" fmla="*/ 263 w 5386"/>
                <a:gd name="T3" fmla="*/ 1980 h 1980"/>
                <a:gd name="T4" fmla="*/ 0 w 5386"/>
                <a:gd name="T5" fmla="*/ 1721 h 1980"/>
                <a:gd name="T6" fmla="*/ 0 w 5386"/>
                <a:gd name="T7" fmla="*/ 0 h 1980"/>
                <a:gd name="T8" fmla="*/ 5386 w 5386"/>
                <a:gd name="T9" fmla="*/ 0 h 1980"/>
                <a:gd name="T10" fmla="*/ 4636 w 5386"/>
                <a:gd name="T11" fmla="*/ 801 h 1980"/>
                <a:gd name="T12" fmla="*/ 4297 w 5386"/>
                <a:gd name="T13" fmla="*/ 339 h 1980"/>
                <a:gd name="T14" fmla="*/ 3962 w 5386"/>
                <a:gd name="T15" fmla="*/ 339 h 1980"/>
                <a:gd name="T16" fmla="*/ 4514 w 5386"/>
                <a:gd name="T17" fmla="*/ 1087 h 1980"/>
                <a:gd name="T18" fmla="*/ 3723 w 5386"/>
                <a:gd name="T19" fmla="*/ 1980 h 1980"/>
                <a:gd name="T20" fmla="*/ 263 w 5386"/>
                <a:gd name="T21"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86" h="1980">
                  <a:moveTo>
                    <a:pt x="263" y="1980"/>
                  </a:moveTo>
                  <a:lnTo>
                    <a:pt x="263" y="1980"/>
                  </a:lnTo>
                  <a:cubicBezTo>
                    <a:pt x="2" y="1980"/>
                    <a:pt x="0" y="1721"/>
                    <a:pt x="0" y="1721"/>
                  </a:cubicBezTo>
                  <a:lnTo>
                    <a:pt x="0" y="0"/>
                  </a:lnTo>
                  <a:lnTo>
                    <a:pt x="5386" y="0"/>
                  </a:lnTo>
                  <a:cubicBezTo>
                    <a:pt x="5025" y="0"/>
                    <a:pt x="4821" y="377"/>
                    <a:pt x="4636" y="801"/>
                  </a:cubicBezTo>
                  <a:lnTo>
                    <a:pt x="4297" y="339"/>
                  </a:lnTo>
                  <a:lnTo>
                    <a:pt x="3962" y="339"/>
                  </a:lnTo>
                  <a:lnTo>
                    <a:pt x="4514" y="1087"/>
                  </a:lnTo>
                  <a:cubicBezTo>
                    <a:pt x="4319" y="1541"/>
                    <a:pt x="4110" y="1980"/>
                    <a:pt x="3723" y="1980"/>
                  </a:cubicBezTo>
                  <a:cubicBezTo>
                    <a:pt x="3723" y="1980"/>
                    <a:pt x="524" y="1980"/>
                    <a:pt x="263" y="1980"/>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25" name="Freeform 6"/>
            <p:cNvSpPr>
              <a:spLocks/>
            </p:cNvSpPr>
            <p:nvPr userDrawn="1"/>
          </p:nvSpPr>
          <p:spPr bwMode="auto">
            <a:xfrm>
              <a:off x="8491538" y="6899275"/>
              <a:ext cx="220663" cy="303213"/>
            </a:xfrm>
            <a:custGeom>
              <a:avLst/>
              <a:gdLst>
                <a:gd name="T0" fmla="*/ 668 w 943"/>
                <a:gd name="T1" fmla="*/ 1287 h 1287"/>
                <a:gd name="T2" fmla="*/ 668 w 943"/>
                <a:gd name="T3" fmla="*/ 1287 h 1287"/>
                <a:gd name="T4" fmla="*/ 943 w 943"/>
                <a:gd name="T5" fmla="*/ 1106 h 1287"/>
                <a:gd name="T6" fmla="*/ 279 w 943"/>
                <a:gd name="T7" fmla="*/ 1106 h 1287"/>
                <a:gd name="T8" fmla="*/ 279 w 943"/>
                <a:gd name="T9" fmla="*/ 703 h 1287"/>
                <a:gd name="T10" fmla="*/ 785 w 943"/>
                <a:gd name="T11" fmla="*/ 703 h 1287"/>
                <a:gd name="T12" fmla="*/ 785 w 943"/>
                <a:gd name="T13" fmla="*/ 527 h 1287"/>
                <a:gd name="T14" fmla="*/ 274 w 943"/>
                <a:gd name="T15" fmla="*/ 527 h 1287"/>
                <a:gd name="T16" fmla="*/ 274 w 943"/>
                <a:gd name="T17" fmla="*/ 174 h 1287"/>
                <a:gd name="T18" fmla="*/ 883 w 943"/>
                <a:gd name="T19" fmla="*/ 174 h 1287"/>
                <a:gd name="T20" fmla="*/ 919 w 943"/>
                <a:gd name="T21" fmla="*/ 0 h 1287"/>
                <a:gd name="T22" fmla="*/ 0 w 943"/>
                <a:gd name="T23" fmla="*/ 0 h 1287"/>
                <a:gd name="T24" fmla="*/ 0 w 943"/>
                <a:gd name="T25" fmla="*/ 1287 h 1287"/>
                <a:gd name="T26" fmla="*/ 668 w 943"/>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3" h="1287">
                  <a:moveTo>
                    <a:pt x="668" y="1287"/>
                  </a:moveTo>
                  <a:lnTo>
                    <a:pt x="668" y="1287"/>
                  </a:lnTo>
                  <a:cubicBezTo>
                    <a:pt x="872" y="1287"/>
                    <a:pt x="943" y="1106"/>
                    <a:pt x="943" y="1106"/>
                  </a:cubicBezTo>
                  <a:lnTo>
                    <a:pt x="279" y="1106"/>
                  </a:lnTo>
                  <a:lnTo>
                    <a:pt x="279" y="703"/>
                  </a:lnTo>
                  <a:lnTo>
                    <a:pt x="785" y="703"/>
                  </a:lnTo>
                  <a:lnTo>
                    <a:pt x="785" y="527"/>
                  </a:lnTo>
                  <a:lnTo>
                    <a:pt x="274" y="527"/>
                  </a:lnTo>
                  <a:lnTo>
                    <a:pt x="274" y="174"/>
                  </a:lnTo>
                  <a:lnTo>
                    <a:pt x="883" y="174"/>
                  </a:lnTo>
                  <a:lnTo>
                    <a:pt x="919" y="0"/>
                  </a:lnTo>
                  <a:lnTo>
                    <a:pt x="0" y="0"/>
                  </a:lnTo>
                  <a:lnTo>
                    <a:pt x="0" y="1287"/>
                  </a:lnTo>
                  <a:cubicBezTo>
                    <a:pt x="0" y="1287"/>
                    <a:pt x="463" y="1287"/>
                    <a:pt x="668"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26" name="Freeform 7"/>
            <p:cNvSpPr>
              <a:spLocks/>
            </p:cNvSpPr>
            <p:nvPr userDrawn="1"/>
          </p:nvSpPr>
          <p:spPr bwMode="auto">
            <a:xfrm>
              <a:off x="9048750" y="6899275"/>
              <a:ext cx="220663" cy="303213"/>
            </a:xfrm>
            <a:custGeom>
              <a:avLst/>
              <a:gdLst>
                <a:gd name="T0" fmla="*/ 667 w 942"/>
                <a:gd name="T1" fmla="*/ 1287 h 1287"/>
                <a:gd name="T2" fmla="*/ 667 w 942"/>
                <a:gd name="T3" fmla="*/ 1287 h 1287"/>
                <a:gd name="T4" fmla="*/ 942 w 942"/>
                <a:gd name="T5" fmla="*/ 1106 h 1287"/>
                <a:gd name="T6" fmla="*/ 279 w 942"/>
                <a:gd name="T7" fmla="*/ 1106 h 1287"/>
                <a:gd name="T8" fmla="*/ 279 w 942"/>
                <a:gd name="T9" fmla="*/ 703 h 1287"/>
                <a:gd name="T10" fmla="*/ 784 w 942"/>
                <a:gd name="T11" fmla="*/ 703 h 1287"/>
                <a:gd name="T12" fmla="*/ 784 w 942"/>
                <a:gd name="T13" fmla="*/ 527 h 1287"/>
                <a:gd name="T14" fmla="*/ 274 w 942"/>
                <a:gd name="T15" fmla="*/ 527 h 1287"/>
                <a:gd name="T16" fmla="*/ 274 w 942"/>
                <a:gd name="T17" fmla="*/ 174 h 1287"/>
                <a:gd name="T18" fmla="*/ 883 w 942"/>
                <a:gd name="T19" fmla="*/ 174 h 1287"/>
                <a:gd name="T20" fmla="*/ 919 w 942"/>
                <a:gd name="T21" fmla="*/ 0 h 1287"/>
                <a:gd name="T22" fmla="*/ 0 w 942"/>
                <a:gd name="T23" fmla="*/ 0 h 1287"/>
                <a:gd name="T24" fmla="*/ 0 w 942"/>
                <a:gd name="T25" fmla="*/ 1287 h 1287"/>
                <a:gd name="T26" fmla="*/ 667 w 942"/>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2" h="1287">
                  <a:moveTo>
                    <a:pt x="667" y="1287"/>
                  </a:moveTo>
                  <a:lnTo>
                    <a:pt x="667" y="1287"/>
                  </a:lnTo>
                  <a:cubicBezTo>
                    <a:pt x="872" y="1287"/>
                    <a:pt x="942" y="1106"/>
                    <a:pt x="942" y="1106"/>
                  </a:cubicBezTo>
                  <a:lnTo>
                    <a:pt x="279" y="1106"/>
                  </a:lnTo>
                  <a:lnTo>
                    <a:pt x="279" y="703"/>
                  </a:lnTo>
                  <a:lnTo>
                    <a:pt x="784" y="703"/>
                  </a:lnTo>
                  <a:lnTo>
                    <a:pt x="784" y="527"/>
                  </a:lnTo>
                  <a:lnTo>
                    <a:pt x="274" y="527"/>
                  </a:lnTo>
                  <a:lnTo>
                    <a:pt x="274" y="174"/>
                  </a:lnTo>
                  <a:lnTo>
                    <a:pt x="883" y="174"/>
                  </a:lnTo>
                  <a:lnTo>
                    <a:pt x="919" y="0"/>
                  </a:lnTo>
                  <a:lnTo>
                    <a:pt x="0" y="0"/>
                  </a:lnTo>
                  <a:lnTo>
                    <a:pt x="0" y="1287"/>
                  </a:lnTo>
                  <a:cubicBezTo>
                    <a:pt x="0" y="1287"/>
                    <a:pt x="463" y="1287"/>
                    <a:pt x="667"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27" name="Freeform 8"/>
            <p:cNvSpPr>
              <a:spLocks/>
            </p:cNvSpPr>
            <p:nvPr userDrawn="1"/>
          </p:nvSpPr>
          <p:spPr bwMode="auto">
            <a:xfrm>
              <a:off x="8783638" y="6899275"/>
              <a:ext cx="207963" cy="306388"/>
            </a:xfrm>
            <a:custGeom>
              <a:avLst/>
              <a:gdLst>
                <a:gd name="T0" fmla="*/ 41 w 887"/>
                <a:gd name="T1" fmla="*/ 1298 h 1298"/>
                <a:gd name="T2" fmla="*/ 41 w 887"/>
                <a:gd name="T3" fmla="*/ 1298 h 1298"/>
                <a:gd name="T4" fmla="*/ 610 w 887"/>
                <a:gd name="T5" fmla="*/ 1298 h 1298"/>
                <a:gd name="T6" fmla="*/ 885 w 887"/>
                <a:gd name="T7" fmla="*/ 1117 h 1298"/>
                <a:gd name="T8" fmla="*/ 887 w 887"/>
                <a:gd name="T9" fmla="*/ 1111 h 1298"/>
                <a:gd name="T10" fmla="*/ 280 w 887"/>
                <a:gd name="T11" fmla="*/ 1111 h 1298"/>
                <a:gd name="T12" fmla="*/ 280 w 887"/>
                <a:gd name="T13" fmla="*/ 0 h 1298"/>
                <a:gd name="T14" fmla="*/ 0 w 887"/>
                <a:gd name="T15" fmla="*/ 0 h 1298"/>
                <a:gd name="T16" fmla="*/ 0 w 887"/>
                <a:gd name="T17" fmla="*/ 1297 h 1298"/>
                <a:gd name="T18" fmla="*/ 41 w 887"/>
                <a:gd name="T19" fmla="*/ 1298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7" h="1298">
                  <a:moveTo>
                    <a:pt x="41" y="1298"/>
                  </a:moveTo>
                  <a:lnTo>
                    <a:pt x="41" y="1298"/>
                  </a:lnTo>
                  <a:cubicBezTo>
                    <a:pt x="41" y="1298"/>
                    <a:pt x="406" y="1298"/>
                    <a:pt x="610" y="1298"/>
                  </a:cubicBezTo>
                  <a:cubicBezTo>
                    <a:pt x="815" y="1298"/>
                    <a:pt x="885" y="1117"/>
                    <a:pt x="885" y="1117"/>
                  </a:cubicBezTo>
                  <a:lnTo>
                    <a:pt x="887" y="1111"/>
                  </a:lnTo>
                  <a:lnTo>
                    <a:pt x="280" y="1111"/>
                  </a:lnTo>
                  <a:lnTo>
                    <a:pt x="280" y="0"/>
                  </a:lnTo>
                  <a:lnTo>
                    <a:pt x="0" y="0"/>
                  </a:lnTo>
                  <a:lnTo>
                    <a:pt x="0" y="1297"/>
                  </a:lnTo>
                  <a:lnTo>
                    <a:pt x="41" y="1298"/>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28" name="Freeform 9"/>
            <p:cNvSpPr>
              <a:spLocks/>
            </p:cNvSpPr>
            <p:nvPr userDrawn="1"/>
          </p:nvSpPr>
          <p:spPr bwMode="auto">
            <a:xfrm>
              <a:off x="10037763" y="6900863"/>
              <a:ext cx="263525" cy="303213"/>
            </a:xfrm>
            <a:custGeom>
              <a:avLst/>
              <a:gdLst>
                <a:gd name="T0" fmla="*/ 835 w 1124"/>
                <a:gd name="T1" fmla="*/ 1287 h 1287"/>
                <a:gd name="T2" fmla="*/ 835 w 1124"/>
                <a:gd name="T3" fmla="*/ 1287 h 1287"/>
                <a:gd name="T4" fmla="*/ 270 w 1124"/>
                <a:gd name="T5" fmla="*/ 325 h 1287"/>
                <a:gd name="T6" fmla="*/ 270 w 1124"/>
                <a:gd name="T7" fmla="*/ 1287 h 1287"/>
                <a:gd name="T8" fmla="*/ 0 w 1124"/>
                <a:gd name="T9" fmla="*/ 1287 h 1287"/>
                <a:gd name="T10" fmla="*/ 0 w 1124"/>
                <a:gd name="T11" fmla="*/ 0 h 1287"/>
                <a:gd name="T12" fmla="*/ 311 w 1124"/>
                <a:gd name="T13" fmla="*/ 0 h 1287"/>
                <a:gd name="T14" fmla="*/ 864 w 1124"/>
                <a:gd name="T15" fmla="*/ 937 h 1287"/>
                <a:gd name="T16" fmla="*/ 864 w 1124"/>
                <a:gd name="T17" fmla="*/ 0 h 1287"/>
                <a:gd name="T18" fmla="*/ 1124 w 1124"/>
                <a:gd name="T19" fmla="*/ 0 h 1287"/>
                <a:gd name="T20" fmla="*/ 1124 w 1124"/>
                <a:gd name="T21" fmla="*/ 1287 h 1287"/>
                <a:gd name="T22" fmla="*/ 835 w 1124"/>
                <a:gd name="T23"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4" h="1287">
                  <a:moveTo>
                    <a:pt x="835" y="1287"/>
                  </a:moveTo>
                  <a:lnTo>
                    <a:pt x="835" y="1287"/>
                  </a:lnTo>
                  <a:cubicBezTo>
                    <a:pt x="835" y="1287"/>
                    <a:pt x="301" y="401"/>
                    <a:pt x="270" y="325"/>
                  </a:cubicBezTo>
                  <a:lnTo>
                    <a:pt x="270" y="1287"/>
                  </a:lnTo>
                  <a:lnTo>
                    <a:pt x="0" y="1287"/>
                  </a:lnTo>
                  <a:lnTo>
                    <a:pt x="0" y="0"/>
                  </a:lnTo>
                  <a:lnTo>
                    <a:pt x="311" y="0"/>
                  </a:lnTo>
                  <a:cubicBezTo>
                    <a:pt x="311" y="0"/>
                    <a:pt x="842" y="877"/>
                    <a:pt x="864" y="937"/>
                  </a:cubicBezTo>
                  <a:lnTo>
                    <a:pt x="864" y="0"/>
                  </a:lnTo>
                  <a:lnTo>
                    <a:pt x="1124" y="0"/>
                  </a:lnTo>
                  <a:lnTo>
                    <a:pt x="1124" y="1287"/>
                  </a:lnTo>
                  <a:lnTo>
                    <a:pt x="835" y="1287"/>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29" name="Freeform 10"/>
            <p:cNvSpPr>
              <a:spLocks/>
            </p:cNvSpPr>
            <p:nvPr userDrawn="1"/>
          </p:nvSpPr>
          <p:spPr bwMode="auto">
            <a:xfrm>
              <a:off x="9453563" y="7007225"/>
              <a:ext cx="173038" cy="196850"/>
            </a:xfrm>
            <a:custGeom>
              <a:avLst/>
              <a:gdLst>
                <a:gd name="T0" fmla="*/ 0 w 735"/>
                <a:gd name="T1" fmla="*/ 287 h 836"/>
                <a:gd name="T2" fmla="*/ 0 w 735"/>
                <a:gd name="T3" fmla="*/ 287 h 836"/>
                <a:gd name="T4" fmla="*/ 405 w 735"/>
                <a:gd name="T5" fmla="*/ 836 h 836"/>
                <a:gd name="T6" fmla="*/ 735 w 735"/>
                <a:gd name="T7" fmla="*/ 836 h 836"/>
                <a:gd name="T8" fmla="*/ 122 w 735"/>
                <a:gd name="T9" fmla="*/ 0 h 836"/>
                <a:gd name="T10" fmla="*/ 0 w 735"/>
                <a:gd name="T11" fmla="*/ 287 h 836"/>
              </a:gdLst>
              <a:ahLst/>
              <a:cxnLst>
                <a:cxn ang="0">
                  <a:pos x="T0" y="T1"/>
                </a:cxn>
                <a:cxn ang="0">
                  <a:pos x="T2" y="T3"/>
                </a:cxn>
                <a:cxn ang="0">
                  <a:pos x="T4" y="T5"/>
                </a:cxn>
                <a:cxn ang="0">
                  <a:pos x="T6" y="T7"/>
                </a:cxn>
                <a:cxn ang="0">
                  <a:pos x="T8" y="T9"/>
                </a:cxn>
                <a:cxn ang="0">
                  <a:pos x="T10" y="T11"/>
                </a:cxn>
              </a:cxnLst>
              <a:rect l="0" t="0" r="r" b="b"/>
              <a:pathLst>
                <a:path w="735" h="836">
                  <a:moveTo>
                    <a:pt x="0" y="287"/>
                  </a:moveTo>
                  <a:lnTo>
                    <a:pt x="0" y="287"/>
                  </a:lnTo>
                  <a:lnTo>
                    <a:pt x="405" y="836"/>
                  </a:lnTo>
                  <a:lnTo>
                    <a:pt x="735" y="836"/>
                  </a:lnTo>
                  <a:lnTo>
                    <a:pt x="122" y="0"/>
                  </a:lnTo>
                  <a:cubicBezTo>
                    <a:pt x="81" y="95"/>
                    <a:pt x="41" y="191"/>
                    <a:pt x="0" y="287"/>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30" name="Freeform 11"/>
            <p:cNvSpPr>
              <a:spLocks noEditPoints="1"/>
            </p:cNvSpPr>
            <p:nvPr userDrawn="1"/>
          </p:nvSpPr>
          <p:spPr bwMode="auto">
            <a:xfrm>
              <a:off x="9639300" y="6896100"/>
              <a:ext cx="325438" cy="311150"/>
            </a:xfrm>
            <a:custGeom>
              <a:avLst/>
              <a:gdLst>
                <a:gd name="T0" fmla="*/ 704 w 1386"/>
                <a:gd name="T1" fmla="*/ 1325 h 1325"/>
                <a:gd name="T2" fmla="*/ 704 w 1386"/>
                <a:gd name="T3" fmla="*/ 1325 h 1325"/>
                <a:gd name="T4" fmla="*/ 1386 w 1386"/>
                <a:gd name="T5" fmla="*/ 663 h 1325"/>
                <a:gd name="T6" fmla="*/ 692 w 1386"/>
                <a:gd name="T7" fmla="*/ 0 h 1325"/>
                <a:gd name="T8" fmla="*/ 0 w 1386"/>
                <a:gd name="T9" fmla="*/ 661 h 1325"/>
                <a:gd name="T10" fmla="*/ 704 w 1386"/>
                <a:gd name="T11" fmla="*/ 1325 h 1325"/>
                <a:gd name="T12" fmla="*/ 704 w 1386"/>
                <a:gd name="T13" fmla="*/ 1325 h 1325"/>
                <a:gd name="T14" fmla="*/ 697 w 1386"/>
                <a:gd name="T15" fmla="*/ 1163 h 1325"/>
                <a:gd name="T16" fmla="*/ 697 w 1386"/>
                <a:gd name="T17" fmla="*/ 1163 h 1325"/>
                <a:gd name="T18" fmla="*/ 305 w 1386"/>
                <a:gd name="T19" fmla="*/ 648 h 1325"/>
                <a:gd name="T20" fmla="*/ 690 w 1386"/>
                <a:gd name="T21" fmla="*/ 164 h 1325"/>
                <a:gd name="T22" fmla="*/ 1072 w 1386"/>
                <a:gd name="T23" fmla="*/ 676 h 1325"/>
                <a:gd name="T24" fmla="*/ 697 w 1386"/>
                <a:gd name="T25" fmla="*/ 1163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6" h="1325">
                  <a:moveTo>
                    <a:pt x="704" y="1325"/>
                  </a:moveTo>
                  <a:lnTo>
                    <a:pt x="704" y="1325"/>
                  </a:lnTo>
                  <a:cubicBezTo>
                    <a:pt x="1136" y="1325"/>
                    <a:pt x="1386" y="1064"/>
                    <a:pt x="1386" y="663"/>
                  </a:cubicBezTo>
                  <a:cubicBezTo>
                    <a:pt x="1386" y="287"/>
                    <a:pt x="1160" y="0"/>
                    <a:pt x="692" y="0"/>
                  </a:cubicBezTo>
                  <a:cubicBezTo>
                    <a:pt x="277" y="0"/>
                    <a:pt x="0" y="237"/>
                    <a:pt x="0" y="661"/>
                  </a:cubicBezTo>
                  <a:cubicBezTo>
                    <a:pt x="0" y="1042"/>
                    <a:pt x="231" y="1325"/>
                    <a:pt x="704" y="1325"/>
                  </a:cubicBezTo>
                  <a:lnTo>
                    <a:pt x="704" y="1325"/>
                  </a:lnTo>
                  <a:close/>
                  <a:moveTo>
                    <a:pt x="697" y="1163"/>
                  </a:moveTo>
                  <a:lnTo>
                    <a:pt x="697" y="1163"/>
                  </a:lnTo>
                  <a:cubicBezTo>
                    <a:pt x="413" y="1163"/>
                    <a:pt x="305" y="979"/>
                    <a:pt x="305" y="648"/>
                  </a:cubicBezTo>
                  <a:cubicBezTo>
                    <a:pt x="305" y="339"/>
                    <a:pt x="411" y="164"/>
                    <a:pt x="690" y="164"/>
                  </a:cubicBezTo>
                  <a:cubicBezTo>
                    <a:pt x="988" y="164"/>
                    <a:pt x="1072" y="361"/>
                    <a:pt x="1072" y="676"/>
                  </a:cubicBezTo>
                  <a:cubicBezTo>
                    <a:pt x="1072" y="1022"/>
                    <a:pt x="944" y="1163"/>
                    <a:pt x="697" y="1163"/>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grpSp>
    </p:spTree>
    <p:extLst>
      <p:ext uri="{BB962C8B-B14F-4D97-AF65-F5344CB8AC3E}">
        <p14:creationId xmlns:p14="http://schemas.microsoft.com/office/powerpoint/2010/main" val="1714870545"/>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No Footer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5" name="Rectangle 4"/>
          <p:cNvSpPr/>
          <p:nvPr userDrawn="1"/>
        </p:nvSpPr>
        <p:spPr>
          <a:xfrm>
            <a:off x="396875" y="6588125"/>
            <a:ext cx="9899650" cy="793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28650998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5" name="Rectangle 4"/>
          <p:cNvSpPr/>
          <p:nvPr userDrawn="1"/>
        </p:nvSpPr>
        <p:spPr>
          <a:xfrm>
            <a:off x="396875" y="6588125"/>
            <a:ext cx="9899650" cy="793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Rectangle 7"/>
          <p:cNvSpPr/>
          <p:nvPr userDrawn="1"/>
        </p:nvSpPr>
        <p:spPr>
          <a:xfrm>
            <a:off x="396875" y="395288"/>
            <a:ext cx="9899650" cy="7640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31046322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Health &amp; Safety Slid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GB" dirty="0" smtClean="0"/>
              <a:t>Insert: Document title</a:t>
            </a:r>
            <a:endParaRPr lang="en-GB" dirty="0"/>
          </a:p>
        </p:txBody>
      </p:sp>
      <p:sp>
        <p:nvSpPr>
          <p:cNvPr id="4" name="Slide Number Placeholder 3"/>
          <p:cNvSpPr>
            <a:spLocks noGrp="1"/>
          </p:cNvSpPr>
          <p:nvPr>
            <p:ph type="sldNum" sz="quarter" idx="11"/>
          </p:nvPr>
        </p:nvSpPr>
        <p:spPr/>
        <p:txBody>
          <a:bodyPr/>
          <a:lstStyle/>
          <a:p>
            <a:fld id="{183C6C5D-E533-49CA-B0EE-FC3E24E254C3}" type="slidenum">
              <a:rPr lang="en-GB" smtClean="0"/>
              <a:pPr/>
              <a:t>‹#›</a:t>
            </a:fld>
            <a:endParaRPr lang="en-GB" dirty="0"/>
          </a:p>
        </p:txBody>
      </p:sp>
      <p:sp>
        <p:nvSpPr>
          <p:cNvPr id="21" name="Freeform 12"/>
          <p:cNvSpPr>
            <a:spLocks/>
          </p:cNvSpPr>
          <p:nvPr userDrawn="1"/>
        </p:nvSpPr>
        <p:spPr bwMode="auto">
          <a:xfrm>
            <a:off x="8394701" y="6818314"/>
            <a:ext cx="1998663" cy="466725"/>
          </a:xfrm>
          <a:custGeom>
            <a:avLst/>
            <a:gdLst>
              <a:gd name="T0" fmla="*/ 263 w 8518"/>
              <a:gd name="T1" fmla="*/ 1980 h 1980"/>
              <a:gd name="T2" fmla="*/ 263 w 8518"/>
              <a:gd name="T3" fmla="*/ 1980 h 1980"/>
              <a:gd name="T4" fmla="*/ 0 w 8518"/>
              <a:gd name="T5" fmla="*/ 1721 h 1980"/>
              <a:gd name="T6" fmla="*/ 0 w 8518"/>
              <a:gd name="T7" fmla="*/ 0 h 1980"/>
              <a:gd name="T8" fmla="*/ 8254 w 8518"/>
              <a:gd name="T9" fmla="*/ 0 h 1980"/>
              <a:gd name="T10" fmla="*/ 8518 w 8518"/>
              <a:gd name="T11" fmla="*/ 259 h 1980"/>
              <a:gd name="T12" fmla="*/ 8518 w 8518"/>
              <a:gd name="T13" fmla="*/ 1980 h 1980"/>
              <a:gd name="T14" fmla="*/ 263 w 8518"/>
              <a:gd name="T15" fmla="*/ 1980 h 1980"/>
              <a:gd name="T16" fmla="*/ 263 w 8518"/>
              <a:gd name="T17"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18" h="1980">
                <a:moveTo>
                  <a:pt x="263" y="1980"/>
                </a:moveTo>
                <a:lnTo>
                  <a:pt x="263" y="1980"/>
                </a:lnTo>
                <a:cubicBezTo>
                  <a:pt x="2" y="1980"/>
                  <a:pt x="0" y="1721"/>
                  <a:pt x="0" y="1721"/>
                </a:cubicBezTo>
                <a:lnTo>
                  <a:pt x="0" y="0"/>
                </a:lnTo>
                <a:lnTo>
                  <a:pt x="8254" y="0"/>
                </a:lnTo>
                <a:cubicBezTo>
                  <a:pt x="8254" y="0"/>
                  <a:pt x="8518" y="2"/>
                  <a:pt x="8518" y="259"/>
                </a:cubicBezTo>
                <a:cubicBezTo>
                  <a:pt x="8518" y="517"/>
                  <a:pt x="8518" y="1980"/>
                  <a:pt x="8518" y="1980"/>
                </a:cubicBezTo>
                <a:lnTo>
                  <a:pt x="263" y="1980"/>
                </a:lnTo>
                <a:lnTo>
                  <a:pt x="263" y="1980"/>
                </a:lnTo>
                <a:close/>
              </a:path>
            </a:pathLst>
          </a:custGeom>
          <a:noFill/>
          <a:ln w="793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pic>
        <p:nvPicPr>
          <p:cNvPr id="23" name="Picture 2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68303" y="1428302"/>
            <a:ext cx="9954000" cy="4896929"/>
          </a:xfrm>
          <a:prstGeom prst="rect">
            <a:avLst/>
          </a:prstGeom>
        </p:spPr>
      </p:pic>
      <p:sp>
        <p:nvSpPr>
          <p:cNvPr id="24" name="TextBox 23"/>
          <p:cNvSpPr txBox="1"/>
          <p:nvPr userDrawn="1"/>
        </p:nvSpPr>
        <p:spPr>
          <a:xfrm>
            <a:off x="373066" y="424800"/>
            <a:ext cx="9899649" cy="432000"/>
          </a:xfrm>
          <a:prstGeom prst="rect">
            <a:avLst/>
          </a:prstGeom>
          <a:noFill/>
        </p:spPr>
        <p:txBody>
          <a:bodyPr wrap="square" lIns="0" tIns="0" rIns="0" bIns="0" rtlCol="0">
            <a:noAutofit/>
          </a:bodyPr>
          <a:lstStyle/>
          <a:p>
            <a:r>
              <a:rPr lang="en-GB" sz="2600" b="1" dirty="0" smtClean="0">
                <a:solidFill>
                  <a:schemeClr val="tx2"/>
                </a:solidFill>
                <a:latin typeface="+mj-lt"/>
              </a:rPr>
              <a:t>Health</a:t>
            </a:r>
            <a:r>
              <a:rPr lang="en-GB" sz="2600" b="1" baseline="0" dirty="0" smtClean="0">
                <a:solidFill>
                  <a:schemeClr val="tx2"/>
                </a:solidFill>
                <a:latin typeface="+mj-lt"/>
              </a:rPr>
              <a:t> &amp; Safety</a:t>
            </a:r>
            <a:endParaRPr lang="en-GB" sz="2600" b="1" dirty="0">
              <a:solidFill>
                <a:schemeClr val="tx2"/>
              </a:solidFill>
              <a:latin typeface="+mj-lt"/>
            </a:endParaRPr>
          </a:p>
        </p:txBody>
      </p:sp>
      <p:grpSp>
        <p:nvGrpSpPr>
          <p:cNvPr id="25" name="Group 24"/>
          <p:cNvGrpSpPr/>
          <p:nvPr userDrawn="1"/>
        </p:nvGrpSpPr>
        <p:grpSpPr>
          <a:xfrm>
            <a:off x="8394701" y="6837450"/>
            <a:ext cx="1906588" cy="466725"/>
            <a:chOff x="8394700" y="6818313"/>
            <a:chExt cx="1906588" cy="466725"/>
          </a:xfrm>
        </p:grpSpPr>
        <p:sp>
          <p:nvSpPr>
            <p:cNvPr id="26" name="Freeform 5"/>
            <p:cNvSpPr>
              <a:spLocks/>
            </p:cNvSpPr>
            <p:nvPr userDrawn="1"/>
          </p:nvSpPr>
          <p:spPr bwMode="auto">
            <a:xfrm>
              <a:off x="8394700" y="6818313"/>
              <a:ext cx="1263650" cy="466725"/>
            </a:xfrm>
            <a:custGeom>
              <a:avLst/>
              <a:gdLst>
                <a:gd name="T0" fmla="*/ 263 w 5386"/>
                <a:gd name="T1" fmla="*/ 1980 h 1980"/>
                <a:gd name="T2" fmla="*/ 263 w 5386"/>
                <a:gd name="T3" fmla="*/ 1980 h 1980"/>
                <a:gd name="T4" fmla="*/ 0 w 5386"/>
                <a:gd name="T5" fmla="*/ 1721 h 1980"/>
                <a:gd name="T6" fmla="*/ 0 w 5386"/>
                <a:gd name="T7" fmla="*/ 0 h 1980"/>
                <a:gd name="T8" fmla="*/ 5386 w 5386"/>
                <a:gd name="T9" fmla="*/ 0 h 1980"/>
                <a:gd name="T10" fmla="*/ 4636 w 5386"/>
                <a:gd name="T11" fmla="*/ 801 h 1980"/>
                <a:gd name="T12" fmla="*/ 4297 w 5386"/>
                <a:gd name="T13" fmla="*/ 339 h 1980"/>
                <a:gd name="T14" fmla="*/ 3962 w 5386"/>
                <a:gd name="T15" fmla="*/ 339 h 1980"/>
                <a:gd name="T16" fmla="*/ 4514 w 5386"/>
                <a:gd name="T17" fmla="*/ 1087 h 1980"/>
                <a:gd name="T18" fmla="*/ 3723 w 5386"/>
                <a:gd name="T19" fmla="*/ 1980 h 1980"/>
                <a:gd name="T20" fmla="*/ 263 w 5386"/>
                <a:gd name="T21"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86" h="1980">
                  <a:moveTo>
                    <a:pt x="263" y="1980"/>
                  </a:moveTo>
                  <a:lnTo>
                    <a:pt x="263" y="1980"/>
                  </a:lnTo>
                  <a:cubicBezTo>
                    <a:pt x="2" y="1980"/>
                    <a:pt x="0" y="1721"/>
                    <a:pt x="0" y="1721"/>
                  </a:cubicBezTo>
                  <a:lnTo>
                    <a:pt x="0" y="0"/>
                  </a:lnTo>
                  <a:lnTo>
                    <a:pt x="5386" y="0"/>
                  </a:lnTo>
                  <a:cubicBezTo>
                    <a:pt x="5025" y="0"/>
                    <a:pt x="4821" y="377"/>
                    <a:pt x="4636" y="801"/>
                  </a:cubicBezTo>
                  <a:lnTo>
                    <a:pt x="4297" y="339"/>
                  </a:lnTo>
                  <a:lnTo>
                    <a:pt x="3962" y="339"/>
                  </a:lnTo>
                  <a:lnTo>
                    <a:pt x="4514" y="1087"/>
                  </a:lnTo>
                  <a:cubicBezTo>
                    <a:pt x="4319" y="1541"/>
                    <a:pt x="4110" y="1980"/>
                    <a:pt x="3723" y="1980"/>
                  </a:cubicBezTo>
                  <a:cubicBezTo>
                    <a:pt x="3723" y="1980"/>
                    <a:pt x="524" y="1980"/>
                    <a:pt x="263" y="1980"/>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27" name="Freeform 6"/>
            <p:cNvSpPr>
              <a:spLocks/>
            </p:cNvSpPr>
            <p:nvPr userDrawn="1"/>
          </p:nvSpPr>
          <p:spPr bwMode="auto">
            <a:xfrm>
              <a:off x="8491538" y="6899275"/>
              <a:ext cx="220663" cy="303213"/>
            </a:xfrm>
            <a:custGeom>
              <a:avLst/>
              <a:gdLst>
                <a:gd name="T0" fmla="*/ 668 w 943"/>
                <a:gd name="T1" fmla="*/ 1287 h 1287"/>
                <a:gd name="T2" fmla="*/ 668 w 943"/>
                <a:gd name="T3" fmla="*/ 1287 h 1287"/>
                <a:gd name="T4" fmla="*/ 943 w 943"/>
                <a:gd name="T5" fmla="*/ 1106 h 1287"/>
                <a:gd name="T6" fmla="*/ 279 w 943"/>
                <a:gd name="T7" fmla="*/ 1106 h 1287"/>
                <a:gd name="T8" fmla="*/ 279 w 943"/>
                <a:gd name="T9" fmla="*/ 703 h 1287"/>
                <a:gd name="T10" fmla="*/ 785 w 943"/>
                <a:gd name="T11" fmla="*/ 703 h 1287"/>
                <a:gd name="T12" fmla="*/ 785 w 943"/>
                <a:gd name="T13" fmla="*/ 527 h 1287"/>
                <a:gd name="T14" fmla="*/ 274 w 943"/>
                <a:gd name="T15" fmla="*/ 527 h 1287"/>
                <a:gd name="T16" fmla="*/ 274 w 943"/>
                <a:gd name="T17" fmla="*/ 174 h 1287"/>
                <a:gd name="T18" fmla="*/ 883 w 943"/>
                <a:gd name="T19" fmla="*/ 174 h 1287"/>
                <a:gd name="T20" fmla="*/ 919 w 943"/>
                <a:gd name="T21" fmla="*/ 0 h 1287"/>
                <a:gd name="T22" fmla="*/ 0 w 943"/>
                <a:gd name="T23" fmla="*/ 0 h 1287"/>
                <a:gd name="T24" fmla="*/ 0 w 943"/>
                <a:gd name="T25" fmla="*/ 1287 h 1287"/>
                <a:gd name="T26" fmla="*/ 668 w 943"/>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3" h="1287">
                  <a:moveTo>
                    <a:pt x="668" y="1287"/>
                  </a:moveTo>
                  <a:lnTo>
                    <a:pt x="668" y="1287"/>
                  </a:lnTo>
                  <a:cubicBezTo>
                    <a:pt x="872" y="1287"/>
                    <a:pt x="943" y="1106"/>
                    <a:pt x="943" y="1106"/>
                  </a:cubicBezTo>
                  <a:lnTo>
                    <a:pt x="279" y="1106"/>
                  </a:lnTo>
                  <a:lnTo>
                    <a:pt x="279" y="703"/>
                  </a:lnTo>
                  <a:lnTo>
                    <a:pt x="785" y="703"/>
                  </a:lnTo>
                  <a:lnTo>
                    <a:pt x="785" y="527"/>
                  </a:lnTo>
                  <a:lnTo>
                    <a:pt x="274" y="527"/>
                  </a:lnTo>
                  <a:lnTo>
                    <a:pt x="274" y="174"/>
                  </a:lnTo>
                  <a:lnTo>
                    <a:pt x="883" y="174"/>
                  </a:lnTo>
                  <a:lnTo>
                    <a:pt x="919" y="0"/>
                  </a:lnTo>
                  <a:lnTo>
                    <a:pt x="0" y="0"/>
                  </a:lnTo>
                  <a:lnTo>
                    <a:pt x="0" y="1287"/>
                  </a:lnTo>
                  <a:cubicBezTo>
                    <a:pt x="0" y="1287"/>
                    <a:pt x="463" y="1287"/>
                    <a:pt x="668"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28" name="Freeform 7"/>
            <p:cNvSpPr>
              <a:spLocks/>
            </p:cNvSpPr>
            <p:nvPr userDrawn="1"/>
          </p:nvSpPr>
          <p:spPr bwMode="auto">
            <a:xfrm>
              <a:off x="9048750" y="6899275"/>
              <a:ext cx="220663" cy="303213"/>
            </a:xfrm>
            <a:custGeom>
              <a:avLst/>
              <a:gdLst>
                <a:gd name="T0" fmla="*/ 667 w 942"/>
                <a:gd name="T1" fmla="*/ 1287 h 1287"/>
                <a:gd name="T2" fmla="*/ 667 w 942"/>
                <a:gd name="T3" fmla="*/ 1287 h 1287"/>
                <a:gd name="T4" fmla="*/ 942 w 942"/>
                <a:gd name="T5" fmla="*/ 1106 h 1287"/>
                <a:gd name="T6" fmla="*/ 279 w 942"/>
                <a:gd name="T7" fmla="*/ 1106 h 1287"/>
                <a:gd name="T8" fmla="*/ 279 w 942"/>
                <a:gd name="T9" fmla="*/ 703 h 1287"/>
                <a:gd name="T10" fmla="*/ 784 w 942"/>
                <a:gd name="T11" fmla="*/ 703 h 1287"/>
                <a:gd name="T12" fmla="*/ 784 w 942"/>
                <a:gd name="T13" fmla="*/ 527 h 1287"/>
                <a:gd name="T14" fmla="*/ 274 w 942"/>
                <a:gd name="T15" fmla="*/ 527 h 1287"/>
                <a:gd name="T16" fmla="*/ 274 w 942"/>
                <a:gd name="T17" fmla="*/ 174 h 1287"/>
                <a:gd name="T18" fmla="*/ 883 w 942"/>
                <a:gd name="T19" fmla="*/ 174 h 1287"/>
                <a:gd name="T20" fmla="*/ 919 w 942"/>
                <a:gd name="T21" fmla="*/ 0 h 1287"/>
                <a:gd name="T22" fmla="*/ 0 w 942"/>
                <a:gd name="T23" fmla="*/ 0 h 1287"/>
                <a:gd name="T24" fmla="*/ 0 w 942"/>
                <a:gd name="T25" fmla="*/ 1287 h 1287"/>
                <a:gd name="T26" fmla="*/ 667 w 942"/>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2" h="1287">
                  <a:moveTo>
                    <a:pt x="667" y="1287"/>
                  </a:moveTo>
                  <a:lnTo>
                    <a:pt x="667" y="1287"/>
                  </a:lnTo>
                  <a:cubicBezTo>
                    <a:pt x="872" y="1287"/>
                    <a:pt x="942" y="1106"/>
                    <a:pt x="942" y="1106"/>
                  </a:cubicBezTo>
                  <a:lnTo>
                    <a:pt x="279" y="1106"/>
                  </a:lnTo>
                  <a:lnTo>
                    <a:pt x="279" y="703"/>
                  </a:lnTo>
                  <a:lnTo>
                    <a:pt x="784" y="703"/>
                  </a:lnTo>
                  <a:lnTo>
                    <a:pt x="784" y="527"/>
                  </a:lnTo>
                  <a:lnTo>
                    <a:pt x="274" y="527"/>
                  </a:lnTo>
                  <a:lnTo>
                    <a:pt x="274" y="174"/>
                  </a:lnTo>
                  <a:lnTo>
                    <a:pt x="883" y="174"/>
                  </a:lnTo>
                  <a:lnTo>
                    <a:pt x="919" y="0"/>
                  </a:lnTo>
                  <a:lnTo>
                    <a:pt x="0" y="0"/>
                  </a:lnTo>
                  <a:lnTo>
                    <a:pt x="0" y="1287"/>
                  </a:lnTo>
                  <a:cubicBezTo>
                    <a:pt x="0" y="1287"/>
                    <a:pt x="463" y="1287"/>
                    <a:pt x="667"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29" name="Freeform 8"/>
            <p:cNvSpPr>
              <a:spLocks/>
            </p:cNvSpPr>
            <p:nvPr userDrawn="1"/>
          </p:nvSpPr>
          <p:spPr bwMode="auto">
            <a:xfrm>
              <a:off x="8783638" y="6899275"/>
              <a:ext cx="207963" cy="306388"/>
            </a:xfrm>
            <a:custGeom>
              <a:avLst/>
              <a:gdLst>
                <a:gd name="T0" fmla="*/ 41 w 887"/>
                <a:gd name="T1" fmla="*/ 1298 h 1298"/>
                <a:gd name="T2" fmla="*/ 41 w 887"/>
                <a:gd name="T3" fmla="*/ 1298 h 1298"/>
                <a:gd name="T4" fmla="*/ 610 w 887"/>
                <a:gd name="T5" fmla="*/ 1298 h 1298"/>
                <a:gd name="T6" fmla="*/ 885 w 887"/>
                <a:gd name="T7" fmla="*/ 1117 h 1298"/>
                <a:gd name="T8" fmla="*/ 887 w 887"/>
                <a:gd name="T9" fmla="*/ 1111 h 1298"/>
                <a:gd name="T10" fmla="*/ 280 w 887"/>
                <a:gd name="T11" fmla="*/ 1111 h 1298"/>
                <a:gd name="T12" fmla="*/ 280 w 887"/>
                <a:gd name="T13" fmla="*/ 0 h 1298"/>
                <a:gd name="T14" fmla="*/ 0 w 887"/>
                <a:gd name="T15" fmla="*/ 0 h 1298"/>
                <a:gd name="T16" fmla="*/ 0 w 887"/>
                <a:gd name="T17" fmla="*/ 1297 h 1298"/>
                <a:gd name="T18" fmla="*/ 41 w 887"/>
                <a:gd name="T19" fmla="*/ 1298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7" h="1298">
                  <a:moveTo>
                    <a:pt x="41" y="1298"/>
                  </a:moveTo>
                  <a:lnTo>
                    <a:pt x="41" y="1298"/>
                  </a:lnTo>
                  <a:cubicBezTo>
                    <a:pt x="41" y="1298"/>
                    <a:pt x="406" y="1298"/>
                    <a:pt x="610" y="1298"/>
                  </a:cubicBezTo>
                  <a:cubicBezTo>
                    <a:pt x="815" y="1298"/>
                    <a:pt x="885" y="1117"/>
                    <a:pt x="885" y="1117"/>
                  </a:cubicBezTo>
                  <a:lnTo>
                    <a:pt x="887" y="1111"/>
                  </a:lnTo>
                  <a:lnTo>
                    <a:pt x="280" y="1111"/>
                  </a:lnTo>
                  <a:lnTo>
                    <a:pt x="280" y="0"/>
                  </a:lnTo>
                  <a:lnTo>
                    <a:pt x="0" y="0"/>
                  </a:lnTo>
                  <a:lnTo>
                    <a:pt x="0" y="1297"/>
                  </a:lnTo>
                  <a:lnTo>
                    <a:pt x="41" y="1298"/>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30" name="Freeform 9"/>
            <p:cNvSpPr>
              <a:spLocks/>
            </p:cNvSpPr>
            <p:nvPr userDrawn="1"/>
          </p:nvSpPr>
          <p:spPr bwMode="auto">
            <a:xfrm>
              <a:off x="10037763" y="6900863"/>
              <a:ext cx="263525" cy="303213"/>
            </a:xfrm>
            <a:custGeom>
              <a:avLst/>
              <a:gdLst>
                <a:gd name="T0" fmla="*/ 835 w 1124"/>
                <a:gd name="T1" fmla="*/ 1287 h 1287"/>
                <a:gd name="T2" fmla="*/ 835 w 1124"/>
                <a:gd name="T3" fmla="*/ 1287 h 1287"/>
                <a:gd name="T4" fmla="*/ 270 w 1124"/>
                <a:gd name="T5" fmla="*/ 325 h 1287"/>
                <a:gd name="T6" fmla="*/ 270 w 1124"/>
                <a:gd name="T7" fmla="*/ 1287 h 1287"/>
                <a:gd name="T8" fmla="*/ 0 w 1124"/>
                <a:gd name="T9" fmla="*/ 1287 h 1287"/>
                <a:gd name="T10" fmla="*/ 0 w 1124"/>
                <a:gd name="T11" fmla="*/ 0 h 1287"/>
                <a:gd name="T12" fmla="*/ 311 w 1124"/>
                <a:gd name="T13" fmla="*/ 0 h 1287"/>
                <a:gd name="T14" fmla="*/ 864 w 1124"/>
                <a:gd name="T15" fmla="*/ 937 h 1287"/>
                <a:gd name="T16" fmla="*/ 864 w 1124"/>
                <a:gd name="T17" fmla="*/ 0 h 1287"/>
                <a:gd name="T18" fmla="*/ 1124 w 1124"/>
                <a:gd name="T19" fmla="*/ 0 h 1287"/>
                <a:gd name="T20" fmla="*/ 1124 w 1124"/>
                <a:gd name="T21" fmla="*/ 1287 h 1287"/>
                <a:gd name="T22" fmla="*/ 835 w 1124"/>
                <a:gd name="T23"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4" h="1287">
                  <a:moveTo>
                    <a:pt x="835" y="1287"/>
                  </a:moveTo>
                  <a:lnTo>
                    <a:pt x="835" y="1287"/>
                  </a:lnTo>
                  <a:cubicBezTo>
                    <a:pt x="835" y="1287"/>
                    <a:pt x="301" y="401"/>
                    <a:pt x="270" y="325"/>
                  </a:cubicBezTo>
                  <a:lnTo>
                    <a:pt x="270" y="1287"/>
                  </a:lnTo>
                  <a:lnTo>
                    <a:pt x="0" y="1287"/>
                  </a:lnTo>
                  <a:lnTo>
                    <a:pt x="0" y="0"/>
                  </a:lnTo>
                  <a:lnTo>
                    <a:pt x="311" y="0"/>
                  </a:lnTo>
                  <a:cubicBezTo>
                    <a:pt x="311" y="0"/>
                    <a:pt x="842" y="877"/>
                    <a:pt x="864" y="937"/>
                  </a:cubicBezTo>
                  <a:lnTo>
                    <a:pt x="864" y="0"/>
                  </a:lnTo>
                  <a:lnTo>
                    <a:pt x="1124" y="0"/>
                  </a:lnTo>
                  <a:lnTo>
                    <a:pt x="1124" y="1287"/>
                  </a:lnTo>
                  <a:lnTo>
                    <a:pt x="835" y="1287"/>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31" name="Freeform 10"/>
            <p:cNvSpPr>
              <a:spLocks/>
            </p:cNvSpPr>
            <p:nvPr userDrawn="1"/>
          </p:nvSpPr>
          <p:spPr bwMode="auto">
            <a:xfrm>
              <a:off x="9453563" y="7007225"/>
              <a:ext cx="173038" cy="196850"/>
            </a:xfrm>
            <a:custGeom>
              <a:avLst/>
              <a:gdLst>
                <a:gd name="T0" fmla="*/ 0 w 735"/>
                <a:gd name="T1" fmla="*/ 287 h 836"/>
                <a:gd name="T2" fmla="*/ 0 w 735"/>
                <a:gd name="T3" fmla="*/ 287 h 836"/>
                <a:gd name="T4" fmla="*/ 405 w 735"/>
                <a:gd name="T5" fmla="*/ 836 h 836"/>
                <a:gd name="T6" fmla="*/ 735 w 735"/>
                <a:gd name="T7" fmla="*/ 836 h 836"/>
                <a:gd name="T8" fmla="*/ 122 w 735"/>
                <a:gd name="T9" fmla="*/ 0 h 836"/>
                <a:gd name="T10" fmla="*/ 0 w 735"/>
                <a:gd name="T11" fmla="*/ 287 h 836"/>
              </a:gdLst>
              <a:ahLst/>
              <a:cxnLst>
                <a:cxn ang="0">
                  <a:pos x="T0" y="T1"/>
                </a:cxn>
                <a:cxn ang="0">
                  <a:pos x="T2" y="T3"/>
                </a:cxn>
                <a:cxn ang="0">
                  <a:pos x="T4" y="T5"/>
                </a:cxn>
                <a:cxn ang="0">
                  <a:pos x="T6" y="T7"/>
                </a:cxn>
                <a:cxn ang="0">
                  <a:pos x="T8" y="T9"/>
                </a:cxn>
                <a:cxn ang="0">
                  <a:pos x="T10" y="T11"/>
                </a:cxn>
              </a:cxnLst>
              <a:rect l="0" t="0" r="r" b="b"/>
              <a:pathLst>
                <a:path w="735" h="836">
                  <a:moveTo>
                    <a:pt x="0" y="287"/>
                  </a:moveTo>
                  <a:lnTo>
                    <a:pt x="0" y="287"/>
                  </a:lnTo>
                  <a:lnTo>
                    <a:pt x="405" y="836"/>
                  </a:lnTo>
                  <a:lnTo>
                    <a:pt x="735" y="836"/>
                  </a:lnTo>
                  <a:lnTo>
                    <a:pt x="122" y="0"/>
                  </a:lnTo>
                  <a:cubicBezTo>
                    <a:pt x="81" y="95"/>
                    <a:pt x="41" y="191"/>
                    <a:pt x="0" y="287"/>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32" name="Freeform 11"/>
            <p:cNvSpPr>
              <a:spLocks noEditPoints="1"/>
            </p:cNvSpPr>
            <p:nvPr userDrawn="1"/>
          </p:nvSpPr>
          <p:spPr bwMode="auto">
            <a:xfrm>
              <a:off x="9639300" y="6896100"/>
              <a:ext cx="325438" cy="311150"/>
            </a:xfrm>
            <a:custGeom>
              <a:avLst/>
              <a:gdLst>
                <a:gd name="T0" fmla="*/ 704 w 1386"/>
                <a:gd name="T1" fmla="*/ 1325 h 1325"/>
                <a:gd name="T2" fmla="*/ 704 w 1386"/>
                <a:gd name="T3" fmla="*/ 1325 h 1325"/>
                <a:gd name="T4" fmla="*/ 1386 w 1386"/>
                <a:gd name="T5" fmla="*/ 663 h 1325"/>
                <a:gd name="T6" fmla="*/ 692 w 1386"/>
                <a:gd name="T7" fmla="*/ 0 h 1325"/>
                <a:gd name="T8" fmla="*/ 0 w 1386"/>
                <a:gd name="T9" fmla="*/ 661 h 1325"/>
                <a:gd name="T10" fmla="*/ 704 w 1386"/>
                <a:gd name="T11" fmla="*/ 1325 h 1325"/>
                <a:gd name="T12" fmla="*/ 704 w 1386"/>
                <a:gd name="T13" fmla="*/ 1325 h 1325"/>
                <a:gd name="T14" fmla="*/ 697 w 1386"/>
                <a:gd name="T15" fmla="*/ 1163 h 1325"/>
                <a:gd name="T16" fmla="*/ 697 w 1386"/>
                <a:gd name="T17" fmla="*/ 1163 h 1325"/>
                <a:gd name="T18" fmla="*/ 305 w 1386"/>
                <a:gd name="T19" fmla="*/ 648 h 1325"/>
                <a:gd name="T20" fmla="*/ 690 w 1386"/>
                <a:gd name="T21" fmla="*/ 164 h 1325"/>
                <a:gd name="T22" fmla="*/ 1072 w 1386"/>
                <a:gd name="T23" fmla="*/ 676 h 1325"/>
                <a:gd name="T24" fmla="*/ 697 w 1386"/>
                <a:gd name="T25" fmla="*/ 1163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6" h="1325">
                  <a:moveTo>
                    <a:pt x="704" y="1325"/>
                  </a:moveTo>
                  <a:lnTo>
                    <a:pt x="704" y="1325"/>
                  </a:lnTo>
                  <a:cubicBezTo>
                    <a:pt x="1136" y="1325"/>
                    <a:pt x="1386" y="1064"/>
                    <a:pt x="1386" y="663"/>
                  </a:cubicBezTo>
                  <a:cubicBezTo>
                    <a:pt x="1386" y="287"/>
                    <a:pt x="1160" y="0"/>
                    <a:pt x="692" y="0"/>
                  </a:cubicBezTo>
                  <a:cubicBezTo>
                    <a:pt x="277" y="0"/>
                    <a:pt x="0" y="237"/>
                    <a:pt x="0" y="661"/>
                  </a:cubicBezTo>
                  <a:cubicBezTo>
                    <a:pt x="0" y="1042"/>
                    <a:pt x="231" y="1325"/>
                    <a:pt x="704" y="1325"/>
                  </a:cubicBezTo>
                  <a:lnTo>
                    <a:pt x="704" y="1325"/>
                  </a:lnTo>
                  <a:close/>
                  <a:moveTo>
                    <a:pt x="697" y="1163"/>
                  </a:moveTo>
                  <a:lnTo>
                    <a:pt x="697" y="1163"/>
                  </a:lnTo>
                  <a:cubicBezTo>
                    <a:pt x="413" y="1163"/>
                    <a:pt x="305" y="979"/>
                    <a:pt x="305" y="648"/>
                  </a:cubicBezTo>
                  <a:cubicBezTo>
                    <a:pt x="305" y="339"/>
                    <a:pt x="411" y="164"/>
                    <a:pt x="690" y="164"/>
                  </a:cubicBezTo>
                  <a:cubicBezTo>
                    <a:pt x="988" y="164"/>
                    <a:pt x="1072" y="361"/>
                    <a:pt x="1072" y="676"/>
                  </a:cubicBezTo>
                  <a:cubicBezTo>
                    <a:pt x="1072" y="1022"/>
                    <a:pt x="944" y="1163"/>
                    <a:pt x="697" y="1163"/>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grpSp>
    </p:spTree>
    <p:extLst>
      <p:ext uri="{BB962C8B-B14F-4D97-AF65-F5344CB8AC3E}">
        <p14:creationId xmlns:p14="http://schemas.microsoft.com/office/powerpoint/2010/main" val="1847632807"/>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Divider Slide">
    <p:spTree>
      <p:nvGrpSpPr>
        <p:cNvPr id="1" name=""/>
        <p:cNvGrpSpPr/>
        <p:nvPr/>
      </p:nvGrpSpPr>
      <p:grpSpPr>
        <a:xfrm>
          <a:off x="0" y="0"/>
          <a:ext cx="0" cy="0"/>
          <a:chOff x="0" y="0"/>
          <a:chExt cx="0" cy="0"/>
        </a:xfrm>
      </p:grpSpPr>
      <p:pic>
        <p:nvPicPr>
          <p:cNvPr id="4" name="Picture 3"/>
          <p:cNvPicPr>
            <a:picLocks noChangeAspect="1"/>
          </p:cNvPicPr>
          <p:nvPr userDrawn="1"/>
        </p:nvPicPr>
        <p:blipFill rotWithShape="1">
          <a:blip r:embed="rId2" cstate="print">
            <a:extLst>
              <a:ext uri="{28A0092B-C50C-407E-A947-70E740481C1C}">
                <a14:useLocalDpi xmlns:a14="http://schemas.microsoft.com/office/drawing/2010/main" val="0"/>
              </a:ext>
            </a:extLst>
          </a:blip>
          <a:srcRect l="801" t="-14" r="32289" b="-1"/>
          <a:stretch/>
        </p:blipFill>
        <p:spPr>
          <a:xfrm>
            <a:off x="0" y="0"/>
            <a:ext cx="7154132" cy="7560000"/>
          </a:xfrm>
          <a:prstGeom prst="rect">
            <a:avLst/>
          </a:prstGeom>
        </p:spPr>
      </p:pic>
      <p:sp>
        <p:nvSpPr>
          <p:cNvPr id="2" name="Title 1"/>
          <p:cNvSpPr>
            <a:spLocks noGrp="1"/>
          </p:cNvSpPr>
          <p:nvPr>
            <p:ph type="title"/>
          </p:nvPr>
        </p:nvSpPr>
        <p:spPr>
          <a:xfrm>
            <a:off x="6336001" y="2905200"/>
            <a:ext cx="3960000" cy="936000"/>
          </a:xfrm>
        </p:spPr>
        <p:txBody>
          <a:bodyPr anchor="t" anchorCtr="0"/>
          <a:lstStyle/>
          <a:p>
            <a:r>
              <a:rPr lang="en-US" smtClean="0"/>
              <a:t>Click to edit Master title style</a:t>
            </a:r>
            <a:endParaRPr lang="en-GB" dirty="0"/>
          </a:p>
        </p:txBody>
      </p:sp>
      <p:sp>
        <p:nvSpPr>
          <p:cNvPr id="5" name="Text Placeholder 5"/>
          <p:cNvSpPr>
            <a:spLocks noGrp="1"/>
          </p:cNvSpPr>
          <p:nvPr>
            <p:ph type="body" sz="quarter" idx="14" hasCustomPrompt="1"/>
          </p:nvPr>
        </p:nvSpPr>
        <p:spPr>
          <a:xfrm>
            <a:off x="6337301" y="4197433"/>
            <a:ext cx="3960000" cy="648000"/>
          </a:xfrm>
        </p:spPr>
        <p:txBody>
          <a:bodyPr/>
          <a:lstStyle>
            <a:lvl1pPr>
              <a:lnSpc>
                <a:spcPct val="100000"/>
              </a:lnSpc>
              <a:defRPr baseline="0"/>
            </a:lvl1pPr>
          </a:lstStyle>
          <a:p>
            <a:pPr lvl="0"/>
            <a:r>
              <a:rPr lang="en-US" dirty="0" smtClean="0"/>
              <a:t>[Subtitle]</a:t>
            </a:r>
          </a:p>
        </p:txBody>
      </p:sp>
    </p:spTree>
    <p:extLst>
      <p:ext uri="{BB962C8B-B14F-4D97-AF65-F5344CB8AC3E}">
        <p14:creationId xmlns:p14="http://schemas.microsoft.com/office/powerpoint/2010/main" val="124650907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Click to edit Master title style</a:t>
            </a:r>
            <a:endParaRPr lang="en-GB" dirty="0"/>
          </a:p>
        </p:txBody>
      </p:sp>
      <p:sp>
        <p:nvSpPr>
          <p:cNvPr id="3" name="Footer Placeholder 2"/>
          <p:cNvSpPr>
            <a:spLocks noGrp="1"/>
          </p:cNvSpPr>
          <p:nvPr>
            <p:ph type="ftr" sz="quarter" idx="10"/>
          </p:nvPr>
        </p:nvSpPr>
        <p:spPr/>
        <p:txBody>
          <a:bodyPr/>
          <a:lstStyle/>
          <a:p>
            <a:r>
              <a:rPr lang="en-GB" dirty="0" smtClean="0"/>
              <a:t>Insert: Document title</a:t>
            </a:r>
            <a:endParaRPr lang="en-GB" dirty="0"/>
          </a:p>
        </p:txBody>
      </p:sp>
      <p:sp>
        <p:nvSpPr>
          <p:cNvPr id="4" name="Slide Number Placeholder 3"/>
          <p:cNvSpPr>
            <a:spLocks noGrp="1"/>
          </p:cNvSpPr>
          <p:nvPr>
            <p:ph type="sldNum" sz="quarter" idx="11"/>
          </p:nvPr>
        </p:nvSpPr>
        <p:spPr/>
        <p:txBody>
          <a:bodyPr/>
          <a:lstStyle/>
          <a:p>
            <a:fld id="{183C6C5D-E533-49CA-B0EE-FC3E24E254C3}" type="slidenum">
              <a:rPr lang="en-GB" smtClean="0"/>
              <a:pPr/>
              <a:t>‹#›</a:t>
            </a:fld>
            <a:endParaRPr lang="en-GB" dirty="0"/>
          </a:p>
        </p:txBody>
      </p:sp>
      <p:sp>
        <p:nvSpPr>
          <p:cNvPr id="10" name="Text Placeholder 9"/>
          <p:cNvSpPr>
            <a:spLocks noGrp="1"/>
          </p:cNvSpPr>
          <p:nvPr>
            <p:ph type="body" sz="quarter" idx="12"/>
          </p:nvPr>
        </p:nvSpPr>
        <p:spPr>
          <a:xfrm>
            <a:off x="395999" y="1155700"/>
            <a:ext cx="9900000" cy="554354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21" name="Freeform 12"/>
          <p:cNvSpPr>
            <a:spLocks/>
          </p:cNvSpPr>
          <p:nvPr userDrawn="1"/>
        </p:nvSpPr>
        <p:spPr bwMode="auto">
          <a:xfrm>
            <a:off x="8394701" y="6818314"/>
            <a:ext cx="1998663" cy="466725"/>
          </a:xfrm>
          <a:custGeom>
            <a:avLst/>
            <a:gdLst>
              <a:gd name="T0" fmla="*/ 263 w 8518"/>
              <a:gd name="T1" fmla="*/ 1980 h 1980"/>
              <a:gd name="T2" fmla="*/ 263 w 8518"/>
              <a:gd name="T3" fmla="*/ 1980 h 1980"/>
              <a:gd name="T4" fmla="*/ 0 w 8518"/>
              <a:gd name="T5" fmla="*/ 1721 h 1980"/>
              <a:gd name="T6" fmla="*/ 0 w 8518"/>
              <a:gd name="T7" fmla="*/ 0 h 1980"/>
              <a:gd name="T8" fmla="*/ 8254 w 8518"/>
              <a:gd name="T9" fmla="*/ 0 h 1980"/>
              <a:gd name="T10" fmla="*/ 8518 w 8518"/>
              <a:gd name="T11" fmla="*/ 259 h 1980"/>
              <a:gd name="T12" fmla="*/ 8518 w 8518"/>
              <a:gd name="T13" fmla="*/ 1980 h 1980"/>
              <a:gd name="T14" fmla="*/ 263 w 8518"/>
              <a:gd name="T15" fmla="*/ 1980 h 1980"/>
              <a:gd name="T16" fmla="*/ 263 w 8518"/>
              <a:gd name="T17"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18" h="1980">
                <a:moveTo>
                  <a:pt x="263" y="1980"/>
                </a:moveTo>
                <a:lnTo>
                  <a:pt x="263" y="1980"/>
                </a:lnTo>
                <a:cubicBezTo>
                  <a:pt x="2" y="1980"/>
                  <a:pt x="0" y="1721"/>
                  <a:pt x="0" y="1721"/>
                </a:cubicBezTo>
                <a:lnTo>
                  <a:pt x="0" y="0"/>
                </a:lnTo>
                <a:lnTo>
                  <a:pt x="8254" y="0"/>
                </a:lnTo>
                <a:cubicBezTo>
                  <a:pt x="8254" y="0"/>
                  <a:pt x="8518" y="2"/>
                  <a:pt x="8518" y="259"/>
                </a:cubicBezTo>
                <a:cubicBezTo>
                  <a:pt x="8518" y="517"/>
                  <a:pt x="8518" y="1980"/>
                  <a:pt x="8518" y="1980"/>
                </a:cubicBezTo>
                <a:lnTo>
                  <a:pt x="263" y="1980"/>
                </a:lnTo>
                <a:lnTo>
                  <a:pt x="263" y="1980"/>
                </a:lnTo>
                <a:close/>
              </a:path>
            </a:pathLst>
          </a:custGeom>
          <a:noFill/>
          <a:ln w="793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nvGrpSpPr>
          <p:cNvPr id="23" name="Group 22"/>
          <p:cNvGrpSpPr/>
          <p:nvPr userDrawn="1"/>
        </p:nvGrpSpPr>
        <p:grpSpPr>
          <a:xfrm>
            <a:off x="8394701" y="6837450"/>
            <a:ext cx="1906588" cy="466725"/>
            <a:chOff x="8394700" y="6818313"/>
            <a:chExt cx="1906588" cy="466725"/>
          </a:xfrm>
        </p:grpSpPr>
        <p:sp>
          <p:nvSpPr>
            <p:cNvPr id="24" name="Freeform 5"/>
            <p:cNvSpPr>
              <a:spLocks/>
            </p:cNvSpPr>
            <p:nvPr userDrawn="1"/>
          </p:nvSpPr>
          <p:spPr bwMode="auto">
            <a:xfrm>
              <a:off x="8394700" y="6818313"/>
              <a:ext cx="1263650" cy="466725"/>
            </a:xfrm>
            <a:custGeom>
              <a:avLst/>
              <a:gdLst>
                <a:gd name="T0" fmla="*/ 263 w 5386"/>
                <a:gd name="T1" fmla="*/ 1980 h 1980"/>
                <a:gd name="T2" fmla="*/ 263 w 5386"/>
                <a:gd name="T3" fmla="*/ 1980 h 1980"/>
                <a:gd name="T4" fmla="*/ 0 w 5386"/>
                <a:gd name="T5" fmla="*/ 1721 h 1980"/>
                <a:gd name="T6" fmla="*/ 0 w 5386"/>
                <a:gd name="T7" fmla="*/ 0 h 1980"/>
                <a:gd name="T8" fmla="*/ 5386 w 5386"/>
                <a:gd name="T9" fmla="*/ 0 h 1980"/>
                <a:gd name="T10" fmla="*/ 4636 w 5386"/>
                <a:gd name="T11" fmla="*/ 801 h 1980"/>
                <a:gd name="T12" fmla="*/ 4297 w 5386"/>
                <a:gd name="T13" fmla="*/ 339 h 1980"/>
                <a:gd name="T14" fmla="*/ 3962 w 5386"/>
                <a:gd name="T15" fmla="*/ 339 h 1980"/>
                <a:gd name="T16" fmla="*/ 4514 w 5386"/>
                <a:gd name="T17" fmla="*/ 1087 h 1980"/>
                <a:gd name="T18" fmla="*/ 3723 w 5386"/>
                <a:gd name="T19" fmla="*/ 1980 h 1980"/>
                <a:gd name="T20" fmla="*/ 263 w 5386"/>
                <a:gd name="T21"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86" h="1980">
                  <a:moveTo>
                    <a:pt x="263" y="1980"/>
                  </a:moveTo>
                  <a:lnTo>
                    <a:pt x="263" y="1980"/>
                  </a:lnTo>
                  <a:cubicBezTo>
                    <a:pt x="2" y="1980"/>
                    <a:pt x="0" y="1721"/>
                    <a:pt x="0" y="1721"/>
                  </a:cubicBezTo>
                  <a:lnTo>
                    <a:pt x="0" y="0"/>
                  </a:lnTo>
                  <a:lnTo>
                    <a:pt x="5386" y="0"/>
                  </a:lnTo>
                  <a:cubicBezTo>
                    <a:pt x="5025" y="0"/>
                    <a:pt x="4821" y="377"/>
                    <a:pt x="4636" y="801"/>
                  </a:cubicBezTo>
                  <a:lnTo>
                    <a:pt x="4297" y="339"/>
                  </a:lnTo>
                  <a:lnTo>
                    <a:pt x="3962" y="339"/>
                  </a:lnTo>
                  <a:lnTo>
                    <a:pt x="4514" y="1087"/>
                  </a:lnTo>
                  <a:cubicBezTo>
                    <a:pt x="4319" y="1541"/>
                    <a:pt x="4110" y="1980"/>
                    <a:pt x="3723" y="1980"/>
                  </a:cubicBezTo>
                  <a:cubicBezTo>
                    <a:pt x="3723" y="1980"/>
                    <a:pt x="524" y="1980"/>
                    <a:pt x="263" y="1980"/>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5" name="Freeform 6"/>
            <p:cNvSpPr>
              <a:spLocks/>
            </p:cNvSpPr>
            <p:nvPr userDrawn="1"/>
          </p:nvSpPr>
          <p:spPr bwMode="auto">
            <a:xfrm>
              <a:off x="8491538" y="6899275"/>
              <a:ext cx="220663" cy="303213"/>
            </a:xfrm>
            <a:custGeom>
              <a:avLst/>
              <a:gdLst>
                <a:gd name="T0" fmla="*/ 668 w 943"/>
                <a:gd name="T1" fmla="*/ 1287 h 1287"/>
                <a:gd name="T2" fmla="*/ 668 w 943"/>
                <a:gd name="T3" fmla="*/ 1287 h 1287"/>
                <a:gd name="T4" fmla="*/ 943 w 943"/>
                <a:gd name="T5" fmla="*/ 1106 h 1287"/>
                <a:gd name="T6" fmla="*/ 279 w 943"/>
                <a:gd name="T7" fmla="*/ 1106 h 1287"/>
                <a:gd name="T8" fmla="*/ 279 w 943"/>
                <a:gd name="T9" fmla="*/ 703 h 1287"/>
                <a:gd name="T10" fmla="*/ 785 w 943"/>
                <a:gd name="T11" fmla="*/ 703 h 1287"/>
                <a:gd name="T12" fmla="*/ 785 w 943"/>
                <a:gd name="T13" fmla="*/ 527 h 1287"/>
                <a:gd name="T14" fmla="*/ 274 w 943"/>
                <a:gd name="T15" fmla="*/ 527 h 1287"/>
                <a:gd name="T16" fmla="*/ 274 w 943"/>
                <a:gd name="T17" fmla="*/ 174 h 1287"/>
                <a:gd name="T18" fmla="*/ 883 w 943"/>
                <a:gd name="T19" fmla="*/ 174 h 1287"/>
                <a:gd name="T20" fmla="*/ 919 w 943"/>
                <a:gd name="T21" fmla="*/ 0 h 1287"/>
                <a:gd name="T22" fmla="*/ 0 w 943"/>
                <a:gd name="T23" fmla="*/ 0 h 1287"/>
                <a:gd name="T24" fmla="*/ 0 w 943"/>
                <a:gd name="T25" fmla="*/ 1287 h 1287"/>
                <a:gd name="T26" fmla="*/ 668 w 943"/>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3" h="1287">
                  <a:moveTo>
                    <a:pt x="668" y="1287"/>
                  </a:moveTo>
                  <a:lnTo>
                    <a:pt x="668" y="1287"/>
                  </a:lnTo>
                  <a:cubicBezTo>
                    <a:pt x="872" y="1287"/>
                    <a:pt x="943" y="1106"/>
                    <a:pt x="943" y="1106"/>
                  </a:cubicBezTo>
                  <a:lnTo>
                    <a:pt x="279" y="1106"/>
                  </a:lnTo>
                  <a:lnTo>
                    <a:pt x="279" y="703"/>
                  </a:lnTo>
                  <a:lnTo>
                    <a:pt x="785" y="703"/>
                  </a:lnTo>
                  <a:lnTo>
                    <a:pt x="785" y="527"/>
                  </a:lnTo>
                  <a:lnTo>
                    <a:pt x="274" y="527"/>
                  </a:lnTo>
                  <a:lnTo>
                    <a:pt x="274" y="174"/>
                  </a:lnTo>
                  <a:lnTo>
                    <a:pt x="883" y="174"/>
                  </a:lnTo>
                  <a:lnTo>
                    <a:pt x="919" y="0"/>
                  </a:lnTo>
                  <a:lnTo>
                    <a:pt x="0" y="0"/>
                  </a:lnTo>
                  <a:lnTo>
                    <a:pt x="0" y="1287"/>
                  </a:lnTo>
                  <a:cubicBezTo>
                    <a:pt x="0" y="1287"/>
                    <a:pt x="463" y="1287"/>
                    <a:pt x="668"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6" name="Freeform 7"/>
            <p:cNvSpPr>
              <a:spLocks/>
            </p:cNvSpPr>
            <p:nvPr userDrawn="1"/>
          </p:nvSpPr>
          <p:spPr bwMode="auto">
            <a:xfrm>
              <a:off x="9048750" y="6899275"/>
              <a:ext cx="220663" cy="303213"/>
            </a:xfrm>
            <a:custGeom>
              <a:avLst/>
              <a:gdLst>
                <a:gd name="T0" fmla="*/ 667 w 942"/>
                <a:gd name="T1" fmla="*/ 1287 h 1287"/>
                <a:gd name="T2" fmla="*/ 667 w 942"/>
                <a:gd name="T3" fmla="*/ 1287 h 1287"/>
                <a:gd name="T4" fmla="*/ 942 w 942"/>
                <a:gd name="T5" fmla="*/ 1106 h 1287"/>
                <a:gd name="T6" fmla="*/ 279 w 942"/>
                <a:gd name="T7" fmla="*/ 1106 h 1287"/>
                <a:gd name="T8" fmla="*/ 279 w 942"/>
                <a:gd name="T9" fmla="*/ 703 h 1287"/>
                <a:gd name="T10" fmla="*/ 784 w 942"/>
                <a:gd name="T11" fmla="*/ 703 h 1287"/>
                <a:gd name="T12" fmla="*/ 784 w 942"/>
                <a:gd name="T13" fmla="*/ 527 h 1287"/>
                <a:gd name="T14" fmla="*/ 274 w 942"/>
                <a:gd name="T15" fmla="*/ 527 h 1287"/>
                <a:gd name="T16" fmla="*/ 274 w 942"/>
                <a:gd name="T17" fmla="*/ 174 h 1287"/>
                <a:gd name="T18" fmla="*/ 883 w 942"/>
                <a:gd name="T19" fmla="*/ 174 h 1287"/>
                <a:gd name="T20" fmla="*/ 919 w 942"/>
                <a:gd name="T21" fmla="*/ 0 h 1287"/>
                <a:gd name="T22" fmla="*/ 0 w 942"/>
                <a:gd name="T23" fmla="*/ 0 h 1287"/>
                <a:gd name="T24" fmla="*/ 0 w 942"/>
                <a:gd name="T25" fmla="*/ 1287 h 1287"/>
                <a:gd name="T26" fmla="*/ 667 w 942"/>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2" h="1287">
                  <a:moveTo>
                    <a:pt x="667" y="1287"/>
                  </a:moveTo>
                  <a:lnTo>
                    <a:pt x="667" y="1287"/>
                  </a:lnTo>
                  <a:cubicBezTo>
                    <a:pt x="872" y="1287"/>
                    <a:pt x="942" y="1106"/>
                    <a:pt x="942" y="1106"/>
                  </a:cubicBezTo>
                  <a:lnTo>
                    <a:pt x="279" y="1106"/>
                  </a:lnTo>
                  <a:lnTo>
                    <a:pt x="279" y="703"/>
                  </a:lnTo>
                  <a:lnTo>
                    <a:pt x="784" y="703"/>
                  </a:lnTo>
                  <a:lnTo>
                    <a:pt x="784" y="527"/>
                  </a:lnTo>
                  <a:lnTo>
                    <a:pt x="274" y="527"/>
                  </a:lnTo>
                  <a:lnTo>
                    <a:pt x="274" y="174"/>
                  </a:lnTo>
                  <a:lnTo>
                    <a:pt x="883" y="174"/>
                  </a:lnTo>
                  <a:lnTo>
                    <a:pt x="919" y="0"/>
                  </a:lnTo>
                  <a:lnTo>
                    <a:pt x="0" y="0"/>
                  </a:lnTo>
                  <a:lnTo>
                    <a:pt x="0" y="1287"/>
                  </a:lnTo>
                  <a:cubicBezTo>
                    <a:pt x="0" y="1287"/>
                    <a:pt x="463" y="1287"/>
                    <a:pt x="667"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7" name="Freeform 8"/>
            <p:cNvSpPr>
              <a:spLocks/>
            </p:cNvSpPr>
            <p:nvPr userDrawn="1"/>
          </p:nvSpPr>
          <p:spPr bwMode="auto">
            <a:xfrm>
              <a:off x="8783638" y="6899275"/>
              <a:ext cx="207963" cy="306388"/>
            </a:xfrm>
            <a:custGeom>
              <a:avLst/>
              <a:gdLst>
                <a:gd name="T0" fmla="*/ 41 w 887"/>
                <a:gd name="T1" fmla="*/ 1298 h 1298"/>
                <a:gd name="T2" fmla="*/ 41 w 887"/>
                <a:gd name="T3" fmla="*/ 1298 h 1298"/>
                <a:gd name="T4" fmla="*/ 610 w 887"/>
                <a:gd name="T5" fmla="*/ 1298 h 1298"/>
                <a:gd name="T6" fmla="*/ 885 w 887"/>
                <a:gd name="T7" fmla="*/ 1117 h 1298"/>
                <a:gd name="T8" fmla="*/ 887 w 887"/>
                <a:gd name="T9" fmla="*/ 1111 h 1298"/>
                <a:gd name="T10" fmla="*/ 280 w 887"/>
                <a:gd name="T11" fmla="*/ 1111 h 1298"/>
                <a:gd name="T12" fmla="*/ 280 w 887"/>
                <a:gd name="T13" fmla="*/ 0 h 1298"/>
                <a:gd name="T14" fmla="*/ 0 w 887"/>
                <a:gd name="T15" fmla="*/ 0 h 1298"/>
                <a:gd name="T16" fmla="*/ 0 w 887"/>
                <a:gd name="T17" fmla="*/ 1297 h 1298"/>
                <a:gd name="T18" fmla="*/ 41 w 887"/>
                <a:gd name="T19" fmla="*/ 1298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7" h="1298">
                  <a:moveTo>
                    <a:pt x="41" y="1298"/>
                  </a:moveTo>
                  <a:lnTo>
                    <a:pt x="41" y="1298"/>
                  </a:lnTo>
                  <a:cubicBezTo>
                    <a:pt x="41" y="1298"/>
                    <a:pt x="406" y="1298"/>
                    <a:pt x="610" y="1298"/>
                  </a:cubicBezTo>
                  <a:cubicBezTo>
                    <a:pt x="815" y="1298"/>
                    <a:pt x="885" y="1117"/>
                    <a:pt x="885" y="1117"/>
                  </a:cubicBezTo>
                  <a:lnTo>
                    <a:pt x="887" y="1111"/>
                  </a:lnTo>
                  <a:lnTo>
                    <a:pt x="280" y="1111"/>
                  </a:lnTo>
                  <a:lnTo>
                    <a:pt x="280" y="0"/>
                  </a:lnTo>
                  <a:lnTo>
                    <a:pt x="0" y="0"/>
                  </a:lnTo>
                  <a:lnTo>
                    <a:pt x="0" y="1297"/>
                  </a:lnTo>
                  <a:lnTo>
                    <a:pt x="41" y="1298"/>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8" name="Freeform 9"/>
            <p:cNvSpPr>
              <a:spLocks/>
            </p:cNvSpPr>
            <p:nvPr userDrawn="1"/>
          </p:nvSpPr>
          <p:spPr bwMode="auto">
            <a:xfrm>
              <a:off x="10037763" y="6900863"/>
              <a:ext cx="263525" cy="303213"/>
            </a:xfrm>
            <a:custGeom>
              <a:avLst/>
              <a:gdLst>
                <a:gd name="T0" fmla="*/ 835 w 1124"/>
                <a:gd name="T1" fmla="*/ 1287 h 1287"/>
                <a:gd name="T2" fmla="*/ 835 w 1124"/>
                <a:gd name="T3" fmla="*/ 1287 h 1287"/>
                <a:gd name="T4" fmla="*/ 270 w 1124"/>
                <a:gd name="T5" fmla="*/ 325 h 1287"/>
                <a:gd name="T6" fmla="*/ 270 w 1124"/>
                <a:gd name="T7" fmla="*/ 1287 h 1287"/>
                <a:gd name="T8" fmla="*/ 0 w 1124"/>
                <a:gd name="T9" fmla="*/ 1287 h 1287"/>
                <a:gd name="T10" fmla="*/ 0 w 1124"/>
                <a:gd name="T11" fmla="*/ 0 h 1287"/>
                <a:gd name="T12" fmla="*/ 311 w 1124"/>
                <a:gd name="T13" fmla="*/ 0 h 1287"/>
                <a:gd name="T14" fmla="*/ 864 w 1124"/>
                <a:gd name="T15" fmla="*/ 937 h 1287"/>
                <a:gd name="T16" fmla="*/ 864 w 1124"/>
                <a:gd name="T17" fmla="*/ 0 h 1287"/>
                <a:gd name="T18" fmla="*/ 1124 w 1124"/>
                <a:gd name="T19" fmla="*/ 0 h 1287"/>
                <a:gd name="T20" fmla="*/ 1124 w 1124"/>
                <a:gd name="T21" fmla="*/ 1287 h 1287"/>
                <a:gd name="T22" fmla="*/ 835 w 1124"/>
                <a:gd name="T23"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4" h="1287">
                  <a:moveTo>
                    <a:pt x="835" y="1287"/>
                  </a:moveTo>
                  <a:lnTo>
                    <a:pt x="835" y="1287"/>
                  </a:lnTo>
                  <a:cubicBezTo>
                    <a:pt x="835" y="1287"/>
                    <a:pt x="301" y="401"/>
                    <a:pt x="270" y="325"/>
                  </a:cubicBezTo>
                  <a:lnTo>
                    <a:pt x="270" y="1287"/>
                  </a:lnTo>
                  <a:lnTo>
                    <a:pt x="0" y="1287"/>
                  </a:lnTo>
                  <a:lnTo>
                    <a:pt x="0" y="0"/>
                  </a:lnTo>
                  <a:lnTo>
                    <a:pt x="311" y="0"/>
                  </a:lnTo>
                  <a:cubicBezTo>
                    <a:pt x="311" y="0"/>
                    <a:pt x="842" y="877"/>
                    <a:pt x="864" y="937"/>
                  </a:cubicBezTo>
                  <a:lnTo>
                    <a:pt x="864" y="0"/>
                  </a:lnTo>
                  <a:lnTo>
                    <a:pt x="1124" y="0"/>
                  </a:lnTo>
                  <a:lnTo>
                    <a:pt x="1124" y="1287"/>
                  </a:lnTo>
                  <a:lnTo>
                    <a:pt x="835" y="1287"/>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9" name="Freeform 10"/>
            <p:cNvSpPr>
              <a:spLocks/>
            </p:cNvSpPr>
            <p:nvPr userDrawn="1"/>
          </p:nvSpPr>
          <p:spPr bwMode="auto">
            <a:xfrm>
              <a:off x="9453563" y="7007225"/>
              <a:ext cx="173038" cy="196850"/>
            </a:xfrm>
            <a:custGeom>
              <a:avLst/>
              <a:gdLst>
                <a:gd name="T0" fmla="*/ 0 w 735"/>
                <a:gd name="T1" fmla="*/ 287 h 836"/>
                <a:gd name="T2" fmla="*/ 0 w 735"/>
                <a:gd name="T3" fmla="*/ 287 h 836"/>
                <a:gd name="T4" fmla="*/ 405 w 735"/>
                <a:gd name="T5" fmla="*/ 836 h 836"/>
                <a:gd name="T6" fmla="*/ 735 w 735"/>
                <a:gd name="T7" fmla="*/ 836 h 836"/>
                <a:gd name="T8" fmla="*/ 122 w 735"/>
                <a:gd name="T9" fmla="*/ 0 h 836"/>
                <a:gd name="T10" fmla="*/ 0 w 735"/>
                <a:gd name="T11" fmla="*/ 287 h 836"/>
              </a:gdLst>
              <a:ahLst/>
              <a:cxnLst>
                <a:cxn ang="0">
                  <a:pos x="T0" y="T1"/>
                </a:cxn>
                <a:cxn ang="0">
                  <a:pos x="T2" y="T3"/>
                </a:cxn>
                <a:cxn ang="0">
                  <a:pos x="T4" y="T5"/>
                </a:cxn>
                <a:cxn ang="0">
                  <a:pos x="T6" y="T7"/>
                </a:cxn>
                <a:cxn ang="0">
                  <a:pos x="T8" y="T9"/>
                </a:cxn>
                <a:cxn ang="0">
                  <a:pos x="T10" y="T11"/>
                </a:cxn>
              </a:cxnLst>
              <a:rect l="0" t="0" r="r" b="b"/>
              <a:pathLst>
                <a:path w="735" h="836">
                  <a:moveTo>
                    <a:pt x="0" y="287"/>
                  </a:moveTo>
                  <a:lnTo>
                    <a:pt x="0" y="287"/>
                  </a:lnTo>
                  <a:lnTo>
                    <a:pt x="405" y="836"/>
                  </a:lnTo>
                  <a:lnTo>
                    <a:pt x="735" y="836"/>
                  </a:lnTo>
                  <a:lnTo>
                    <a:pt x="122" y="0"/>
                  </a:lnTo>
                  <a:cubicBezTo>
                    <a:pt x="81" y="95"/>
                    <a:pt x="41" y="191"/>
                    <a:pt x="0" y="287"/>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0" name="Freeform 11"/>
            <p:cNvSpPr>
              <a:spLocks noEditPoints="1"/>
            </p:cNvSpPr>
            <p:nvPr userDrawn="1"/>
          </p:nvSpPr>
          <p:spPr bwMode="auto">
            <a:xfrm>
              <a:off x="9639300" y="6896100"/>
              <a:ext cx="325438" cy="311150"/>
            </a:xfrm>
            <a:custGeom>
              <a:avLst/>
              <a:gdLst>
                <a:gd name="T0" fmla="*/ 704 w 1386"/>
                <a:gd name="T1" fmla="*/ 1325 h 1325"/>
                <a:gd name="T2" fmla="*/ 704 w 1386"/>
                <a:gd name="T3" fmla="*/ 1325 h 1325"/>
                <a:gd name="T4" fmla="*/ 1386 w 1386"/>
                <a:gd name="T5" fmla="*/ 663 h 1325"/>
                <a:gd name="T6" fmla="*/ 692 w 1386"/>
                <a:gd name="T7" fmla="*/ 0 h 1325"/>
                <a:gd name="T8" fmla="*/ 0 w 1386"/>
                <a:gd name="T9" fmla="*/ 661 h 1325"/>
                <a:gd name="T10" fmla="*/ 704 w 1386"/>
                <a:gd name="T11" fmla="*/ 1325 h 1325"/>
                <a:gd name="T12" fmla="*/ 704 w 1386"/>
                <a:gd name="T13" fmla="*/ 1325 h 1325"/>
                <a:gd name="T14" fmla="*/ 697 w 1386"/>
                <a:gd name="T15" fmla="*/ 1163 h 1325"/>
                <a:gd name="T16" fmla="*/ 697 w 1386"/>
                <a:gd name="T17" fmla="*/ 1163 h 1325"/>
                <a:gd name="T18" fmla="*/ 305 w 1386"/>
                <a:gd name="T19" fmla="*/ 648 h 1325"/>
                <a:gd name="T20" fmla="*/ 690 w 1386"/>
                <a:gd name="T21" fmla="*/ 164 h 1325"/>
                <a:gd name="T22" fmla="*/ 1072 w 1386"/>
                <a:gd name="T23" fmla="*/ 676 h 1325"/>
                <a:gd name="T24" fmla="*/ 697 w 1386"/>
                <a:gd name="T25" fmla="*/ 1163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6" h="1325">
                  <a:moveTo>
                    <a:pt x="704" y="1325"/>
                  </a:moveTo>
                  <a:lnTo>
                    <a:pt x="704" y="1325"/>
                  </a:lnTo>
                  <a:cubicBezTo>
                    <a:pt x="1136" y="1325"/>
                    <a:pt x="1386" y="1064"/>
                    <a:pt x="1386" y="663"/>
                  </a:cubicBezTo>
                  <a:cubicBezTo>
                    <a:pt x="1386" y="287"/>
                    <a:pt x="1160" y="0"/>
                    <a:pt x="692" y="0"/>
                  </a:cubicBezTo>
                  <a:cubicBezTo>
                    <a:pt x="277" y="0"/>
                    <a:pt x="0" y="237"/>
                    <a:pt x="0" y="661"/>
                  </a:cubicBezTo>
                  <a:cubicBezTo>
                    <a:pt x="0" y="1042"/>
                    <a:pt x="231" y="1325"/>
                    <a:pt x="704" y="1325"/>
                  </a:cubicBezTo>
                  <a:lnTo>
                    <a:pt x="704" y="1325"/>
                  </a:lnTo>
                  <a:close/>
                  <a:moveTo>
                    <a:pt x="697" y="1163"/>
                  </a:moveTo>
                  <a:lnTo>
                    <a:pt x="697" y="1163"/>
                  </a:lnTo>
                  <a:cubicBezTo>
                    <a:pt x="413" y="1163"/>
                    <a:pt x="305" y="979"/>
                    <a:pt x="305" y="648"/>
                  </a:cubicBezTo>
                  <a:cubicBezTo>
                    <a:pt x="305" y="339"/>
                    <a:pt x="411" y="164"/>
                    <a:pt x="690" y="164"/>
                  </a:cubicBezTo>
                  <a:cubicBezTo>
                    <a:pt x="988" y="164"/>
                    <a:pt x="1072" y="361"/>
                    <a:pt x="1072" y="676"/>
                  </a:cubicBezTo>
                  <a:cubicBezTo>
                    <a:pt x="1072" y="1022"/>
                    <a:pt x="944" y="1163"/>
                    <a:pt x="697" y="1163"/>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3950930159"/>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r="27140"/>
          <a:stretch/>
        </p:blipFill>
        <p:spPr>
          <a:xfrm>
            <a:off x="508" y="1110"/>
            <a:ext cx="7790180" cy="7558768"/>
          </a:xfrm>
          <a:prstGeom prst="rect">
            <a:avLst/>
          </a:prstGeom>
        </p:spPr>
      </p:pic>
      <p:sp>
        <p:nvSpPr>
          <p:cNvPr id="2" name="Title 1"/>
          <p:cNvSpPr>
            <a:spLocks noGrp="1"/>
          </p:cNvSpPr>
          <p:nvPr>
            <p:ph type="title" hasCustomPrompt="1"/>
          </p:nvPr>
        </p:nvSpPr>
        <p:spPr/>
        <p:txBody>
          <a:bodyPr/>
          <a:lstStyle>
            <a:lvl1pPr>
              <a:defRPr/>
            </a:lvl1pPr>
          </a:lstStyle>
          <a:p>
            <a:r>
              <a:rPr lang="en-US" dirty="0" smtClean="0"/>
              <a:t>[Title]</a:t>
            </a:r>
            <a:endParaRPr lang="en-GB" dirty="0"/>
          </a:p>
        </p:txBody>
      </p:sp>
      <p:sp>
        <p:nvSpPr>
          <p:cNvPr id="6" name="Text Placeholder 5"/>
          <p:cNvSpPr>
            <a:spLocks noGrp="1"/>
          </p:cNvSpPr>
          <p:nvPr>
            <p:ph type="body" sz="quarter" idx="11" hasCustomPrompt="1"/>
          </p:nvPr>
        </p:nvSpPr>
        <p:spPr>
          <a:xfrm>
            <a:off x="6336001" y="5161550"/>
            <a:ext cx="3960000" cy="324000"/>
          </a:xfrm>
        </p:spPr>
        <p:txBody>
          <a:bodyPr/>
          <a:lstStyle>
            <a:lvl1pPr>
              <a:lnSpc>
                <a:spcPct val="100000"/>
              </a:lnSpc>
              <a:defRPr baseline="0"/>
            </a:lvl1pPr>
          </a:lstStyle>
          <a:p>
            <a:pPr lvl="0"/>
            <a:r>
              <a:rPr lang="en-US" dirty="0" smtClean="0"/>
              <a:t>[Date]</a:t>
            </a:r>
          </a:p>
        </p:txBody>
      </p:sp>
      <p:cxnSp>
        <p:nvCxnSpPr>
          <p:cNvPr id="25" name="Straight Connector 24"/>
          <p:cNvCxnSpPr/>
          <p:nvPr userDrawn="1"/>
        </p:nvCxnSpPr>
        <p:spPr>
          <a:xfrm>
            <a:off x="6337301" y="3969544"/>
            <a:ext cx="3960000" cy="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sp>
        <p:nvSpPr>
          <p:cNvPr id="8" name="Text Placeholder 5"/>
          <p:cNvSpPr>
            <a:spLocks noGrp="1"/>
          </p:cNvSpPr>
          <p:nvPr>
            <p:ph type="body" sz="quarter" idx="13" hasCustomPrompt="1"/>
          </p:nvPr>
        </p:nvSpPr>
        <p:spPr>
          <a:xfrm>
            <a:off x="6336001" y="5485550"/>
            <a:ext cx="3960000" cy="324000"/>
          </a:xfrm>
        </p:spPr>
        <p:txBody>
          <a:bodyPr/>
          <a:lstStyle>
            <a:lvl1pPr>
              <a:lnSpc>
                <a:spcPct val="100000"/>
              </a:lnSpc>
              <a:defRPr baseline="0"/>
            </a:lvl1pPr>
          </a:lstStyle>
          <a:p>
            <a:pPr lvl="0"/>
            <a:r>
              <a:rPr lang="en-US" dirty="0" smtClean="0"/>
              <a:t>[Presentation owner]</a:t>
            </a:r>
          </a:p>
        </p:txBody>
      </p:sp>
      <p:sp>
        <p:nvSpPr>
          <p:cNvPr id="10" name="Text Placeholder 5"/>
          <p:cNvSpPr>
            <a:spLocks noGrp="1"/>
          </p:cNvSpPr>
          <p:nvPr>
            <p:ph type="body" sz="quarter" idx="14" hasCustomPrompt="1"/>
          </p:nvPr>
        </p:nvSpPr>
        <p:spPr>
          <a:xfrm>
            <a:off x="6337301" y="4165903"/>
            <a:ext cx="3960000" cy="648000"/>
          </a:xfrm>
        </p:spPr>
        <p:txBody>
          <a:bodyPr/>
          <a:lstStyle>
            <a:lvl1pPr>
              <a:lnSpc>
                <a:spcPct val="100000"/>
              </a:lnSpc>
              <a:defRPr baseline="0"/>
            </a:lvl1pPr>
          </a:lstStyle>
          <a:p>
            <a:pPr lvl="0"/>
            <a:r>
              <a:rPr lang="en-US" dirty="0" smtClean="0"/>
              <a:t>[Subtitle]</a:t>
            </a:r>
          </a:p>
        </p:txBody>
      </p:sp>
      <p:sp>
        <p:nvSpPr>
          <p:cNvPr id="11" name="Text Placeholder 5"/>
          <p:cNvSpPr>
            <a:spLocks noGrp="1"/>
          </p:cNvSpPr>
          <p:nvPr>
            <p:ph type="body" sz="quarter" idx="15" hasCustomPrompt="1"/>
          </p:nvPr>
        </p:nvSpPr>
        <p:spPr>
          <a:xfrm>
            <a:off x="6336001" y="830123"/>
            <a:ext cx="3959999" cy="1026386"/>
          </a:xfrm>
        </p:spPr>
        <p:txBody>
          <a:bodyPr/>
          <a:lstStyle>
            <a:lvl1pPr>
              <a:lnSpc>
                <a:spcPct val="100000"/>
              </a:lnSpc>
              <a:defRPr baseline="0"/>
            </a:lvl1pPr>
          </a:lstStyle>
          <a:p>
            <a:pPr lvl="0"/>
            <a:r>
              <a:rPr lang="en-US" dirty="0" smtClean="0"/>
              <a:t>[Classification - Choose from: Restricted, Commercial in confidence, Confidential, Public]</a:t>
            </a:r>
          </a:p>
        </p:txBody>
      </p:sp>
    </p:spTree>
    <p:extLst>
      <p:ext uri="{BB962C8B-B14F-4D97-AF65-F5344CB8AC3E}">
        <p14:creationId xmlns:p14="http://schemas.microsoft.com/office/powerpoint/2010/main" val="1986233455"/>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pic>
        <p:nvPicPr>
          <p:cNvPr id="4" name="Picture 3"/>
          <p:cNvPicPr>
            <a:picLocks noChangeAspect="1"/>
          </p:cNvPicPr>
          <p:nvPr userDrawn="1"/>
        </p:nvPicPr>
        <p:blipFill rotWithShape="1">
          <a:blip r:embed="rId2" cstate="print">
            <a:extLst>
              <a:ext uri="{28A0092B-C50C-407E-A947-70E740481C1C}">
                <a14:useLocalDpi xmlns:a14="http://schemas.microsoft.com/office/drawing/2010/main" val="0"/>
              </a:ext>
            </a:extLst>
          </a:blip>
          <a:srcRect l="801" t="-14" r="32289" b="-1"/>
          <a:stretch/>
        </p:blipFill>
        <p:spPr>
          <a:xfrm>
            <a:off x="0" y="0"/>
            <a:ext cx="7154132" cy="7560000"/>
          </a:xfrm>
          <a:prstGeom prst="rect">
            <a:avLst/>
          </a:prstGeom>
        </p:spPr>
      </p:pic>
      <p:sp>
        <p:nvSpPr>
          <p:cNvPr id="2" name="Title 1"/>
          <p:cNvSpPr>
            <a:spLocks noGrp="1"/>
          </p:cNvSpPr>
          <p:nvPr>
            <p:ph type="title"/>
          </p:nvPr>
        </p:nvSpPr>
        <p:spPr>
          <a:xfrm>
            <a:off x="6336001" y="2905200"/>
            <a:ext cx="3960000" cy="936000"/>
          </a:xfrm>
        </p:spPr>
        <p:txBody>
          <a:bodyPr anchor="t" anchorCtr="0"/>
          <a:lstStyle/>
          <a:p>
            <a:r>
              <a:rPr lang="en-US" smtClean="0"/>
              <a:t>Click to edit Master title style</a:t>
            </a:r>
            <a:endParaRPr lang="en-GB" dirty="0"/>
          </a:p>
        </p:txBody>
      </p:sp>
      <p:sp>
        <p:nvSpPr>
          <p:cNvPr id="5" name="Text Placeholder 5"/>
          <p:cNvSpPr>
            <a:spLocks noGrp="1"/>
          </p:cNvSpPr>
          <p:nvPr>
            <p:ph type="body" sz="quarter" idx="14" hasCustomPrompt="1"/>
          </p:nvPr>
        </p:nvSpPr>
        <p:spPr>
          <a:xfrm>
            <a:off x="6337301" y="4197433"/>
            <a:ext cx="3960000" cy="648000"/>
          </a:xfrm>
        </p:spPr>
        <p:txBody>
          <a:bodyPr/>
          <a:lstStyle>
            <a:lvl1pPr>
              <a:lnSpc>
                <a:spcPct val="100000"/>
              </a:lnSpc>
              <a:defRPr baseline="0"/>
            </a:lvl1pPr>
          </a:lstStyle>
          <a:p>
            <a:pPr lvl="0"/>
            <a:r>
              <a:rPr lang="en-US" dirty="0" smtClean="0"/>
              <a:t>[Subtitle]</a:t>
            </a:r>
          </a:p>
        </p:txBody>
      </p:sp>
    </p:spTree>
    <p:extLst>
      <p:ext uri="{BB962C8B-B14F-4D97-AF65-F5344CB8AC3E}">
        <p14:creationId xmlns:p14="http://schemas.microsoft.com/office/powerpoint/2010/main" val="2010588297"/>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Last Slide">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01" y="0"/>
            <a:ext cx="10692000" cy="7558768"/>
          </a:xfrm>
          <a:prstGeom prst="rect">
            <a:avLst/>
          </a:prstGeom>
        </p:spPr>
      </p:pic>
    </p:spTree>
    <p:extLst>
      <p:ext uri="{BB962C8B-B14F-4D97-AF65-F5344CB8AC3E}">
        <p14:creationId xmlns:p14="http://schemas.microsoft.com/office/powerpoint/2010/main" val="303303589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7928373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62557" y="1716441"/>
            <a:ext cx="9624060" cy="3729865"/>
          </a:xfrm>
          <a:prstGeom prst="rect">
            <a:avLst/>
          </a:prstGeom>
        </p:spPr>
        <p:txBody>
          <a:bodyPr/>
          <a:lstStyle>
            <a:lvl1pPr>
              <a:defRPr>
                <a:solidFill>
                  <a:srgbClr val="495965"/>
                </a:solidFill>
                <a:latin typeface="Verdana" panose="020B0604030504040204" pitchFamily="34" charset="0"/>
                <a:ea typeface="Verdana" panose="020B0604030504040204" pitchFamily="34" charset="0"/>
                <a:cs typeface="Verdana" panose="020B0604030504040204" pitchFamily="34" charset="0"/>
              </a:defRPr>
            </a:lvl1pPr>
            <a:lvl2pPr>
              <a:defRPr>
                <a:solidFill>
                  <a:srgbClr val="495965"/>
                </a:solidFill>
                <a:latin typeface="Verdana" panose="020B0604030504040204" pitchFamily="34" charset="0"/>
                <a:ea typeface="Verdana" panose="020B0604030504040204" pitchFamily="34" charset="0"/>
                <a:cs typeface="Verdana" panose="020B0604030504040204" pitchFamily="34" charset="0"/>
              </a:defRPr>
            </a:lvl2pPr>
            <a:lvl3pPr>
              <a:defRPr>
                <a:solidFill>
                  <a:srgbClr val="495965"/>
                </a:solidFill>
                <a:latin typeface="Verdana" panose="020B0604030504040204" pitchFamily="34" charset="0"/>
                <a:ea typeface="Verdana" panose="020B0604030504040204" pitchFamily="34" charset="0"/>
                <a:cs typeface="Verdana" panose="020B0604030504040204" pitchFamily="34" charset="0"/>
              </a:defRPr>
            </a:lvl3pPr>
            <a:lvl4pPr>
              <a:defRPr>
                <a:solidFill>
                  <a:srgbClr val="495965"/>
                </a:solidFill>
                <a:latin typeface="Verdana" panose="020B0604030504040204" pitchFamily="34" charset="0"/>
                <a:ea typeface="Verdana" panose="020B0604030504040204" pitchFamily="34" charset="0"/>
                <a:cs typeface="Verdana" panose="020B0604030504040204" pitchFamily="34" charset="0"/>
              </a:defRPr>
            </a:lvl4pPr>
            <a:lvl5pPr>
              <a:defRPr>
                <a:solidFill>
                  <a:srgbClr val="495965"/>
                </a:solidFill>
                <a:latin typeface="Verdana" panose="020B0604030504040204" pitchFamily="34" charset="0"/>
                <a:ea typeface="Verdana" panose="020B0604030504040204" pitchFamily="34" charset="0"/>
                <a:cs typeface="Verdana" panose="020B060403050404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5">
            <a:extLst>
              <a:ext uri="{FF2B5EF4-FFF2-40B4-BE49-F238E27FC236}">
                <a16:creationId xmlns:a16="http://schemas.microsoft.com/office/drawing/2014/main" id="{F3779063-46DA-7342-B97D-58A965EE6D99}"/>
              </a:ext>
            </a:extLst>
          </p:cNvPr>
          <p:cNvSpPr>
            <a:spLocks noGrp="1"/>
          </p:cNvSpPr>
          <p:nvPr>
            <p:ph type="sldNum" sz="quarter" idx="4"/>
          </p:nvPr>
        </p:nvSpPr>
        <p:spPr>
          <a:xfrm>
            <a:off x="10177787" y="7194500"/>
            <a:ext cx="2495127" cy="295636"/>
          </a:xfrm>
          <a:prstGeom prst="rect">
            <a:avLst/>
          </a:prstGeom>
        </p:spPr>
        <p:txBody>
          <a:bodyPr/>
          <a:lstStyle>
            <a:lvl1pPr>
              <a:defRPr sz="789">
                <a:solidFill>
                  <a:srgbClr val="495965"/>
                </a:solidFill>
                <a:latin typeface="Verdana" panose="020B0604030504040204" pitchFamily="34" charset="0"/>
                <a:ea typeface="Verdana" panose="020B0604030504040204" pitchFamily="34" charset="0"/>
                <a:cs typeface="Verdana" panose="020B0604030504040204" pitchFamily="34" charset="0"/>
              </a:defRPr>
            </a:lvl1pPr>
          </a:lstStyle>
          <a:p>
            <a:fld id="{2D0DF9ED-8BA0-410B-84D1-2D8774E69E9E}" type="slidenum">
              <a:rPr lang="en-GB" altLang="en-US" smtClean="0"/>
              <a:pPr/>
              <a:t>‹#›</a:t>
            </a:fld>
            <a:endParaRPr lang="en-GB" altLang="en-US" dirty="0"/>
          </a:p>
        </p:txBody>
      </p:sp>
      <p:sp>
        <p:nvSpPr>
          <p:cNvPr id="11" name="Title 1"/>
          <p:cNvSpPr>
            <a:spLocks noGrp="1"/>
          </p:cNvSpPr>
          <p:nvPr>
            <p:ph type="title" hasCustomPrompt="1"/>
          </p:nvPr>
        </p:nvSpPr>
        <p:spPr>
          <a:xfrm>
            <a:off x="3325677" y="287377"/>
            <a:ext cx="7157796" cy="317569"/>
          </a:xfrm>
          <a:prstGeom prst="rect">
            <a:avLst/>
          </a:prstGeom>
        </p:spPr>
        <p:txBody>
          <a:bodyPr tIns="72000"/>
          <a:lstStyle>
            <a:lvl1pPr algn="r">
              <a:defRPr sz="1185" b="1" baseline="0">
                <a:solidFill>
                  <a:srgbClr val="495965"/>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Place title here, please do not move the position of this box</a:t>
            </a:r>
            <a:endParaRPr lang="en-GB" dirty="0"/>
          </a:p>
        </p:txBody>
      </p:sp>
    </p:spTree>
    <p:extLst>
      <p:ext uri="{BB962C8B-B14F-4D97-AF65-F5344CB8AC3E}">
        <p14:creationId xmlns:p14="http://schemas.microsoft.com/office/powerpoint/2010/main" val="335447303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494097" y="317533"/>
            <a:ext cx="7013570" cy="317569"/>
          </a:xfrm>
          <a:prstGeom prst="rect">
            <a:avLst/>
          </a:prstGeom>
        </p:spPr>
        <p:txBody>
          <a:bodyPr/>
          <a:lstStyle>
            <a:lvl1pPr algn="r">
              <a:defRPr sz="1185" b="1" baseline="0">
                <a:solidFill>
                  <a:srgbClr val="495965"/>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Place title here, please do not move the position of this box</a:t>
            </a:r>
            <a:endParaRPr lang="en-GB" dirty="0"/>
          </a:p>
        </p:txBody>
      </p:sp>
      <p:sp>
        <p:nvSpPr>
          <p:cNvPr id="4" name="Slide Number Placeholder 5">
            <a:extLst>
              <a:ext uri="{FF2B5EF4-FFF2-40B4-BE49-F238E27FC236}">
                <a16:creationId xmlns:a16="http://schemas.microsoft.com/office/drawing/2014/main" id="{49EB0159-7AC8-4246-BB9E-B60FC531E7A2}"/>
              </a:ext>
            </a:extLst>
          </p:cNvPr>
          <p:cNvSpPr>
            <a:spLocks noGrp="1"/>
          </p:cNvSpPr>
          <p:nvPr>
            <p:ph type="sldNum" sz="quarter" idx="4"/>
          </p:nvPr>
        </p:nvSpPr>
        <p:spPr>
          <a:xfrm>
            <a:off x="10177787" y="7194500"/>
            <a:ext cx="2495127" cy="295636"/>
          </a:xfrm>
          <a:prstGeom prst="rect">
            <a:avLst/>
          </a:prstGeom>
        </p:spPr>
        <p:txBody>
          <a:bodyPr/>
          <a:lstStyle>
            <a:lvl1pPr>
              <a:defRPr sz="789">
                <a:solidFill>
                  <a:srgbClr val="495965"/>
                </a:solidFill>
                <a:latin typeface="Verdana" panose="020B0604030504040204" pitchFamily="34" charset="0"/>
                <a:ea typeface="Verdana" panose="020B0604030504040204" pitchFamily="34" charset="0"/>
                <a:cs typeface="Verdana" panose="020B0604030504040204" pitchFamily="34" charset="0"/>
              </a:defRPr>
            </a:lvl1pPr>
          </a:lstStyle>
          <a:p>
            <a:fld id="{2D0DF9ED-8BA0-410B-84D1-2D8774E69E9E}" type="slidenum">
              <a:rPr lang="en-GB" altLang="en-US" smtClean="0"/>
              <a:pPr/>
              <a:t>‹#›</a:t>
            </a:fld>
            <a:endParaRPr lang="en-GB" altLang="en-US" dirty="0"/>
          </a:p>
        </p:txBody>
      </p:sp>
      <p:sp>
        <p:nvSpPr>
          <p:cNvPr id="10" name="Content Placeholder 2"/>
          <p:cNvSpPr>
            <a:spLocks noGrp="1"/>
          </p:cNvSpPr>
          <p:nvPr>
            <p:ph idx="1" hasCustomPrompt="1"/>
          </p:nvPr>
        </p:nvSpPr>
        <p:spPr>
          <a:xfrm>
            <a:off x="462557" y="1716441"/>
            <a:ext cx="9624060" cy="3729865"/>
          </a:xfrm>
          <a:prstGeom prst="rect">
            <a:avLst/>
          </a:prstGeom>
        </p:spPr>
        <p:txBody>
          <a:bodyPr/>
          <a:lstStyle>
            <a:lvl1pPr marL="0" indent="0">
              <a:buNone/>
              <a:defRPr sz="2456">
                <a:solidFill>
                  <a:srgbClr val="495965"/>
                </a:solidFill>
                <a:latin typeface="Verdana" panose="020B0604030504040204" pitchFamily="34" charset="0"/>
                <a:ea typeface="Verdana" panose="020B0604030504040204" pitchFamily="34" charset="0"/>
                <a:cs typeface="Verdana" panose="020B0604030504040204" pitchFamily="34" charset="0"/>
              </a:defRPr>
            </a:lvl1pPr>
            <a:lvl2pPr marL="401000" indent="0">
              <a:buNone/>
              <a:defRPr>
                <a:latin typeface="Verdana" panose="020B0604030504040204" pitchFamily="34" charset="0"/>
                <a:ea typeface="Verdana" panose="020B0604030504040204" pitchFamily="34" charset="0"/>
                <a:cs typeface="Verdana" panose="020B0604030504040204" pitchFamily="34" charset="0"/>
              </a:defRPr>
            </a:lvl2pPr>
            <a:lvl3pPr marL="802000" indent="0">
              <a:buNone/>
              <a:defRPr>
                <a:latin typeface="Verdana" panose="020B0604030504040204" pitchFamily="34" charset="0"/>
                <a:ea typeface="Verdana" panose="020B0604030504040204" pitchFamily="34" charset="0"/>
                <a:cs typeface="Verdana" panose="020B0604030504040204" pitchFamily="34" charset="0"/>
              </a:defRPr>
            </a:lvl3pPr>
            <a:lvl4pPr marL="1203001" indent="0">
              <a:buNone/>
              <a:defRPr>
                <a:latin typeface="Verdana" panose="020B0604030504040204" pitchFamily="34" charset="0"/>
                <a:ea typeface="Verdana" panose="020B0604030504040204" pitchFamily="34" charset="0"/>
                <a:cs typeface="Verdana" panose="020B0604030504040204" pitchFamily="34" charset="0"/>
              </a:defRPr>
            </a:lvl4pPr>
            <a:lvl5pPr marL="1604000" indent="0">
              <a:buNone/>
              <a:defRPr>
                <a:latin typeface="Verdana" panose="020B0604030504040204" pitchFamily="34" charset="0"/>
                <a:ea typeface="Verdana" panose="020B0604030504040204" pitchFamily="34" charset="0"/>
                <a:cs typeface="Verdana" panose="020B0604030504040204" pitchFamily="34" charset="0"/>
              </a:defRPr>
            </a:lvl5pPr>
          </a:lstStyle>
          <a:p>
            <a:pPr lvl="0"/>
            <a:r>
              <a:rPr lang="en-US" dirty="0"/>
              <a:t>Add text here…</a:t>
            </a:r>
          </a:p>
        </p:txBody>
      </p:sp>
    </p:spTree>
    <p:extLst>
      <p:ext uri="{BB962C8B-B14F-4D97-AF65-F5344CB8AC3E}">
        <p14:creationId xmlns:p14="http://schemas.microsoft.com/office/powerpoint/2010/main" val="400491099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409887" y="317533"/>
            <a:ext cx="7117823" cy="317569"/>
          </a:xfrm>
          <a:prstGeom prst="rect">
            <a:avLst/>
          </a:prstGeom>
        </p:spPr>
        <p:txBody>
          <a:bodyPr/>
          <a:lstStyle>
            <a:lvl1pPr algn="r">
              <a:defRPr sz="1185" b="1" baseline="0">
                <a:solidFill>
                  <a:srgbClr val="495965"/>
                </a:solidFill>
                <a:latin typeface="Verdana" panose="020B0604030504040204" pitchFamily="34" charset="0"/>
                <a:ea typeface="Verdana" panose="020B0604030504040204" pitchFamily="34" charset="0"/>
                <a:cs typeface="Verdana" panose="020B0604030504040204" pitchFamily="34" charset="0"/>
              </a:defRPr>
            </a:lvl1pPr>
          </a:lstStyle>
          <a:p>
            <a:r>
              <a:rPr lang="en-US" dirty="0"/>
              <a:t>Place title, please do not move the position of this box</a:t>
            </a:r>
            <a:endParaRPr lang="en-GB" dirty="0"/>
          </a:p>
        </p:txBody>
      </p:sp>
      <p:sp>
        <p:nvSpPr>
          <p:cNvPr id="3" name="Slide Number Placeholder 2"/>
          <p:cNvSpPr>
            <a:spLocks noGrp="1"/>
          </p:cNvSpPr>
          <p:nvPr>
            <p:ph type="sldNum" sz="quarter" idx="10"/>
          </p:nvPr>
        </p:nvSpPr>
        <p:spPr/>
        <p:txBody>
          <a:bodyPr/>
          <a:lstStyle/>
          <a:p>
            <a:fld id="{2D0DF9ED-8BA0-410B-84D1-2D8774E69E9E}" type="slidenum">
              <a:rPr lang="en-GB" altLang="en-US" smtClean="0"/>
              <a:pPr/>
              <a:t>‹#›</a:t>
            </a:fld>
            <a:endParaRPr lang="en-GB" altLang="en-US" dirty="0"/>
          </a:p>
        </p:txBody>
      </p:sp>
      <p:sp>
        <p:nvSpPr>
          <p:cNvPr id="4" name="Content Placeholder 2"/>
          <p:cNvSpPr>
            <a:spLocks noGrp="1"/>
          </p:cNvSpPr>
          <p:nvPr>
            <p:ph idx="1" hasCustomPrompt="1"/>
          </p:nvPr>
        </p:nvSpPr>
        <p:spPr>
          <a:xfrm>
            <a:off x="462557" y="1716441"/>
            <a:ext cx="9624060" cy="3729865"/>
          </a:xfrm>
          <a:prstGeom prst="rect">
            <a:avLst/>
          </a:prstGeom>
        </p:spPr>
        <p:txBody>
          <a:bodyPr/>
          <a:lstStyle>
            <a:lvl1pPr marL="0" indent="0">
              <a:buNone/>
              <a:defRPr sz="2456">
                <a:solidFill>
                  <a:srgbClr val="495965"/>
                </a:solidFill>
                <a:latin typeface="Verdana" panose="020B0604030504040204" pitchFamily="34" charset="0"/>
                <a:ea typeface="Verdana" panose="020B0604030504040204" pitchFamily="34" charset="0"/>
                <a:cs typeface="Verdana" panose="020B0604030504040204" pitchFamily="34" charset="0"/>
              </a:defRPr>
            </a:lvl1pPr>
            <a:lvl2pPr marL="401000" indent="0">
              <a:buNone/>
              <a:defRPr>
                <a:latin typeface="Verdana" panose="020B0604030504040204" pitchFamily="34" charset="0"/>
                <a:ea typeface="Verdana" panose="020B0604030504040204" pitchFamily="34" charset="0"/>
                <a:cs typeface="Verdana" panose="020B0604030504040204" pitchFamily="34" charset="0"/>
              </a:defRPr>
            </a:lvl2pPr>
            <a:lvl3pPr marL="802000" indent="0">
              <a:buNone/>
              <a:defRPr>
                <a:latin typeface="Verdana" panose="020B0604030504040204" pitchFamily="34" charset="0"/>
                <a:ea typeface="Verdana" panose="020B0604030504040204" pitchFamily="34" charset="0"/>
                <a:cs typeface="Verdana" panose="020B0604030504040204" pitchFamily="34" charset="0"/>
              </a:defRPr>
            </a:lvl3pPr>
            <a:lvl4pPr marL="1203001" indent="0">
              <a:buNone/>
              <a:defRPr>
                <a:latin typeface="Verdana" panose="020B0604030504040204" pitchFamily="34" charset="0"/>
                <a:ea typeface="Verdana" panose="020B0604030504040204" pitchFamily="34" charset="0"/>
                <a:cs typeface="Verdana" panose="020B0604030504040204" pitchFamily="34" charset="0"/>
              </a:defRPr>
            </a:lvl4pPr>
            <a:lvl5pPr marL="1604000" indent="0">
              <a:buNone/>
              <a:defRPr>
                <a:latin typeface="Verdana" panose="020B0604030504040204" pitchFamily="34" charset="0"/>
                <a:ea typeface="Verdana" panose="020B0604030504040204" pitchFamily="34" charset="0"/>
                <a:cs typeface="Verdana" panose="020B0604030504040204" pitchFamily="34" charset="0"/>
              </a:defRPr>
            </a:lvl5pPr>
          </a:lstStyle>
          <a:p>
            <a:pPr lvl="0"/>
            <a:r>
              <a:rPr lang="en-US" dirty="0"/>
              <a:t>Add text here…</a:t>
            </a:r>
          </a:p>
        </p:txBody>
      </p:sp>
    </p:spTree>
    <p:extLst>
      <p:ext uri="{BB962C8B-B14F-4D97-AF65-F5344CB8AC3E}">
        <p14:creationId xmlns:p14="http://schemas.microsoft.com/office/powerpoint/2010/main" val="345708528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07986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ide By Side Slide">
    <p:spTree>
      <p:nvGrpSpPr>
        <p:cNvPr id="1" name=""/>
        <p:cNvGrpSpPr/>
        <p:nvPr/>
      </p:nvGrpSpPr>
      <p:grpSpPr>
        <a:xfrm>
          <a:off x="0" y="0"/>
          <a:ext cx="0" cy="0"/>
          <a:chOff x="0" y="0"/>
          <a:chExt cx="0" cy="0"/>
        </a:xfrm>
      </p:grpSpPr>
      <p:sp>
        <p:nvSpPr>
          <p:cNvPr id="2" name="Title 1"/>
          <p:cNvSpPr>
            <a:spLocks noGrp="1"/>
          </p:cNvSpPr>
          <p:nvPr>
            <p:ph type="title"/>
          </p:nvPr>
        </p:nvSpPr>
        <p:spPr>
          <a:xfrm>
            <a:off x="396876" y="424800"/>
            <a:ext cx="9899649" cy="432000"/>
          </a:xfrm>
        </p:spPr>
        <p:txBody>
          <a:bodyPr/>
          <a:lstStyle/>
          <a:p>
            <a:r>
              <a:rPr lang="en-US" dirty="0" smtClean="0"/>
              <a:t>Click to edit Master title style</a:t>
            </a:r>
            <a:endParaRPr lang="en-GB" dirty="0"/>
          </a:p>
        </p:txBody>
      </p:sp>
      <p:sp>
        <p:nvSpPr>
          <p:cNvPr id="3" name="Footer Placeholder 2"/>
          <p:cNvSpPr>
            <a:spLocks noGrp="1"/>
          </p:cNvSpPr>
          <p:nvPr>
            <p:ph type="ftr" sz="quarter" idx="10"/>
          </p:nvPr>
        </p:nvSpPr>
        <p:spPr/>
        <p:txBody>
          <a:bodyPr/>
          <a:lstStyle/>
          <a:p>
            <a:r>
              <a:rPr lang="en-GB" dirty="0" smtClean="0"/>
              <a:t>Insert: Document title</a:t>
            </a:r>
            <a:endParaRPr lang="en-GB" dirty="0"/>
          </a:p>
        </p:txBody>
      </p:sp>
      <p:sp>
        <p:nvSpPr>
          <p:cNvPr id="4" name="Slide Number Placeholder 3"/>
          <p:cNvSpPr>
            <a:spLocks noGrp="1"/>
          </p:cNvSpPr>
          <p:nvPr>
            <p:ph type="sldNum" sz="quarter" idx="11"/>
          </p:nvPr>
        </p:nvSpPr>
        <p:spPr/>
        <p:txBody>
          <a:bodyPr/>
          <a:lstStyle/>
          <a:p>
            <a:fld id="{183C6C5D-E533-49CA-B0EE-FC3E24E254C3}" type="slidenum">
              <a:rPr lang="en-GB" smtClean="0"/>
              <a:pPr/>
              <a:t>‹#›</a:t>
            </a:fld>
            <a:endParaRPr lang="en-GB" dirty="0"/>
          </a:p>
        </p:txBody>
      </p:sp>
      <p:sp>
        <p:nvSpPr>
          <p:cNvPr id="21" name="Freeform 12"/>
          <p:cNvSpPr>
            <a:spLocks/>
          </p:cNvSpPr>
          <p:nvPr userDrawn="1"/>
        </p:nvSpPr>
        <p:spPr bwMode="auto">
          <a:xfrm>
            <a:off x="8394701" y="6818314"/>
            <a:ext cx="1998663" cy="466725"/>
          </a:xfrm>
          <a:custGeom>
            <a:avLst/>
            <a:gdLst>
              <a:gd name="T0" fmla="*/ 263 w 8518"/>
              <a:gd name="T1" fmla="*/ 1980 h 1980"/>
              <a:gd name="T2" fmla="*/ 263 w 8518"/>
              <a:gd name="T3" fmla="*/ 1980 h 1980"/>
              <a:gd name="T4" fmla="*/ 0 w 8518"/>
              <a:gd name="T5" fmla="*/ 1721 h 1980"/>
              <a:gd name="T6" fmla="*/ 0 w 8518"/>
              <a:gd name="T7" fmla="*/ 0 h 1980"/>
              <a:gd name="T8" fmla="*/ 8254 w 8518"/>
              <a:gd name="T9" fmla="*/ 0 h 1980"/>
              <a:gd name="T10" fmla="*/ 8518 w 8518"/>
              <a:gd name="T11" fmla="*/ 259 h 1980"/>
              <a:gd name="T12" fmla="*/ 8518 w 8518"/>
              <a:gd name="T13" fmla="*/ 1980 h 1980"/>
              <a:gd name="T14" fmla="*/ 263 w 8518"/>
              <a:gd name="T15" fmla="*/ 1980 h 1980"/>
              <a:gd name="T16" fmla="*/ 263 w 8518"/>
              <a:gd name="T17"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18" h="1980">
                <a:moveTo>
                  <a:pt x="263" y="1980"/>
                </a:moveTo>
                <a:lnTo>
                  <a:pt x="263" y="1980"/>
                </a:lnTo>
                <a:cubicBezTo>
                  <a:pt x="2" y="1980"/>
                  <a:pt x="0" y="1721"/>
                  <a:pt x="0" y="1721"/>
                </a:cubicBezTo>
                <a:lnTo>
                  <a:pt x="0" y="0"/>
                </a:lnTo>
                <a:lnTo>
                  <a:pt x="8254" y="0"/>
                </a:lnTo>
                <a:cubicBezTo>
                  <a:pt x="8254" y="0"/>
                  <a:pt x="8518" y="2"/>
                  <a:pt x="8518" y="259"/>
                </a:cubicBezTo>
                <a:cubicBezTo>
                  <a:pt x="8518" y="517"/>
                  <a:pt x="8518" y="1980"/>
                  <a:pt x="8518" y="1980"/>
                </a:cubicBezTo>
                <a:lnTo>
                  <a:pt x="263" y="1980"/>
                </a:lnTo>
                <a:lnTo>
                  <a:pt x="263" y="1980"/>
                </a:lnTo>
                <a:close/>
              </a:path>
            </a:pathLst>
          </a:custGeom>
          <a:noFill/>
          <a:ln w="793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 name="Content Placeholder 5"/>
          <p:cNvSpPr>
            <a:spLocks noGrp="1"/>
          </p:cNvSpPr>
          <p:nvPr>
            <p:ph sz="quarter" idx="13"/>
          </p:nvPr>
        </p:nvSpPr>
        <p:spPr>
          <a:xfrm>
            <a:off x="396876" y="1155700"/>
            <a:ext cx="4770000" cy="554354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24" name="Content Placeholder 5"/>
          <p:cNvSpPr>
            <a:spLocks noGrp="1"/>
          </p:cNvSpPr>
          <p:nvPr>
            <p:ph sz="quarter" idx="14"/>
          </p:nvPr>
        </p:nvSpPr>
        <p:spPr>
          <a:xfrm>
            <a:off x="5526001" y="1155698"/>
            <a:ext cx="4770000" cy="5543551"/>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grpSp>
        <p:nvGrpSpPr>
          <p:cNvPr id="23" name="Group 22"/>
          <p:cNvGrpSpPr/>
          <p:nvPr userDrawn="1"/>
        </p:nvGrpSpPr>
        <p:grpSpPr>
          <a:xfrm>
            <a:off x="8394701" y="6837450"/>
            <a:ext cx="1906588" cy="466725"/>
            <a:chOff x="8394700" y="6818313"/>
            <a:chExt cx="1906588" cy="466725"/>
          </a:xfrm>
        </p:grpSpPr>
        <p:sp>
          <p:nvSpPr>
            <p:cNvPr id="26" name="Freeform 5"/>
            <p:cNvSpPr>
              <a:spLocks/>
            </p:cNvSpPr>
            <p:nvPr userDrawn="1"/>
          </p:nvSpPr>
          <p:spPr bwMode="auto">
            <a:xfrm>
              <a:off x="8394700" y="6818313"/>
              <a:ext cx="1263650" cy="466725"/>
            </a:xfrm>
            <a:custGeom>
              <a:avLst/>
              <a:gdLst>
                <a:gd name="T0" fmla="*/ 263 w 5386"/>
                <a:gd name="T1" fmla="*/ 1980 h 1980"/>
                <a:gd name="T2" fmla="*/ 263 w 5386"/>
                <a:gd name="T3" fmla="*/ 1980 h 1980"/>
                <a:gd name="T4" fmla="*/ 0 w 5386"/>
                <a:gd name="T5" fmla="*/ 1721 h 1980"/>
                <a:gd name="T6" fmla="*/ 0 w 5386"/>
                <a:gd name="T7" fmla="*/ 0 h 1980"/>
                <a:gd name="T8" fmla="*/ 5386 w 5386"/>
                <a:gd name="T9" fmla="*/ 0 h 1980"/>
                <a:gd name="T10" fmla="*/ 4636 w 5386"/>
                <a:gd name="T11" fmla="*/ 801 h 1980"/>
                <a:gd name="T12" fmla="*/ 4297 w 5386"/>
                <a:gd name="T13" fmla="*/ 339 h 1980"/>
                <a:gd name="T14" fmla="*/ 3962 w 5386"/>
                <a:gd name="T15" fmla="*/ 339 h 1980"/>
                <a:gd name="T16" fmla="*/ 4514 w 5386"/>
                <a:gd name="T17" fmla="*/ 1087 h 1980"/>
                <a:gd name="T18" fmla="*/ 3723 w 5386"/>
                <a:gd name="T19" fmla="*/ 1980 h 1980"/>
                <a:gd name="T20" fmla="*/ 263 w 5386"/>
                <a:gd name="T21"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86" h="1980">
                  <a:moveTo>
                    <a:pt x="263" y="1980"/>
                  </a:moveTo>
                  <a:lnTo>
                    <a:pt x="263" y="1980"/>
                  </a:lnTo>
                  <a:cubicBezTo>
                    <a:pt x="2" y="1980"/>
                    <a:pt x="0" y="1721"/>
                    <a:pt x="0" y="1721"/>
                  </a:cubicBezTo>
                  <a:lnTo>
                    <a:pt x="0" y="0"/>
                  </a:lnTo>
                  <a:lnTo>
                    <a:pt x="5386" y="0"/>
                  </a:lnTo>
                  <a:cubicBezTo>
                    <a:pt x="5025" y="0"/>
                    <a:pt x="4821" y="377"/>
                    <a:pt x="4636" y="801"/>
                  </a:cubicBezTo>
                  <a:lnTo>
                    <a:pt x="4297" y="339"/>
                  </a:lnTo>
                  <a:lnTo>
                    <a:pt x="3962" y="339"/>
                  </a:lnTo>
                  <a:lnTo>
                    <a:pt x="4514" y="1087"/>
                  </a:lnTo>
                  <a:cubicBezTo>
                    <a:pt x="4319" y="1541"/>
                    <a:pt x="4110" y="1980"/>
                    <a:pt x="3723" y="1980"/>
                  </a:cubicBezTo>
                  <a:cubicBezTo>
                    <a:pt x="3723" y="1980"/>
                    <a:pt x="524" y="1980"/>
                    <a:pt x="263" y="1980"/>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7" name="Freeform 6"/>
            <p:cNvSpPr>
              <a:spLocks/>
            </p:cNvSpPr>
            <p:nvPr userDrawn="1"/>
          </p:nvSpPr>
          <p:spPr bwMode="auto">
            <a:xfrm>
              <a:off x="8491538" y="6899275"/>
              <a:ext cx="220663" cy="303213"/>
            </a:xfrm>
            <a:custGeom>
              <a:avLst/>
              <a:gdLst>
                <a:gd name="T0" fmla="*/ 668 w 943"/>
                <a:gd name="T1" fmla="*/ 1287 h 1287"/>
                <a:gd name="T2" fmla="*/ 668 w 943"/>
                <a:gd name="T3" fmla="*/ 1287 h 1287"/>
                <a:gd name="T4" fmla="*/ 943 w 943"/>
                <a:gd name="T5" fmla="*/ 1106 h 1287"/>
                <a:gd name="T6" fmla="*/ 279 w 943"/>
                <a:gd name="T7" fmla="*/ 1106 h 1287"/>
                <a:gd name="T8" fmla="*/ 279 w 943"/>
                <a:gd name="T9" fmla="*/ 703 h 1287"/>
                <a:gd name="T10" fmla="*/ 785 w 943"/>
                <a:gd name="T11" fmla="*/ 703 h 1287"/>
                <a:gd name="T12" fmla="*/ 785 w 943"/>
                <a:gd name="T13" fmla="*/ 527 h 1287"/>
                <a:gd name="T14" fmla="*/ 274 w 943"/>
                <a:gd name="T15" fmla="*/ 527 h 1287"/>
                <a:gd name="T16" fmla="*/ 274 w 943"/>
                <a:gd name="T17" fmla="*/ 174 h 1287"/>
                <a:gd name="T18" fmla="*/ 883 w 943"/>
                <a:gd name="T19" fmla="*/ 174 h 1287"/>
                <a:gd name="T20" fmla="*/ 919 w 943"/>
                <a:gd name="T21" fmla="*/ 0 h 1287"/>
                <a:gd name="T22" fmla="*/ 0 w 943"/>
                <a:gd name="T23" fmla="*/ 0 h 1287"/>
                <a:gd name="T24" fmla="*/ 0 w 943"/>
                <a:gd name="T25" fmla="*/ 1287 h 1287"/>
                <a:gd name="T26" fmla="*/ 668 w 943"/>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3" h="1287">
                  <a:moveTo>
                    <a:pt x="668" y="1287"/>
                  </a:moveTo>
                  <a:lnTo>
                    <a:pt x="668" y="1287"/>
                  </a:lnTo>
                  <a:cubicBezTo>
                    <a:pt x="872" y="1287"/>
                    <a:pt x="943" y="1106"/>
                    <a:pt x="943" y="1106"/>
                  </a:cubicBezTo>
                  <a:lnTo>
                    <a:pt x="279" y="1106"/>
                  </a:lnTo>
                  <a:lnTo>
                    <a:pt x="279" y="703"/>
                  </a:lnTo>
                  <a:lnTo>
                    <a:pt x="785" y="703"/>
                  </a:lnTo>
                  <a:lnTo>
                    <a:pt x="785" y="527"/>
                  </a:lnTo>
                  <a:lnTo>
                    <a:pt x="274" y="527"/>
                  </a:lnTo>
                  <a:lnTo>
                    <a:pt x="274" y="174"/>
                  </a:lnTo>
                  <a:lnTo>
                    <a:pt x="883" y="174"/>
                  </a:lnTo>
                  <a:lnTo>
                    <a:pt x="919" y="0"/>
                  </a:lnTo>
                  <a:lnTo>
                    <a:pt x="0" y="0"/>
                  </a:lnTo>
                  <a:lnTo>
                    <a:pt x="0" y="1287"/>
                  </a:lnTo>
                  <a:cubicBezTo>
                    <a:pt x="0" y="1287"/>
                    <a:pt x="463" y="1287"/>
                    <a:pt x="668"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8" name="Freeform 7"/>
            <p:cNvSpPr>
              <a:spLocks/>
            </p:cNvSpPr>
            <p:nvPr userDrawn="1"/>
          </p:nvSpPr>
          <p:spPr bwMode="auto">
            <a:xfrm>
              <a:off x="9048750" y="6899275"/>
              <a:ext cx="220663" cy="303213"/>
            </a:xfrm>
            <a:custGeom>
              <a:avLst/>
              <a:gdLst>
                <a:gd name="T0" fmla="*/ 667 w 942"/>
                <a:gd name="T1" fmla="*/ 1287 h 1287"/>
                <a:gd name="T2" fmla="*/ 667 w 942"/>
                <a:gd name="T3" fmla="*/ 1287 h 1287"/>
                <a:gd name="T4" fmla="*/ 942 w 942"/>
                <a:gd name="T5" fmla="*/ 1106 h 1287"/>
                <a:gd name="T6" fmla="*/ 279 w 942"/>
                <a:gd name="T7" fmla="*/ 1106 h 1287"/>
                <a:gd name="T8" fmla="*/ 279 w 942"/>
                <a:gd name="T9" fmla="*/ 703 h 1287"/>
                <a:gd name="T10" fmla="*/ 784 w 942"/>
                <a:gd name="T11" fmla="*/ 703 h 1287"/>
                <a:gd name="T12" fmla="*/ 784 w 942"/>
                <a:gd name="T13" fmla="*/ 527 h 1287"/>
                <a:gd name="T14" fmla="*/ 274 w 942"/>
                <a:gd name="T15" fmla="*/ 527 h 1287"/>
                <a:gd name="T16" fmla="*/ 274 w 942"/>
                <a:gd name="T17" fmla="*/ 174 h 1287"/>
                <a:gd name="T18" fmla="*/ 883 w 942"/>
                <a:gd name="T19" fmla="*/ 174 h 1287"/>
                <a:gd name="T20" fmla="*/ 919 w 942"/>
                <a:gd name="T21" fmla="*/ 0 h 1287"/>
                <a:gd name="T22" fmla="*/ 0 w 942"/>
                <a:gd name="T23" fmla="*/ 0 h 1287"/>
                <a:gd name="T24" fmla="*/ 0 w 942"/>
                <a:gd name="T25" fmla="*/ 1287 h 1287"/>
                <a:gd name="T26" fmla="*/ 667 w 942"/>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2" h="1287">
                  <a:moveTo>
                    <a:pt x="667" y="1287"/>
                  </a:moveTo>
                  <a:lnTo>
                    <a:pt x="667" y="1287"/>
                  </a:lnTo>
                  <a:cubicBezTo>
                    <a:pt x="872" y="1287"/>
                    <a:pt x="942" y="1106"/>
                    <a:pt x="942" y="1106"/>
                  </a:cubicBezTo>
                  <a:lnTo>
                    <a:pt x="279" y="1106"/>
                  </a:lnTo>
                  <a:lnTo>
                    <a:pt x="279" y="703"/>
                  </a:lnTo>
                  <a:lnTo>
                    <a:pt x="784" y="703"/>
                  </a:lnTo>
                  <a:lnTo>
                    <a:pt x="784" y="527"/>
                  </a:lnTo>
                  <a:lnTo>
                    <a:pt x="274" y="527"/>
                  </a:lnTo>
                  <a:lnTo>
                    <a:pt x="274" y="174"/>
                  </a:lnTo>
                  <a:lnTo>
                    <a:pt x="883" y="174"/>
                  </a:lnTo>
                  <a:lnTo>
                    <a:pt x="919" y="0"/>
                  </a:lnTo>
                  <a:lnTo>
                    <a:pt x="0" y="0"/>
                  </a:lnTo>
                  <a:lnTo>
                    <a:pt x="0" y="1287"/>
                  </a:lnTo>
                  <a:cubicBezTo>
                    <a:pt x="0" y="1287"/>
                    <a:pt x="463" y="1287"/>
                    <a:pt x="667"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9" name="Freeform 8"/>
            <p:cNvSpPr>
              <a:spLocks/>
            </p:cNvSpPr>
            <p:nvPr userDrawn="1"/>
          </p:nvSpPr>
          <p:spPr bwMode="auto">
            <a:xfrm>
              <a:off x="8783638" y="6899275"/>
              <a:ext cx="207963" cy="306388"/>
            </a:xfrm>
            <a:custGeom>
              <a:avLst/>
              <a:gdLst>
                <a:gd name="T0" fmla="*/ 41 w 887"/>
                <a:gd name="T1" fmla="*/ 1298 h 1298"/>
                <a:gd name="T2" fmla="*/ 41 w 887"/>
                <a:gd name="T3" fmla="*/ 1298 h 1298"/>
                <a:gd name="T4" fmla="*/ 610 w 887"/>
                <a:gd name="T5" fmla="*/ 1298 h 1298"/>
                <a:gd name="T6" fmla="*/ 885 w 887"/>
                <a:gd name="T7" fmla="*/ 1117 h 1298"/>
                <a:gd name="T8" fmla="*/ 887 w 887"/>
                <a:gd name="T9" fmla="*/ 1111 h 1298"/>
                <a:gd name="T10" fmla="*/ 280 w 887"/>
                <a:gd name="T11" fmla="*/ 1111 h 1298"/>
                <a:gd name="T12" fmla="*/ 280 w 887"/>
                <a:gd name="T13" fmla="*/ 0 h 1298"/>
                <a:gd name="T14" fmla="*/ 0 w 887"/>
                <a:gd name="T15" fmla="*/ 0 h 1298"/>
                <a:gd name="T16" fmla="*/ 0 w 887"/>
                <a:gd name="T17" fmla="*/ 1297 h 1298"/>
                <a:gd name="T18" fmla="*/ 41 w 887"/>
                <a:gd name="T19" fmla="*/ 1298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7" h="1298">
                  <a:moveTo>
                    <a:pt x="41" y="1298"/>
                  </a:moveTo>
                  <a:lnTo>
                    <a:pt x="41" y="1298"/>
                  </a:lnTo>
                  <a:cubicBezTo>
                    <a:pt x="41" y="1298"/>
                    <a:pt x="406" y="1298"/>
                    <a:pt x="610" y="1298"/>
                  </a:cubicBezTo>
                  <a:cubicBezTo>
                    <a:pt x="815" y="1298"/>
                    <a:pt x="885" y="1117"/>
                    <a:pt x="885" y="1117"/>
                  </a:cubicBezTo>
                  <a:lnTo>
                    <a:pt x="887" y="1111"/>
                  </a:lnTo>
                  <a:lnTo>
                    <a:pt x="280" y="1111"/>
                  </a:lnTo>
                  <a:lnTo>
                    <a:pt x="280" y="0"/>
                  </a:lnTo>
                  <a:lnTo>
                    <a:pt x="0" y="0"/>
                  </a:lnTo>
                  <a:lnTo>
                    <a:pt x="0" y="1297"/>
                  </a:lnTo>
                  <a:lnTo>
                    <a:pt x="41" y="1298"/>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0" name="Freeform 9"/>
            <p:cNvSpPr>
              <a:spLocks/>
            </p:cNvSpPr>
            <p:nvPr userDrawn="1"/>
          </p:nvSpPr>
          <p:spPr bwMode="auto">
            <a:xfrm>
              <a:off x="10037763" y="6900863"/>
              <a:ext cx="263525" cy="303213"/>
            </a:xfrm>
            <a:custGeom>
              <a:avLst/>
              <a:gdLst>
                <a:gd name="T0" fmla="*/ 835 w 1124"/>
                <a:gd name="T1" fmla="*/ 1287 h 1287"/>
                <a:gd name="T2" fmla="*/ 835 w 1124"/>
                <a:gd name="T3" fmla="*/ 1287 h 1287"/>
                <a:gd name="T4" fmla="*/ 270 w 1124"/>
                <a:gd name="T5" fmla="*/ 325 h 1287"/>
                <a:gd name="T6" fmla="*/ 270 w 1124"/>
                <a:gd name="T7" fmla="*/ 1287 h 1287"/>
                <a:gd name="T8" fmla="*/ 0 w 1124"/>
                <a:gd name="T9" fmla="*/ 1287 h 1287"/>
                <a:gd name="T10" fmla="*/ 0 w 1124"/>
                <a:gd name="T11" fmla="*/ 0 h 1287"/>
                <a:gd name="T12" fmla="*/ 311 w 1124"/>
                <a:gd name="T13" fmla="*/ 0 h 1287"/>
                <a:gd name="T14" fmla="*/ 864 w 1124"/>
                <a:gd name="T15" fmla="*/ 937 h 1287"/>
                <a:gd name="T16" fmla="*/ 864 w 1124"/>
                <a:gd name="T17" fmla="*/ 0 h 1287"/>
                <a:gd name="T18" fmla="*/ 1124 w 1124"/>
                <a:gd name="T19" fmla="*/ 0 h 1287"/>
                <a:gd name="T20" fmla="*/ 1124 w 1124"/>
                <a:gd name="T21" fmla="*/ 1287 h 1287"/>
                <a:gd name="T22" fmla="*/ 835 w 1124"/>
                <a:gd name="T23"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4" h="1287">
                  <a:moveTo>
                    <a:pt x="835" y="1287"/>
                  </a:moveTo>
                  <a:lnTo>
                    <a:pt x="835" y="1287"/>
                  </a:lnTo>
                  <a:cubicBezTo>
                    <a:pt x="835" y="1287"/>
                    <a:pt x="301" y="401"/>
                    <a:pt x="270" y="325"/>
                  </a:cubicBezTo>
                  <a:lnTo>
                    <a:pt x="270" y="1287"/>
                  </a:lnTo>
                  <a:lnTo>
                    <a:pt x="0" y="1287"/>
                  </a:lnTo>
                  <a:lnTo>
                    <a:pt x="0" y="0"/>
                  </a:lnTo>
                  <a:lnTo>
                    <a:pt x="311" y="0"/>
                  </a:lnTo>
                  <a:cubicBezTo>
                    <a:pt x="311" y="0"/>
                    <a:pt x="842" y="877"/>
                    <a:pt x="864" y="937"/>
                  </a:cubicBezTo>
                  <a:lnTo>
                    <a:pt x="864" y="0"/>
                  </a:lnTo>
                  <a:lnTo>
                    <a:pt x="1124" y="0"/>
                  </a:lnTo>
                  <a:lnTo>
                    <a:pt x="1124" y="1287"/>
                  </a:lnTo>
                  <a:lnTo>
                    <a:pt x="835" y="1287"/>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1" name="Freeform 10"/>
            <p:cNvSpPr>
              <a:spLocks/>
            </p:cNvSpPr>
            <p:nvPr userDrawn="1"/>
          </p:nvSpPr>
          <p:spPr bwMode="auto">
            <a:xfrm>
              <a:off x="9453563" y="7007225"/>
              <a:ext cx="173038" cy="196850"/>
            </a:xfrm>
            <a:custGeom>
              <a:avLst/>
              <a:gdLst>
                <a:gd name="T0" fmla="*/ 0 w 735"/>
                <a:gd name="T1" fmla="*/ 287 h 836"/>
                <a:gd name="T2" fmla="*/ 0 w 735"/>
                <a:gd name="T3" fmla="*/ 287 h 836"/>
                <a:gd name="T4" fmla="*/ 405 w 735"/>
                <a:gd name="T5" fmla="*/ 836 h 836"/>
                <a:gd name="T6" fmla="*/ 735 w 735"/>
                <a:gd name="T7" fmla="*/ 836 h 836"/>
                <a:gd name="T8" fmla="*/ 122 w 735"/>
                <a:gd name="T9" fmla="*/ 0 h 836"/>
                <a:gd name="T10" fmla="*/ 0 w 735"/>
                <a:gd name="T11" fmla="*/ 287 h 836"/>
              </a:gdLst>
              <a:ahLst/>
              <a:cxnLst>
                <a:cxn ang="0">
                  <a:pos x="T0" y="T1"/>
                </a:cxn>
                <a:cxn ang="0">
                  <a:pos x="T2" y="T3"/>
                </a:cxn>
                <a:cxn ang="0">
                  <a:pos x="T4" y="T5"/>
                </a:cxn>
                <a:cxn ang="0">
                  <a:pos x="T6" y="T7"/>
                </a:cxn>
                <a:cxn ang="0">
                  <a:pos x="T8" y="T9"/>
                </a:cxn>
                <a:cxn ang="0">
                  <a:pos x="T10" y="T11"/>
                </a:cxn>
              </a:cxnLst>
              <a:rect l="0" t="0" r="r" b="b"/>
              <a:pathLst>
                <a:path w="735" h="836">
                  <a:moveTo>
                    <a:pt x="0" y="287"/>
                  </a:moveTo>
                  <a:lnTo>
                    <a:pt x="0" y="287"/>
                  </a:lnTo>
                  <a:lnTo>
                    <a:pt x="405" y="836"/>
                  </a:lnTo>
                  <a:lnTo>
                    <a:pt x="735" y="836"/>
                  </a:lnTo>
                  <a:lnTo>
                    <a:pt x="122" y="0"/>
                  </a:lnTo>
                  <a:cubicBezTo>
                    <a:pt x="81" y="95"/>
                    <a:pt x="41" y="191"/>
                    <a:pt x="0" y="287"/>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2" name="Freeform 11"/>
            <p:cNvSpPr>
              <a:spLocks noEditPoints="1"/>
            </p:cNvSpPr>
            <p:nvPr userDrawn="1"/>
          </p:nvSpPr>
          <p:spPr bwMode="auto">
            <a:xfrm>
              <a:off x="9639300" y="6896100"/>
              <a:ext cx="325438" cy="311150"/>
            </a:xfrm>
            <a:custGeom>
              <a:avLst/>
              <a:gdLst>
                <a:gd name="T0" fmla="*/ 704 w 1386"/>
                <a:gd name="T1" fmla="*/ 1325 h 1325"/>
                <a:gd name="T2" fmla="*/ 704 w 1386"/>
                <a:gd name="T3" fmla="*/ 1325 h 1325"/>
                <a:gd name="T4" fmla="*/ 1386 w 1386"/>
                <a:gd name="T5" fmla="*/ 663 h 1325"/>
                <a:gd name="T6" fmla="*/ 692 w 1386"/>
                <a:gd name="T7" fmla="*/ 0 h 1325"/>
                <a:gd name="T8" fmla="*/ 0 w 1386"/>
                <a:gd name="T9" fmla="*/ 661 h 1325"/>
                <a:gd name="T10" fmla="*/ 704 w 1386"/>
                <a:gd name="T11" fmla="*/ 1325 h 1325"/>
                <a:gd name="T12" fmla="*/ 704 w 1386"/>
                <a:gd name="T13" fmla="*/ 1325 h 1325"/>
                <a:gd name="T14" fmla="*/ 697 w 1386"/>
                <a:gd name="T15" fmla="*/ 1163 h 1325"/>
                <a:gd name="T16" fmla="*/ 697 w 1386"/>
                <a:gd name="T17" fmla="*/ 1163 h 1325"/>
                <a:gd name="T18" fmla="*/ 305 w 1386"/>
                <a:gd name="T19" fmla="*/ 648 h 1325"/>
                <a:gd name="T20" fmla="*/ 690 w 1386"/>
                <a:gd name="T21" fmla="*/ 164 h 1325"/>
                <a:gd name="T22" fmla="*/ 1072 w 1386"/>
                <a:gd name="T23" fmla="*/ 676 h 1325"/>
                <a:gd name="T24" fmla="*/ 697 w 1386"/>
                <a:gd name="T25" fmla="*/ 1163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6" h="1325">
                  <a:moveTo>
                    <a:pt x="704" y="1325"/>
                  </a:moveTo>
                  <a:lnTo>
                    <a:pt x="704" y="1325"/>
                  </a:lnTo>
                  <a:cubicBezTo>
                    <a:pt x="1136" y="1325"/>
                    <a:pt x="1386" y="1064"/>
                    <a:pt x="1386" y="663"/>
                  </a:cubicBezTo>
                  <a:cubicBezTo>
                    <a:pt x="1386" y="287"/>
                    <a:pt x="1160" y="0"/>
                    <a:pt x="692" y="0"/>
                  </a:cubicBezTo>
                  <a:cubicBezTo>
                    <a:pt x="277" y="0"/>
                    <a:pt x="0" y="237"/>
                    <a:pt x="0" y="661"/>
                  </a:cubicBezTo>
                  <a:cubicBezTo>
                    <a:pt x="0" y="1042"/>
                    <a:pt x="231" y="1325"/>
                    <a:pt x="704" y="1325"/>
                  </a:cubicBezTo>
                  <a:lnTo>
                    <a:pt x="704" y="1325"/>
                  </a:lnTo>
                  <a:close/>
                  <a:moveTo>
                    <a:pt x="697" y="1163"/>
                  </a:moveTo>
                  <a:lnTo>
                    <a:pt x="697" y="1163"/>
                  </a:lnTo>
                  <a:cubicBezTo>
                    <a:pt x="413" y="1163"/>
                    <a:pt x="305" y="979"/>
                    <a:pt x="305" y="648"/>
                  </a:cubicBezTo>
                  <a:cubicBezTo>
                    <a:pt x="305" y="339"/>
                    <a:pt x="411" y="164"/>
                    <a:pt x="690" y="164"/>
                  </a:cubicBezTo>
                  <a:cubicBezTo>
                    <a:pt x="988" y="164"/>
                    <a:pt x="1072" y="361"/>
                    <a:pt x="1072" y="676"/>
                  </a:cubicBezTo>
                  <a:cubicBezTo>
                    <a:pt x="1072" y="1022"/>
                    <a:pt x="944" y="1163"/>
                    <a:pt x="697" y="1163"/>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156527934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rge Graphic Slide">
    <p:spTree>
      <p:nvGrpSpPr>
        <p:cNvPr id="1" name=""/>
        <p:cNvGrpSpPr/>
        <p:nvPr/>
      </p:nvGrpSpPr>
      <p:grpSpPr>
        <a:xfrm>
          <a:off x="0" y="0"/>
          <a:ext cx="0" cy="0"/>
          <a:chOff x="0" y="0"/>
          <a:chExt cx="0" cy="0"/>
        </a:xfrm>
      </p:grpSpPr>
      <p:sp>
        <p:nvSpPr>
          <p:cNvPr id="2" name="Title 1"/>
          <p:cNvSpPr>
            <a:spLocks noGrp="1"/>
          </p:cNvSpPr>
          <p:nvPr>
            <p:ph type="title"/>
          </p:nvPr>
        </p:nvSpPr>
        <p:spPr>
          <a:xfrm>
            <a:off x="396876" y="424800"/>
            <a:ext cx="9899649" cy="432000"/>
          </a:xfrm>
        </p:spPr>
        <p:txBody>
          <a:bodyPr/>
          <a:lstStyle/>
          <a:p>
            <a:r>
              <a:rPr lang="en-US" dirty="0" smtClean="0"/>
              <a:t>Click to edit Master title style</a:t>
            </a:r>
            <a:endParaRPr lang="en-GB" dirty="0"/>
          </a:p>
        </p:txBody>
      </p:sp>
      <p:sp>
        <p:nvSpPr>
          <p:cNvPr id="3" name="Footer Placeholder 2"/>
          <p:cNvSpPr>
            <a:spLocks noGrp="1"/>
          </p:cNvSpPr>
          <p:nvPr>
            <p:ph type="ftr" sz="quarter" idx="10"/>
          </p:nvPr>
        </p:nvSpPr>
        <p:spPr/>
        <p:txBody>
          <a:bodyPr/>
          <a:lstStyle/>
          <a:p>
            <a:r>
              <a:rPr lang="en-GB" dirty="0" smtClean="0"/>
              <a:t>Insert: Document title</a:t>
            </a:r>
            <a:endParaRPr lang="en-GB" dirty="0"/>
          </a:p>
        </p:txBody>
      </p:sp>
      <p:sp>
        <p:nvSpPr>
          <p:cNvPr id="4" name="Slide Number Placeholder 3"/>
          <p:cNvSpPr>
            <a:spLocks noGrp="1"/>
          </p:cNvSpPr>
          <p:nvPr>
            <p:ph type="sldNum" sz="quarter" idx="11"/>
          </p:nvPr>
        </p:nvSpPr>
        <p:spPr/>
        <p:txBody>
          <a:bodyPr/>
          <a:lstStyle/>
          <a:p>
            <a:fld id="{183C6C5D-E533-49CA-B0EE-FC3E24E254C3}" type="slidenum">
              <a:rPr lang="en-GB" smtClean="0"/>
              <a:pPr/>
              <a:t>‹#›</a:t>
            </a:fld>
            <a:endParaRPr lang="en-GB" dirty="0"/>
          </a:p>
        </p:txBody>
      </p:sp>
      <p:sp>
        <p:nvSpPr>
          <p:cNvPr id="21" name="Freeform 12"/>
          <p:cNvSpPr>
            <a:spLocks/>
          </p:cNvSpPr>
          <p:nvPr userDrawn="1"/>
        </p:nvSpPr>
        <p:spPr bwMode="auto">
          <a:xfrm>
            <a:off x="8394701" y="6818314"/>
            <a:ext cx="1998663" cy="466725"/>
          </a:xfrm>
          <a:custGeom>
            <a:avLst/>
            <a:gdLst>
              <a:gd name="T0" fmla="*/ 263 w 8518"/>
              <a:gd name="T1" fmla="*/ 1980 h 1980"/>
              <a:gd name="T2" fmla="*/ 263 w 8518"/>
              <a:gd name="T3" fmla="*/ 1980 h 1980"/>
              <a:gd name="T4" fmla="*/ 0 w 8518"/>
              <a:gd name="T5" fmla="*/ 1721 h 1980"/>
              <a:gd name="T6" fmla="*/ 0 w 8518"/>
              <a:gd name="T7" fmla="*/ 0 h 1980"/>
              <a:gd name="T8" fmla="*/ 8254 w 8518"/>
              <a:gd name="T9" fmla="*/ 0 h 1980"/>
              <a:gd name="T10" fmla="*/ 8518 w 8518"/>
              <a:gd name="T11" fmla="*/ 259 h 1980"/>
              <a:gd name="T12" fmla="*/ 8518 w 8518"/>
              <a:gd name="T13" fmla="*/ 1980 h 1980"/>
              <a:gd name="T14" fmla="*/ 263 w 8518"/>
              <a:gd name="T15" fmla="*/ 1980 h 1980"/>
              <a:gd name="T16" fmla="*/ 263 w 8518"/>
              <a:gd name="T17"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18" h="1980">
                <a:moveTo>
                  <a:pt x="263" y="1980"/>
                </a:moveTo>
                <a:lnTo>
                  <a:pt x="263" y="1980"/>
                </a:lnTo>
                <a:cubicBezTo>
                  <a:pt x="2" y="1980"/>
                  <a:pt x="0" y="1721"/>
                  <a:pt x="0" y="1721"/>
                </a:cubicBezTo>
                <a:lnTo>
                  <a:pt x="0" y="0"/>
                </a:lnTo>
                <a:lnTo>
                  <a:pt x="8254" y="0"/>
                </a:lnTo>
                <a:cubicBezTo>
                  <a:pt x="8254" y="0"/>
                  <a:pt x="8518" y="2"/>
                  <a:pt x="8518" y="259"/>
                </a:cubicBezTo>
                <a:cubicBezTo>
                  <a:pt x="8518" y="517"/>
                  <a:pt x="8518" y="1980"/>
                  <a:pt x="8518" y="1980"/>
                </a:cubicBezTo>
                <a:lnTo>
                  <a:pt x="263" y="1980"/>
                </a:lnTo>
                <a:lnTo>
                  <a:pt x="263" y="1980"/>
                </a:lnTo>
                <a:close/>
              </a:path>
            </a:pathLst>
          </a:custGeom>
          <a:noFill/>
          <a:ln w="793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 name="Content Placeholder 5"/>
          <p:cNvSpPr>
            <a:spLocks noGrp="1"/>
          </p:cNvSpPr>
          <p:nvPr>
            <p:ph sz="quarter" idx="13"/>
          </p:nvPr>
        </p:nvSpPr>
        <p:spPr>
          <a:xfrm>
            <a:off x="396875" y="1155700"/>
            <a:ext cx="9899649" cy="554355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grpSp>
        <p:nvGrpSpPr>
          <p:cNvPr id="23" name="Group 22"/>
          <p:cNvGrpSpPr/>
          <p:nvPr userDrawn="1"/>
        </p:nvGrpSpPr>
        <p:grpSpPr>
          <a:xfrm>
            <a:off x="8394701" y="6837450"/>
            <a:ext cx="1906588" cy="466725"/>
            <a:chOff x="8394700" y="6818313"/>
            <a:chExt cx="1906588" cy="466725"/>
          </a:xfrm>
        </p:grpSpPr>
        <p:sp>
          <p:nvSpPr>
            <p:cNvPr id="24" name="Freeform 5"/>
            <p:cNvSpPr>
              <a:spLocks/>
            </p:cNvSpPr>
            <p:nvPr userDrawn="1"/>
          </p:nvSpPr>
          <p:spPr bwMode="auto">
            <a:xfrm>
              <a:off x="8394700" y="6818313"/>
              <a:ext cx="1263650" cy="466725"/>
            </a:xfrm>
            <a:custGeom>
              <a:avLst/>
              <a:gdLst>
                <a:gd name="T0" fmla="*/ 263 w 5386"/>
                <a:gd name="T1" fmla="*/ 1980 h 1980"/>
                <a:gd name="T2" fmla="*/ 263 w 5386"/>
                <a:gd name="T3" fmla="*/ 1980 h 1980"/>
                <a:gd name="T4" fmla="*/ 0 w 5386"/>
                <a:gd name="T5" fmla="*/ 1721 h 1980"/>
                <a:gd name="T6" fmla="*/ 0 w 5386"/>
                <a:gd name="T7" fmla="*/ 0 h 1980"/>
                <a:gd name="T8" fmla="*/ 5386 w 5386"/>
                <a:gd name="T9" fmla="*/ 0 h 1980"/>
                <a:gd name="T10" fmla="*/ 4636 w 5386"/>
                <a:gd name="T11" fmla="*/ 801 h 1980"/>
                <a:gd name="T12" fmla="*/ 4297 w 5386"/>
                <a:gd name="T13" fmla="*/ 339 h 1980"/>
                <a:gd name="T14" fmla="*/ 3962 w 5386"/>
                <a:gd name="T15" fmla="*/ 339 h 1980"/>
                <a:gd name="T16" fmla="*/ 4514 w 5386"/>
                <a:gd name="T17" fmla="*/ 1087 h 1980"/>
                <a:gd name="T18" fmla="*/ 3723 w 5386"/>
                <a:gd name="T19" fmla="*/ 1980 h 1980"/>
                <a:gd name="T20" fmla="*/ 263 w 5386"/>
                <a:gd name="T21"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86" h="1980">
                  <a:moveTo>
                    <a:pt x="263" y="1980"/>
                  </a:moveTo>
                  <a:lnTo>
                    <a:pt x="263" y="1980"/>
                  </a:lnTo>
                  <a:cubicBezTo>
                    <a:pt x="2" y="1980"/>
                    <a:pt x="0" y="1721"/>
                    <a:pt x="0" y="1721"/>
                  </a:cubicBezTo>
                  <a:lnTo>
                    <a:pt x="0" y="0"/>
                  </a:lnTo>
                  <a:lnTo>
                    <a:pt x="5386" y="0"/>
                  </a:lnTo>
                  <a:cubicBezTo>
                    <a:pt x="5025" y="0"/>
                    <a:pt x="4821" y="377"/>
                    <a:pt x="4636" y="801"/>
                  </a:cubicBezTo>
                  <a:lnTo>
                    <a:pt x="4297" y="339"/>
                  </a:lnTo>
                  <a:lnTo>
                    <a:pt x="3962" y="339"/>
                  </a:lnTo>
                  <a:lnTo>
                    <a:pt x="4514" y="1087"/>
                  </a:lnTo>
                  <a:cubicBezTo>
                    <a:pt x="4319" y="1541"/>
                    <a:pt x="4110" y="1980"/>
                    <a:pt x="3723" y="1980"/>
                  </a:cubicBezTo>
                  <a:cubicBezTo>
                    <a:pt x="3723" y="1980"/>
                    <a:pt x="524" y="1980"/>
                    <a:pt x="263" y="1980"/>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5" name="Freeform 6"/>
            <p:cNvSpPr>
              <a:spLocks/>
            </p:cNvSpPr>
            <p:nvPr userDrawn="1"/>
          </p:nvSpPr>
          <p:spPr bwMode="auto">
            <a:xfrm>
              <a:off x="8491538" y="6899275"/>
              <a:ext cx="220663" cy="303213"/>
            </a:xfrm>
            <a:custGeom>
              <a:avLst/>
              <a:gdLst>
                <a:gd name="T0" fmla="*/ 668 w 943"/>
                <a:gd name="T1" fmla="*/ 1287 h 1287"/>
                <a:gd name="T2" fmla="*/ 668 w 943"/>
                <a:gd name="T3" fmla="*/ 1287 h 1287"/>
                <a:gd name="T4" fmla="*/ 943 w 943"/>
                <a:gd name="T5" fmla="*/ 1106 h 1287"/>
                <a:gd name="T6" fmla="*/ 279 w 943"/>
                <a:gd name="T7" fmla="*/ 1106 h 1287"/>
                <a:gd name="T8" fmla="*/ 279 w 943"/>
                <a:gd name="T9" fmla="*/ 703 h 1287"/>
                <a:gd name="T10" fmla="*/ 785 w 943"/>
                <a:gd name="T11" fmla="*/ 703 h 1287"/>
                <a:gd name="T12" fmla="*/ 785 w 943"/>
                <a:gd name="T13" fmla="*/ 527 h 1287"/>
                <a:gd name="T14" fmla="*/ 274 w 943"/>
                <a:gd name="T15" fmla="*/ 527 h 1287"/>
                <a:gd name="T16" fmla="*/ 274 w 943"/>
                <a:gd name="T17" fmla="*/ 174 h 1287"/>
                <a:gd name="T18" fmla="*/ 883 w 943"/>
                <a:gd name="T19" fmla="*/ 174 h 1287"/>
                <a:gd name="T20" fmla="*/ 919 w 943"/>
                <a:gd name="T21" fmla="*/ 0 h 1287"/>
                <a:gd name="T22" fmla="*/ 0 w 943"/>
                <a:gd name="T23" fmla="*/ 0 h 1287"/>
                <a:gd name="T24" fmla="*/ 0 w 943"/>
                <a:gd name="T25" fmla="*/ 1287 h 1287"/>
                <a:gd name="T26" fmla="*/ 668 w 943"/>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3" h="1287">
                  <a:moveTo>
                    <a:pt x="668" y="1287"/>
                  </a:moveTo>
                  <a:lnTo>
                    <a:pt x="668" y="1287"/>
                  </a:lnTo>
                  <a:cubicBezTo>
                    <a:pt x="872" y="1287"/>
                    <a:pt x="943" y="1106"/>
                    <a:pt x="943" y="1106"/>
                  </a:cubicBezTo>
                  <a:lnTo>
                    <a:pt x="279" y="1106"/>
                  </a:lnTo>
                  <a:lnTo>
                    <a:pt x="279" y="703"/>
                  </a:lnTo>
                  <a:lnTo>
                    <a:pt x="785" y="703"/>
                  </a:lnTo>
                  <a:lnTo>
                    <a:pt x="785" y="527"/>
                  </a:lnTo>
                  <a:lnTo>
                    <a:pt x="274" y="527"/>
                  </a:lnTo>
                  <a:lnTo>
                    <a:pt x="274" y="174"/>
                  </a:lnTo>
                  <a:lnTo>
                    <a:pt x="883" y="174"/>
                  </a:lnTo>
                  <a:lnTo>
                    <a:pt x="919" y="0"/>
                  </a:lnTo>
                  <a:lnTo>
                    <a:pt x="0" y="0"/>
                  </a:lnTo>
                  <a:lnTo>
                    <a:pt x="0" y="1287"/>
                  </a:lnTo>
                  <a:cubicBezTo>
                    <a:pt x="0" y="1287"/>
                    <a:pt x="463" y="1287"/>
                    <a:pt x="668"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6" name="Freeform 7"/>
            <p:cNvSpPr>
              <a:spLocks/>
            </p:cNvSpPr>
            <p:nvPr userDrawn="1"/>
          </p:nvSpPr>
          <p:spPr bwMode="auto">
            <a:xfrm>
              <a:off x="9048750" y="6899275"/>
              <a:ext cx="220663" cy="303213"/>
            </a:xfrm>
            <a:custGeom>
              <a:avLst/>
              <a:gdLst>
                <a:gd name="T0" fmla="*/ 667 w 942"/>
                <a:gd name="T1" fmla="*/ 1287 h 1287"/>
                <a:gd name="T2" fmla="*/ 667 w 942"/>
                <a:gd name="T3" fmla="*/ 1287 h 1287"/>
                <a:gd name="T4" fmla="*/ 942 w 942"/>
                <a:gd name="T5" fmla="*/ 1106 h 1287"/>
                <a:gd name="T6" fmla="*/ 279 w 942"/>
                <a:gd name="T7" fmla="*/ 1106 h 1287"/>
                <a:gd name="T8" fmla="*/ 279 w 942"/>
                <a:gd name="T9" fmla="*/ 703 h 1287"/>
                <a:gd name="T10" fmla="*/ 784 w 942"/>
                <a:gd name="T11" fmla="*/ 703 h 1287"/>
                <a:gd name="T12" fmla="*/ 784 w 942"/>
                <a:gd name="T13" fmla="*/ 527 h 1287"/>
                <a:gd name="T14" fmla="*/ 274 w 942"/>
                <a:gd name="T15" fmla="*/ 527 h 1287"/>
                <a:gd name="T16" fmla="*/ 274 w 942"/>
                <a:gd name="T17" fmla="*/ 174 h 1287"/>
                <a:gd name="T18" fmla="*/ 883 w 942"/>
                <a:gd name="T19" fmla="*/ 174 h 1287"/>
                <a:gd name="T20" fmla="*/ 919 w 942"/>
                <a:gd name="T21" fmla="*/ 0 h 1287"/>
                <a:gd name="T22" fmla="*/ 0 w 942"/>
                <a:gd name="T23" fmla="*/ 0 h 1287"/>
                <a:gd name="T24" fmla="*/ 0 w 942"/>
                <a:gd name="T25" fmla="*/ 1287 h 1287"/>
                <a:gd name="T26" fmla="*/ 667 w 942"/>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2" h="1287">
                  <a:moveTo>
                    <a:pt x="667" y="1287"/>
                  </a:moveTo>
                  <a:lnTo>
                    <a:pt x="667" y="1287"/>
                  </a:lnTo>
                  <a:cubicBezTo>
                    <a:pt x="872" y="1287"/>
                    <a:pt x="942" y="1106"/>
                    <a:pt x="942" y="1106"/>
                  </a:cubicBezTo>
                  <a:lnTo>
                    <a:pt x="279" y="1106"/>
                  </a:lnTo>
                  <a:lnTo>
                    <a:pt x="279" y="703"/>
                  </a:lnTo>
                  <a:lnTo>
                    <a:pt x="784" y="703"/>
                  </a:lnTo>
                  <a:lnTo>
                    <a:pt x="784" y="527"/>
                  </a:lnTo>
                  <a:lnTo>
                    <a:pt x="274" y="527"/>
                  </a:lnTo>
                  <a:lnTo>
                    <a:pt x="274" y="174"/>
                  </a:lnTo>
                  <a:lnTo>
                    <a:pt x="883" y="174"/>
                  </a:lnTo>
                  <a:lnTo>
                    <a:pt x="919" y="0"/>
                  </a:lnTo>
                  <a:lnTo>
                    <a:pt x="0" y="0"/>
                  </a:lnTo>
                  <a:lnTo>
                    <a:pt x="0" y="1287"/>
                  </a:lnTo>
                  <a:cubicBezTo>
                    <a:pt x="0" y="1287"/>
                    <a:pt x="463" y="1287"/>
                    <a:pt x="667"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7" name="Freeform 8"/>
            <p:cNvSpPr>
              <a:spLocks/>
            </p:cNvSpPr>
            <p:nvPr userDrawn="1"/>
          </p:nvSpPr>
          <p:spPr bwMode="auto">
            <a:xfrm>
              <a:off x="8783638" y="6899275"/>
              <a:ext cx="207963" cy="306388"/>
            </a:xfrm>
            <a:custGeom>
              <a:avLst/>
              <a:gdLst>
                <a:gd name="T0" fmla="*/ 41 w 887"/>
                <a:gd name="T1" fmla="*/ 1298 h 1298"/>
                <a:gd name="T2" fmla="*/ 41 w 887"/>
                <a:gd name="T3" fmla="*/ 1298 h 1298"/>
                <a:gd name="T4" fmla="*/ 610 w 887"/>
                <a:gd name="T5" fmla="*/ 1298 h 1298"/>
                <a:gd name="T6" fmla="*/ 885 w 887"/>
                <a:gd name="T7" fmla="*/ 1117 h 1298"/>
                <a:gd name="T8" fmla="*/ 887 w 887"/>
                <a:gd name="T9" fmla="*/ 1111 h 1298"/>
                <a:gd name="T10" fmla="*/ 280 w 887"/>
                <a:gd name="T11" fmla="*/ 1111 h 1298"/>
                <a:gd name="T12" fmla="*/ 280 w 887"/>
                <a:gd name="T13" fmla="*/ 0 h 1298"/>
                <a:gd name="T14" fmla="*/ 0 w 887"/>
                <a:gd name="T15" fmla="*/ 0 h 1298"/>
                <a:gd name="T16" fmla="*/ 0 w 887"/>
                <a:gd name="T17" fmla="*/ 1297 h 1298"/>
                <a:gd name="T18" fmla="*/ 41 w 887"/>
                <a:gd name="T19" fmla="*/ 1298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7" h="1298">
                  <a:moveTo>
                    <a:pt x="41" y="1298"/>
                  </a:moveTo>
                  <a:lnTo>
                    <a:pt x="41" y="1298"/>
                  </a:lnTo>
                  <a:cubicBezTo>
                    <a:pt x="41" y="1298"/>
                    <a:pt x="406" y="1298"/>
                    <a:pt x="610" y="1298"/>
                  </a:cubicBezTo>
                  <a:cubicBezTo>
                    <a:pt x="815" y="1298"/>
                    <a:pt x="885" y="1117"/>
                    <a:pt x="885" y="1117"/>
                  </a:cubicBezTo>
                  <a:lnTo>
                    <a:pt x="887" y="1111"/>
                  </a:lnTo>
                  <a:lnTo>
                    <a:pt x="280" y="1111"/>
                  </a:lnTo>
                  <a:lnTo>
                    <a:pt x="280" y="0"/>
                  </a:lnTo>
                  <a:lnTo>
                    <a:pt x="0" y="0"/>
                  </a:lnTo>
                  <a:lnTo>
                    <a:pt x="0" y="1297"/>
                  </a:lnTo>
                  <a:lnTo>
                    <a:pt x="41" y="1298"/>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8" name="Freeform 9"/>
            <p:cNvSpPr>
              <a:spLocks/>
            </p:cNvSpPr>
            <p:nvPr userDrawn="1"/>
          </p:nvSpPr>
          <p:spPr bwMode="auto">
            <a:xfrm>
              <a:off x="10037763" y="6900863"/>
              <a:ext cx="263525" cy="303213"/>
            </a:xfrm>
            <a:custGeom>
              <a:avLst/>
              <a:gdLst>
                <a:gd name="T0" fmla="*/ 835 w 1124"/>
                <a:gd name="T1" fmla="*/ 1287 h 1287"/>
                <a:gd name="T2" fmla="*/ 835 w 1124"/>
                <a:gd name="T3" fmla="*/ 1287 h 1287"/>
                <a:gd name="T4" fmla="*/ 270 w 1124"/>
                <a:gd name="T5" fmla="*/ 325 h 1287"/>
                <a:gd name="T6" fmla="*/ 270 w 1124"/>
                <a:gd name="T7" fmla="*/ 1287 h 1287"/>
                <a:gd name="T8" fmla="*/ 0 w 1124"/>
                <a:gd name="T9" fmla="*/ 1287 h 1287"/>
                <a:gd name="T10" fmla="*/ 0 w 1124"/>
                <a:gd name="T11" fmla="*/ 0 h 1287"/>
                <a:gd name="T12" fmla="*/ 311 w 1124"/>
                <a:gd name="T13" fmla="*/ 0 h 1287"/>
                <a:gd name="T14" fmla="*/ 864 w 1124"/>
                <a:gd name="T15" fmla="*/ 937 h 1287"/>
                <a:gd name="T16" fmla="*/ 864 w 1124"/>
                <a:gd name="T17" fmla="*/ 0 h 1287"/>
                <a:gd name="T18" fmla="*/ 1124 w 1124"/>
                <a:gd name="T19" fmla="*/ 0 h 1287"/>
                <a:gd name="T20" fmla="*/ 1124 w 1124"/>
                <a:gd name="T21" fmla="*/ 1287 h 1287"/>
                <a:gd name="T22" fmla="*/ 835 w 1124"/>
                <a:gd name="T23"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4" h="1287">
                  <a:moveTo>
                    <a:pt x="835" y="1287"/>
                  </a:moveTo>
                  <a:lnTo>
                    <a:pt x="835" y="1287"/>
                  </a:lnTo>
                  <a:cubicBezTo>
                    <a:pt x="835" y="1287"/>
                    <a:pt x="301" y="401"/>
                    <a:pt x="270" y="325"/>
                  </a:cubicBezTo>
                  <a:lnTo>
                    <a:pt x="270" y="1287"/>
                  </a:lnTo>
                  <a:lnTo>
                    <a:pt x="0" y="1287"/>
                  </a:lnTo>
                  <a:lnTo>
                    <a:pt x="0" y="0"/>
                  </a:lnTo>
                  <a:lnTo>
                    <a:pt x="311" y="0"/>
                  </a:lnTo>
                  <a:cubicBezTo>
                    <a:pt x="311" y="0"/>
                    <a:pt x="842" y="877"/>
                    <a:pt x="864" y="937"/>
                  </a:cubicBezTo>
                  <a:lnTo>
                    <a:pt x="864" y="0"/>
                  </a:lnTo>
                  <a:lnTo>
                    <a:pt x="1124" y="0"/>
                  </a:lnTo>
                  <a:lnTo>
                    <a:pt x="1124" y="1287"/>
                  </a:lnTo>
                  <a:lnTo>
                    <a:pt x="835" y="1287"/>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9" name="Freeform 10"/>
            <p:cNvSpPr>
              <a:spLocks/>
            </p:cNvSpPr>
            <p:nvPr userDrawn="1"/>
          </p:nvSpPr>
          <p:spPr bwMode="auto">
            <a:xfrm>
              <a:off x="9453563" y="7007225"/>
              <a:ext cx="173038" cy="196850"/>
            </a:xfrm>
            <a:custGeom>
              <a:avLst/>
              <a:gdLst>
                <a:gd name="T0" fmla="*/ 0 w 735"/>
                <a:gd name="T1" fmla="*/ 287 h 836"/>
                <a:gd name="T2" fmla="*/ 0 w 735"/>
                <a:gd name="T3" fmla="*/ 287 h 836"/>
                <a:gd name="T4" fmla="*/ 405 w 735"/>
                <a:gd name="T5" fmla="*/ 836 h 836"/>
                <a:gd name="T6" fmla="*/ 735 w 735"/>
                <a:gd name="T7" fmla="*/ 836 h 836"/>
                <a:gd name="T8" fmla="*/ 122 w 735"/>
                <a:gd name="T9" fmla="*/ 0 h 836"/>
                <a:gd name="T10" fmla="*/ 0 w 735"/>
                <a:gd name="T11" fmla="*/ 287 h 836"/>
              </a:gdLst>
              <a:ahLst/>
              <a:cxnLst>
                <a:cxn ang="0">
                  <a:pos x="T0" y="T1"/>
                </a:cxn>
                <a:cxn ang="0">
                  <a:pos x="T2" y="T3"/>
                </a:cxn>
                <a:cxn ang="0">
                  <a:pos x="T4" y="T5"/>
                </a:cxn>
                <a:cxn ang="0">
                  <a:pos x="T6" y="T7"/>
                </a:cxn>
                <a:cxn ang="0">
                  <a:pos x="T8" y="T9"/>
                </a:cxn>
                <a:cxn ang="0">
                  <a:pos x="T10" y="T11"/>
                </a:cxn>
              </a:cxnLst>
              <a:rect l="0" t="0" r="r" b="b"/>
              <a:pathLst>
                <a:path w="735" h="836">
                  <a:moveTo>
                    <a:pt x="0" y="287"/>
                  </a:moveTo>
                  <a:lnTo>
                    <a:pt x="0" y="287"/>
                  </a:lnTo>
                  <a:lnTo>
                    <a:pt x="405" y="836"/>
                  </a:lnTo>
                  <a:lnTo>
                    <a:pt x="735" y="836"/>
                  </a:lnTo>
                  <a:lnTo>
                    <a:pt x="122" y="0"/>
                  </a:lnTo>
                  <a:cubicBezTo>
                    <a:pt x="81" y="95"/>
                    <a:pt x="41" y="191"/>
                    <a:pt x="0" y="287"/>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0" name="Freeform 11"/>
            <p:cNvSpPr>
              <a:spLocks noEditPoints="1"/>
            </p:cNvSpPr>
            <p:nvPr userDrawn="1"/>
          </p:nvSpPr>
          <p:spPr bwMode="auto">
            <a:xfrm>
              <a:off x="9639300" y="6896100"/>
              <a:ext cx="325438" cy="311150"/>
            </a:xfrm>
            <a:custGeom>
              <a:avLst/>
              <a:gdLst>
                <a:gd name="T0" fmla="*/ 704 w 1386"/>
                <a:gd name="T1" fmla="*/ 1325 h 1325"/>
                <a:gd name="T2" fmla="*/ 704 w 1386"/>
                <a:gd name="T3" fmla="*/ 1325 h 1325"/>
                <a:gd name="T4" fmla="*/ 1386 w 1386"/>
                <a:gd name="T5" fmla="*/ 663 h 1325"/>
                <a:gd name="T6" fmla="*/ 692 w 1386"/>
                <a:gd name="T7" fmla="*/ 0 h 1325"/>
                <a:gd name="T8" fmla="*/ 0 w 1386"/>
                <a:gd name="T9" fmla="*/ 661 h 1325"/>
                <a:gd name="T10" fmla="*/ 704 w 1386"/>
                <a:gd name="T11" fmla="*/ 1325 h 1325"/>
                <a:gd name="T12" fmla="*/ 704 w 1386"/>
                <a:gd name="T13" fmla="*/ 1325 h 1325"/>
                <a:gd name="T14" fmla="*/ 697 w 1386"/>
                <a:gd name="T15" fmla="*/ 1163 h 1325"/>
                <a:gd name="T16" fmla="*/ 697 w 1386"/>
                <a:gd name="T17" fmla="*/ 1163 h 1325"/>
                <a:gd name="T18" fmla="*/ 305 w 1386"/>
                <a:gd name="T19" fmla="*/ 648 h 1325"/>
                <a:gd name="T20" fmla="*/ 690 w 1386"/>
                <a:gd name="T21" fmla="*/ 164 h 1325"/>
                <a:gd name="T22" fmla="*/ 1072 w 1386"/>
                <a:gd name="T23" fmla="*/ 676 h 1325"/>
                <a:gd name="T24" fmla="*/ 697 w 1386"/>
                <a:gd name="T25" fmla="*/ 1163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6" h="1325">
                  <a:moveTo>
                    <a:pt x="704" y="1325"/>
                  </a:moveTo>
                  <a:lnTo>
                    <a:pt x="704" y="1325"/>
                  </a:lnTo>
                  <a:cubicBezTo>
                    <a:pt x="1136" y="1325"/>
                    <a:pt x="1386" y="1064"/>
                    <a:pt x="1386" y="663"/>
                  </a:cubicBezTo>
                  <a:cubicBezTo>
                    <a:pt x="1386" y="287"/>
                    <a:pt x="1160" y="0"/>
                    <a:pt x="692" y="0"/>
                  </a:cubicBezTo>
                  <a:cubicBezTo>
                    <a:pt x="277" y="0"/>
                    <a:pt x="0" y="237"/>
                    <a:pt x="0" y="661"/>
                  </a:cubicBezTo>
                  <a:cubicBezTo>
                    <a:pt x="0" y="1042"/>
                    <a:pt x="231" y="1325"/>
                    <a:pt x="704" y="1325"/>
                  </a:cubicBezTo>
                  <a:lnTo>
                    <a:pt x="704" y="1325"/>
                  </a:lnTo>
                  <a:close/>
                  <a:moveTo>
                    <a:pt x="697" y="1163"/>
                  </a:moveTo>
                  <a:lnTo>
                    <a:pt x="697" y="1163"/>
                  </a:lnTo>
                  <a:cubicBezTo>
                    <a:pt x="413" y="1163"/>
                    <a:pt x="305" y="979"/>
                    <a:pt x="305" y="648"/>
                  </a:cubicBezTo>
                  <a:cubicBezTo>
                    <a:pt x="305" y="339"/>
                    <a:pt x="411" y="164"/>
                    <a:pt x="690" y="164"/>
                  </a:cubicBezTo>
                  <a:cubicBezTo>
                    <a:pt x="988" y="164"/>
                    <a:pt x="1072" y="361"/>
                    <a:pt x="1072" y="676"/>
                  </a:cubicBezTo>
                  <a:cubicBezTo>
                    <a:pt x="1072" y="1022"/>
                    <a:pt x="944" y="1163"/>
                    <a:pt x="697" y="1163"/>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192549982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o Footer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5" name="Rectangle 4"/>
          <p:cNvSpPr/>
          <p:nvPr userDrawn="1"/>
        </p:nvSpPr>
        <p:spPr>
          <a:xfrm>
            <a:off x="396875" y="6588125"/>
            <a:ext cx="9899650" cy="793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5736490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5" name="Rectangle 4"/>
          <p:cNvSpPr/>
          <p:nvPr userDrawn="1"/>
        </p:nvSpPr>
        <p:spPr>
          <a:xfrm>
            <a:off x="396875" y="6588125"/>
            <a:ext cx="9899650" cy="793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userDrawn="1"/>
        </p:nvSpPr>
        <p:spPr>
          <a:xfrm>
            <a:off x="396875" y="395288"/>
            <a:ext cx="9899650" cy="7640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755167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ealth &amp; Safety Slide">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GB" dirty="0" smtClean="0"/>
              <a:t>Insert: Document title</a:t>
            </a:r>
            <a:endParaRPr lang="en-GB" dirty="0"/>
          </a:p>
        </p:txBody>
      </p:sp>
      <p:sp>
        <p:nvSpPr>
          <p:cNvPr id="4" name="Slide Number Placeholder 3"/>
          <p:cNvSpPr>
            <a:spLocks noGrp="1"/>
          </p:cNvSpPr>
          <p:nvPr>
            <p:ph type="sldNum" sz="quarter" idx="11"/>
          </p:nvPr>
        </p:nvSpPr>
        <p:spPr/>
        <p:txBody>
          <a:bodyPr/>
          <a:lstStyle/>
          <a:p>
            <a:fld id="{183C6C5D-E533-49CA-B0EE-FC3E24E254C3}" type="slidenum">
              <a:rPr lang="en-GB" smtClean="0"/>
              <a:pPr/>
              <a:t>‹#›</a:t>
            </a:fld>
            <a:endParaRPr lang="en-GB" dirty="0"/>
          </a:p>
        </p:txBody>
      </p:sp>
      <p:sp>
        <p:nvSpPr>
          <p:cNvPr id="21" name="Freeform 12"/>
          <p:cNvSpPr>
            <a:spLocks/>
          </p:cNvSpPr>
          <p:nvPr userDrawn="1"/>
        </p:nvSpPr>
        <p:spPr bwMode="auto">
          <a:xfrm>
            <a:off x="8394701" y="6818314"/>
            <a:ext cx="1998663" cy="466725"/>
          </a:xfrm>
          <a:custGeom>
            <a:avLst/>
            <a:gdLst>
              <a:gd name="T0" fmla="*/ 263 w 8518"/>
              <a:gd name="T1" fmla="*/ 1980 h 1980"/>
              <a:gd name="T2" fmla="*/ 263 w 8518"/>
              <a:gd name="T3" fmla="*/ 1980 h 1980"/>
              <a:gd name="T4" fmla="*/ 0 w 8518"/>
              <a:gd name="T5" fmla="*/ 1721 h 1980"/>
              <a:gd name="T6" fmla="*/ 0 w 8518"/>
              <a:gd name="T7" fmla="*/ 0 h 1980"/>
              <a:gd name="T8" fmla="*/ 8254 w 8518"/>
              <a:gd name="T9" fmla="*/ 0 h 1980"/>
              <a:gd name="T10" fmla="*/ 8518 w 8518"/>
              <a:gd name="T11" fmla="*/ 259 h 1980"/>
              <a:gd name="T12" fmla="*/ 8518 w 8518"/>
              <a:gd name="T13" fmla="*/ 1980 h 1980"/>
              <a:gd name="T14" fmla="*/ 263 w 8518"/>
              <a:gd name="T15" fmla="*/ 1980 h 1980"/>
              <a:gd name="T16" fmla="*/ 263 w 8518"/>
              <a:gd name="T17"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18" h="1980">
                <a:moveTo>
                  <a:pt x="263" y="1980"/>
                </a:moveTo>
                <a:lnTo>
                  <a:pt x="263" y="1980"/>
                </a:lnTo>
                <a:cubicBezTo>
                  <a:pt x="2" y="1980"/>
                  <a:pt x="0" y="1721"/>
                  <a:pt x="0" y="1721"/>
                </a:cubicBezTo>
                <a:lnTo>
                  <a:pt x="0" y="0"/>
                </a:lnTo>
                <a:lnTo>
                  <a:pt x="8254" y="0"/>
                </a:lnTo>
                <a:cubicBezTo>
                  <a:pt x="8254" y="0"/>
                  <a:pt x="8518" y="2"/>
                  <a:pt x="8518" y="259"/>
                </a:cubicBezTo>
                <a:cubicBezTo>
                  <a:pt x="8518" y="517"/>
                  <a:pt x="8518" y="1980"/>
                  <a:pt x="8518" y="1980"/>
                </a:cubicBezTo>
                <a:lnTo>
                  <a:pt x="263" y="1980"/>
                </a:lnTo>
                <a:lnTo>
                  <a:pt x="263" y="1980"/>
                </a:lnTo>
                <a:close/>
              </a:path>
            </a:pathLst>
          </a:custGeom>
          <a:noFill/>
          <a:ln w="7938" cap="flat">
            <a:no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3" name="Picture 2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68303" y="1428302"/>
            <a:ext cx="9954000" cy="4896929"/>
          </a:xfrm>
          <a:prstGeom prst="rect">
            <a:avLst/>
          </a:prstGeom>
        </p:spPr>
      </p:pic>
      <p:sp>
        <p:nvSpPr>
          <p:cNvPr id="24" name="TextBox 23"/>
          <p:cNvSpPr txBox="1"/>
          <p:nvPr userDrawn="1"/>
        </p:nvSpPr>
        <p:spPr>
          <a:xfrm>
            <a:off x="373066" y="424800"/>
            <a:ext cx="9899649" cy="432000"/>
          </a:xfrm>
          <a:prstGeom prst="rect">
            <a:avLst/>
          </a:prstGeom>
          <a:noFill/>
        </p:spPr>
        <p:txBody>
          <a:bodyPr wrap="square" lIns="0" tIns="0" rIns="0" bIns="0" rtlCol="0">
            <a:noAutofit/>
          </a:bodyPr>
          <a:lstStyle/>
          <a:p>
            <a:r>
              <a:rPr lang="en-GB" sz="2600" b="1" dirty="0" smtClean="0">
                <a:solidFill>
                  <a:schemeClr val="tx2"/>
                </a:solidFill>
                <a:latin typeface="+mj-lt"/>
              </a:rPr>
              <a:t>Health</a:t>
            </a:r>
            <a:r>
              <a:rPr lang="en-GB" sz="2600" b="1" baseline="0" dirty="0" smtClean="0">
                <a:solidFill>
                  <a:schemeClr val="tx2"/>
                </a:solidFill>
                <a:latin typeface="+mj-lt"/>
              </a:rPr>
              <a:t> &amp; Safety</a:t>
            </a:r>
            <a:endParaRPr lang="en-GB" sz="2600" b="1" dirty="0">
              <a:solidFill>
                <a:schemeClr val="tx2"/>
              </a:solidFill>
              <a:latin typeface="+mj-lt"/>
            </a:endParaRPr>
          </a:p>
        </p:txBody>
      </p:sp>
      <p:grpSp>
        <p:nvGrpSpPr>
          <p:cNvPr id="25" name="Group 24"/>
          <p:cNvGrpSpPr/>
          <p:nvPr userDrawn="1"/>
        </p:nvGrpSpPr>
        <p:grpSpPr>
          <a:xfrm>
            <a:off x="8394701" y="6837450"/>
            <a:ext cx="1906588" cy="466725"/>
            <a:chOff x="8394700" y="6818313"/>
            <a:chExt cx="1906588" cy="466725"/>
          </a:xfrm>
        </p:grpSpPr>
        <p:sp>
          <p:nvSpPr>
            <p:cNvPr id="26" name="Freeform 5"/>
            <p:cNvSpPr>
              <a:spLocks/>
            </p:cNvSpPr>
            <p:nvPr userDrawn="1"/>
          </p:nvSpPr>
          <p:spPr bwMode="auto">
            <a:xfrm>
              <a:off x="8394700" y="6818313"/>
              <a:ext cx="1263650" cy="466725"/>
            </a:xfrm>
            <a:custGeom>
              <a:avLst/>
              <a:gdLst>
                <a:gd name="T0" fmla="*/ 263 w 5386"/>
                <a:gd name="T1" fmla="*/ 1980 h 1980"/>
                <a:gd name="T2" fmla="*/ 263 w 5386"/>
                <a:gd name="T3" fmla="*/ 1980 h 1980"/>
                <a:gd name="T4" fmla="*/ 0 w 5386"/>
                <a:gd name="T5" fmla="*/ 1721 h 1980"/>
                <a:gd name="T6" fmla="*/ 0 w 5386"/>
                <a:gd name="T7" fmla="*/ 0 h 1980"/>
                <a:gd name="T8" fmla="*/ 5386 w 5386"/>
                <a:gd name="T9" fmla="*/ 0 h 1980"/>
                <a:gd name="T10" fmla="*/ 4636 w 5386"/>
                <a:gd name="T11" fmla="*/ 801 h 1980"/>
                <a:gd name="T12" fmla="*/ 4297 w 5386"/>
                <a:gd name="T13" fmla="*/ 339 h 1980"/>
                <a:gd name="T14" fmla="*/ 3962 w 5386"/>
                <a:gd name="T15" fmla="*/ 339 h 1980"/>
                <a:gd name="T16" fmla="*/ 4514 w 5386"/>
                <a:gd name="T17" fmla="*/ 1087 h 1980"/>
                <a:gd name="T18" fmla="*/ 3723 w 5386"/>
                <a:gd name="T19" fmla="*/ 1980 h 1980"/>
                <a:gd name="T20" fmla="*/ 263 w 5386"/>
                <a:gd name="T21"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86" h="1980">
                  <a:moveTo>
                    <a:pt x="263" y="1980"/>
                  </a:moveTo>
                  <a:lnTo>
                    <a:pt x="263" y="1980"/>
                  </a:lnTo>
                  <a:cubicBezTo>
                    <a:pt x="2" y="1980"/>
                    <a:pt x="0" y="1721"/>
                    <a:pt x="0" y="1721"/>
                  </a:cubicBezTo>
                  <a:lnTo>
                    <a:pt x="0" y="0"/>
                  </a:lnTo>
                  <a:lnTo>
                    <a:pt x="5386" y="0"/>
                  </a:lnTo>
                  <a:cubicBezTo>
                    <a:pt x="5025" y="0"/>
                    <a:pt x="4821" y="377"/>
                    <a:pt x="4636" y="801"/>
                  </a:cubicBezTo>
                  <a:lnTo>
                    <a:pt x="4297" y="339"/>
                  </a:lnTo>
                  <a:lnTo>
                    <a:pt x="3962" y="339"/>
                  </a:lnTo>
                  <a:lnTo>
                    <a:pt x="4514" y="1087"/>
                  </a:lnTo>
                  <a:cubicBezTo>
                    <a:pt x="4319" y="1541"/>
                    <a:pt x="4110" y="1980"/>
                    <a:pt x="3723" y="1980"/>
                  </a:cubicBezTo>
                  <a:cubicBezTo>
                    <a:pt x="3723" y="1980"/>
                    <a:pt x="524" y="1980"/>
                    <a:pt x="263" y="1980"/>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7" name="Freeform 6"/>
            <p:cNvSpPr>
              <a:spLocks/>
            </p:cNvSpPr>
            <p:nvPr userDrawn="1"/>
          </p:nvSpPr>
          <p:spPr bwMode="auto">
            <a:xfrm>
              <a:off x="8491538" y="6899275"/>
              <a:ext cx="220663" cy="303213"/>
            </a:xfrm>
            <a:custGeom>
              <a:avLst/>
              <a:gdLst>
                <a:gd name="T0" fmla="*/ 668 w 943"/>
                <a:gd name="T1" fmla="*/ 1287 h 1287"/>
                <a:gd name="T2" fmla="*/ 668 w 943"/>
                <a:gd name="T3" fmla="*/ 1287 h 1287"/>
                <a:gd name="T4" fmla="*/ 943 w 943"/>
                <a:gd name="T5" fmla="*/ 1106 h 1287"/>
                <a:gd name="T6" fmla="*/ 279 w 943"/>
                <a:gd name="T7" fmla="*/ 1106 h 1287"/>
                <a:gd name="T8" fmla="*/ 279 w 943"/>
                <a:gd name="T9" fmla="*/ 703 h 1287"/>
                <a:gd name="T10" fmla="*/ 785 w 943"/>
                <a:gd name="T11" fmla="*/ 703 h 1287"/>
                <a:gd name="T12" fmla="*/ 785 w 943"/>
                <a:gd name="T13" fmla="*/ 527 h 1287"/>
                <a:gd name="T14" fmla="*/ 274 w 943"/>
                <a:gd name="T15" fmla="*/ 527 h 1287"/>
                <a:gd name="T16" fmla="*/ 274 w 943"/>
                <a:gd name="T17" fmla="*/ 174 h 1287"/>
                <a:gd name="T18" fmla="*/ 883 w 943"/>
                <a:gd name="T19" fmla="*/ 174 h 1287"/>
                <a:gd name="T20" fmla="*/ 919 w 943"/>
                <a:gd name="T21" fmla="*/ 0 h 1287"/>
                <a:gd name="T22" fmla="*/ 0 w 943"/>
                <a:gd name="T23" fmla="*/ 0 h 1287"/>
                <a:gd name="T24" fmla="*/ 0 w 943"/>
                <a:gd name="T25" fmla="*/ 1287 h 1287"/>
                <a:gd name="T26" fmla="*/ 668 w 943"/>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3" h="1287">
                  <a:moveTo>
                    <a:pt x="668" y="1287"/>
                  </a:moveTo>
                  <a:lnTo>
                    <a:pt x="668" y="1287"/>
                  </a:lnTo>
                  <a:cubicBezTo>
                    <a:pt x="872" y="1287"/>
                    <a:pt x="943" y="1106"/>
                    <a:pt x="943" y="1106"/>
                  </a:cubicBezTo>
                  <a:lnTo>
                    <a:pt x="279" y="1106"/>
                  </a:lnTo>
                  <a:lnTo>
                    <a:pt x="279" y="703"/>
                  </a:lnTo>
                  <a:lnTo>
                    <a:pt x="785" y="703"/>
                  </a:lnTo>
                  <a:lnTo>
                    <a:pt x="785" y="527"/>
                  </a:lnTo>
                  <a:lnTo>
                    <a:pt x="274" y="527"/>
                  </a:lnTo>
                  <a:lnTo>
                    <a:pt x="274" y="174"/>
                  </a:lnTo>
                  <a:lnTo>
                    <a:pt x="883" y="174"/>
                  </a:lnTo>
                  <a:lnTo>
                    <a:pt x="919" y="0"/>
                  </a:lnTo>
                  <a:lnTo>
                    <a:pt x="0" y="0"/>
                  </a:lnTo>
                  <a:lnTo>
                    <a:pt x="0" y="1287"/>
                  </a:lnTo>
                  <a:cubicBezTo>
                    <a:pt x="0" y="1287"/>
                    <a:pt x="463" y="1287"/>
                    <a:pt x="668"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8" name="Freeform 7"/>
            <p:cNvSpPr>
              <a:spLocks/>
            </p:cNvSpPr>
            <p:nvPr userDrawn="1"/>
          </p:nvSpPr>
          <p:spPr bwMode="auto">
            <a:xfrm>
              <a:off x="9048750" y="6899275"/>
              <a:ext cx="220663" cy="303213"/>
            </a:xfrm>
            <a:custGeom>
              <a:avLst/>
              <a:gdLst>
                <a:gd name="T0" fmla="*/ 667 w 942"/>
                <a:gd name="T1" fmla="*/ 1287 h 1287"/>
                <a:gd name="T2" fmla="*/ 667 w 942"/>
                <a:gd name="T3" fmla="*/ 1287 h 1287"/>
                <a:gd name="T4" fmla="*/ 942 w 942"/>
                <a:gd name="T5" fmla="*/ 1106 h 1287"/>
                <a:gd name="T6" fmla="*/ 279 w 942"/>
                <a:gd name="T7" fmla="*/ 1106 h 1287"/>
                <a:gd name="T8" fmla="*/ 279 w 942"/>
                <a:gd name="T9" fmla="*/ 703 h 1287"/>
                <a:gd name="T10" fmla="*/ 784 w 942"/>
                <a:gd name="T11" fmla="*/ 703 h 1287"/>
                <a:gd name="T12" fmla="*/ 784 w 942"/>
                <a:gd name="T13" fmla="*/ 527 h 1287"/>
                <a:gd name="T14" fmla="*/ 274 w 942"/>
                <a:gd name="T15" fmla="*/ 527 h 1287"/>
                <a:gd name="T16" fmla="*/ 274 w 942"/>
                <a:gd name="T17" fmla="*/ 174 h 1287"/>
                <a:gd name="T18" fmla="*/ 883 w 942"/>
                <a:gd name="T19" fmla="*/ 174 h 1287"/>
                <a:gd name="T20" fmla="*/ 919 w 942"/>
                <a:gd name="T21" fmla="*/ 0 h 1287"/>
                <a:gd name="T22" fmla="*/ 0 w 942"/>
                <a:gd name="T23" fmla="*/ 0 h 1287"/>
                <a:gd name="T24" fmla="*/ 0 w 942"/>
                <a:gd name="T25" fmla="*/ 1287 h 1287"/>
                <a:gd name="T26" fmla="*/ 667 w 942"/>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2" h="1287">
                  <a:moveTo>
                    <a:pt x="667" y="1287"/>
                  </a:moveTo>
                  <a:lnTo>
                    <a:pt x="667" y="1287"/>
                  </a:lnTo>
                  <a:cubicBezTo>
                    <a:pt x="872" y="1287"/>
                    <a:pt x="942" y="1106"/>
                    <a:pt x="942" y="1106"/>
                  </a:cubicBezTo>
                  <a:lnTo>
                    <a:pt x="279" y="1106"/>
                  </a:lnTo>
                  <a:lnTo>
                    <a:pt x="279" y="703"/>
                  </a:lnTo>
                  <a:lnTo>
                    <a:pt x="784" y="703"/>
                  </a:lnTo>
                  <a:lnTo>
                    <a:pt x="784" y="527"/>
                  </a:lnTo>
                  <a:lnTo>
                    <a:pt x="274" y="527"/>
                  </a:lnTo>
                  <a:lnTo>
                    <a:pt x="274" y="174"/>
                  </a:lnTo>
                  <a:lnTo>
                    <a:pt x="883" y="174"/>
                  </a:lnTo>
                  <a:lnTo>
                    <a:pt x="919" y="0"/>
                  </a:lnTo>
                  <a:lnTo>
                    <a:pt x="0" y="0"/>
                  </a:lnTo>
                  <a:lnTo>
                    <a:pt x="0" y="1287"/>
                  </a:lnTo>
                  <a:cubicBezTo>
                    <a:pt x="0" y="1287"/>
                    <a:pt x="463" y="1287"/>
                    <a:pt x="667"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9" name="Freeform 8"/>
            <p:cNvSpPr>
              <a:spLocks/>
            </p:cNvSpPr>
            <p:nvPr userDrawn="1"/>
          </p:nvSpPr>
          <p:spPr bwMode="auto">
            <a:xfrm>
              <a:off x="8783638" y="6899275"/>
              <a:ext cx="207963" cy="306388"/>
            </a:xfrm>
            <a:custGeom>
              <a:avLst/>
              <a:gdLst>
                <a:gd name="T0" fmla="*/ 41 w 887"/>
                <a:gd name="T1" fmla="*/ 1298 h 1298"/>
                <a:gd name="T2" fmla="*/ 41 w 887"/>
                <a:gd name="T3" fmla="*/ 1298 h 1298"/>
                <a:gd name="T4" fmla="*/ 610 w 887"/>
                <a:gd name="T5" fmla="*/ 1298 h 1298"/>
                <a:gd name="T6" fmla="*/ 885 w 887"/>
                <a:gd name="T7" fmla="*/ 1117 h 1298"/>
                <a:gd name="T8" fmla="*/ 887 w 887"/>
                <a:gd name="T9" fmla="*/ 1111 h 1298"/>
                <a:gd name="T10" fmla="*/ 280 w 887"/>
                <a:gd name="T11" fmla="*/ 1111 h 1298"/>
                <a:gd name="T12" fmla="*/ 280 w 887"/>
                <a:gd name="T13" fmla="*/ 0 h 1298"/>
                <a:gd name="T14" fmla="*/ 0 w 887"/>
                <a:gd name="T15" fmla="*/ 0 h 1298"/>
                <a:gd name="T16" fmla="*/ 0 w 887"/>
                <a:gd name="T17" fmla="*/ 1297 h 1298"/>
                <a:gd name="T18" fmla="*/ 41 w 887"/>
                <a:gd name="T19" fmla="*/ 1298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7" h="1298">
                  <a:moveTo>
                    <a:pt x="41" y="1298"/>
                  </a:moveTo>
                  <a:lnTo>
                    <a:pt x="41" y="1298"/>
                  </a:lnTo>
                  <a:cubicBezTo>
                    <a:pt x="41" y="1298"/>
                    <a:pt x="406" y="1298"/>
                    <a:pt x="610" y="1298"/>
                  </a:cubicBezTo>
                  <a:cubicBezTo>
                    <a:pt x="815" y="1298"/>
                    <a:pt x="885" y="1117"/>
                    <a:pt x="885" y="1117"/>
                  </a:cubicBezTo>
                  <a:lnTo>
                    <a:pt x="887" y="1111"/>
                  </a:lnTo>
                  <a:lnTo>
                    <a:pt x="280" y="1111"/>
                  </a:lnTo>
                  <a:lnTo>
                    <a:pt x="280" y="0"/>
                  </a:lnTo>
                  <a:lnTo>
                    <a:pt x="0" y="0"/>
                  </a:lnTo>
                  <a:lnTo>
                    <a:pt x="0" y="1297"/>
                  </a:lnTo>
                  <a:lnTo>
                    <a:pt x="41" y="1298"/>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0" name="Freeform 9"/>
            <p:cNvSpPr>
              <a:spLocks/>
            </p:cNvSpPr>
            <p:nvPr userDrawn="1"/>
          </p:nvSpPr>
          <p:spPr bwMode="auto">
            <a:xfrm>
              <a:off x="10037763" y="6900863"/>
              <a:ext cx="263525" cy="303213"/>
            </a:xfrm>
            <a:custGeom>
              <a:avLst/>
              <a:gdLst>
                <a:gd name="T0" fmla="*/ 835 w 1124"/>
                <a:gd name="T1" fmla="*/ 1287 h 1287"/>
                <a:gd name="T2" fmla="*/ 835 w 1124"/>
                <a:gd name="T3" fmla="*/ 1287 h 1287"/>
                <a:gd name="T4" fmla="*/ 270 w 1124"/>
                <a:gd name="T5" fmla="*/ 325 h 1287"/>
                <a:gd name="T6" fmla="*/ 270 w 1124"/>
                <a:gd name="T7" fmla="*/ 1287 h 1287"/>
                <a:gd name="T8" fmla="*/ 0 w 1124"/>
                <a:gd name="T9" fmla="*/ 1287 h 1287"/>
                <a:gd name="T10" fmla="*/ 0 w 1124"/>
                <a:gd name="T11" fmla="*/ 0 h 1287"/>
                <a:gd name="T12" fmla="*/ 311 w 1124"/>
                <a:gd name="T13" fmla="*/ 0 h 1287"/>
                <a:gd name="T14" fmla="*/ 864 w 1124"/>
                <a:gd name="T15" fmla="*/ 937 h 1287"/>
                <a:gd name="T16" fmla="*/ 864 w 1124"/>
                <a:gd name="T17" fmla="*/ 0 h 1287"/>
                <a:gd name="T18" fmla="*/ 1124 w 1124"/>
                <a:gd name="T19" fmla="*/ 0 h 1287"/>
                <a:gd name="T20" fmla="*/ 1124 w 1124"/>
                <a:gd name="T21" fmla="*/ 1287 h 1287"/>
                <a:gd name="T22" fmla="*/ 835 w 1124"/>
                <a:gd name="T23"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4" h="1287">
                  <a:moveTo>
                    <a:pt x="835" y="1287"/>
                  </a:moveTo>
                  <a:lnTo>
                    <a:pt x="835" y="1287"/>
                  </a:lnTo>
                  <a:cubicBezTo>
                    <a:pt x="835" y="1287"/>
                    <a:pt x="301" y="401"/>
                    <a:pt x="270" y="325"/>
                  </a:cubicBezTo>
                  <a:lnTo>
                    <a:pt x="270" y="1287"/>
                  </a:lnTo>
                  <a:lnTo>
                    <a:pt x="0" y="1287"/>
                  </a:lnTo>
                  <a:lnTo>
                    <a:pt x="0" y="0"/>
                  </a:lnTo>
                  <a:lnTo>
                    <a:pt x="311" y="0"/>
                  </a:lnTo>
                  <a:cubicBezTo>
                    <a:pt x="311" y="0"/>
                    <a:pt x="842" y="877"/>
                    <a:pt x="864" y="937"/>
                  </a:cubicBezTo>
                  <a:lnTo>
                    <a:pt x="864" y="0"/>
                  </a:lnTo>
                  <a:lnTo>
                    <a:pt x="1124" y="0"/>
                  </a:lnTo>
                  <a:lnTo>
                    <a:pt x="1124" y="1287"/>
                  </a:lnTo>
                  <a:lnTo>
                    <a:pt x="835" y="1287"/>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1" name="Freeform 10"/>
            <p:cNvSpPr>
              <a:spLocks/>
            </p:cNvSpPr>
            <p:nvPr userDrawn="1"/>
          </p:nvSpPr>
          <p:spPr bwMode="auto">
            <a:xfrm>
              <a:off x="9453563" y="7007225"/>
              <a:ext cx="173038" cy="196850"/>
            </a:xfrm>
            <a:custGeom>
              <a:avLst/>
              <a:gdLst>
                <a:gd name="T0" fmla="*/ 0 w 735"/>
                <a:gd name="T1" fmla="*/ 287 h 836"/>
                <a:gd name="T2" fmla="*/ 0 w 735"/>
                <a:gd name="T3" fmla="*/ 287 h 836"/>
                <a:gd name="T4" fmla="*/ 405 w 735"/>
                <a:gd name="T5" fmla="*/ 836 h 836"/>
                <a:gd name="T6" fmla="*/ 735 w 735"/>
                <a:gd name="T7" fmla="*/ 836 h 836"/>
                <a:gd name="T8" fmla="*/ 122 w 735"/>
                <a:gd name="T9" fmla="*/ 0 h 836"/>
                <a:gd name="T10" fmla="*/ 0 w 735"/>
                <a:gd name="T11" fmla="*/ 287 h 836"/>
              </a:gdLst>
              <a:ahLst/>
              <a:cxnLst>
                <a:cxn ang="0">
                  <a:pos x="T0" y="T1"/>
                </a:cxn>
                <a:cxn ang="0">
                  <a:pos x="T2" y="T3"/>
                </a:cxn>
                <a:cxn ang="0">
                  <a:pos x="T4" y="T5"/>
                </a:cxn>
                <a:cxn ang="0">
                  <a:pos x="T6" y="T7"/>
                </a:cxn>
                <a:cxn ang="0">
                  <a:pos x="T8" y="T9"/>
                </a:cxn>
                <a:cxn ang="0">
                  <a:pos x="T10" y="T11"/>
                </a:cxn>
              </a:cxnLst>
              <a:rect l="0" t="0" r="r" b="b"/>
              <a:pathLst>
                <a:path w="735" h="836">
                  <a:moveTo>
                    <a:pt x="0" y="287"/>
                  </a:moveTo>
                  <a:lnTo>
                    <a:pt x="0" y="287"/>
                  </a:lnTo>
                  <a:lnTo>
                    <a:pt x="405" y="836"/>
                  </a:lnTo>
                  <a:lnTo>
                    <a:pt x="735" y="836"/>
                  </a:lnTo>
                  <a:lnTo>
                    <a:pt x="122" y="0"/>
                  </a:lnTo>
                  <a:cubicBezTo>
                    <a:pt x="81" y="95"/>
                    <a:pt x="41" y="191"/>
                    <a:pt x="0" y="287"/>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32" name="Freeform 11"/>
            <p:cNvSpPr>
              <a:spLocks noEditPoints="1"/>
            </p:cNvSpPr>
            <p:nvPr userDrawn="1"/>
          </p:nvSpPr>
          <p:spPr bwMode="auto">
            <a:xfrm>
              <a:off x="9639300" y="6896100"/>
              <a:ext cx="325438" cy="311150"/>
            </a:xfrm>
            <a:custGeom>
              <a:avLst/>
              <a:gdLst>
                <a:gd name="T0" fmla="*/ 704 w 1386"/>
                <a:gd name="T1" fmla="*/ 1325 h 1325"/>
                <a:gd name="T2" fmla="*/ 704 w 1386"/>
                <a:gd name="T3" fmla="*/ 1325 h 1325"/>
                <a:gd name="T4" fmla="*/ 1386 w 1386"/>
                <a:gd name="T5" fmla="*/ 663 h 1325"/>
                <a:gd name="T6" fmla="*/ 692 w 1386"/>
                <a:gd name="T7" fmla="*/ 0 h 1325"/>
                <a:gd name="T8" fmla="*/ 0 w 1386"/>
                <a:gd name="T9" fmla="*/ 661 h 1325"/>
                <a:gd name="T10" fmla="*/ 704 w 1386"/>
                <a:gd name="T11" fmla="*/ 1325 h 1325"/>
                <a:gd name="T12" fmla="*/ 704 w 1386"/>
                <a:gd name="T13" fmla="*/ 1325 h 1325"/>
                <a:gd name="T14" fmla="*/ 697 w 1386"/>
                <a:gd name="T15" fmla="*/ 1163 h 1325"/>
                <a:gd name="T16" fmla="*/ 697 w 1386"/>
                <a:gd name="T17" fmla="*/ 1163 h 1325"/>
                <a:gd name="T18" fmla="*/ 305 w 1386"/>
                <a:gd name="T19" fmla="*/ 648 h 1325"/>
                <a:gd name="T20" fmla="*/ 690 w 1386"/>
                <a:gd name="T21" fmla="*/ 164 h 1325"/>
                <a:gd name="T22" fmla="*/ 1072 w 1386"/>
                <a:gd name="T23" fmla="*/ 676 h 1325"/>
                <a:gd name="T24" fmla="*/ 697 w 1386"/>
                <a:gd name="T25" fmla="*/ 1163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6" h="1325">
                  <a:moveTo>
                    <a:pt x="704" y="1325"/>
                  </a:moveTo>
                  <a:lnTo>
                    <a:pt x="704" y="1325"/>
                  </a:lnTo>
                  <a:cubicBezTo>
                    <a:pt x="1136" y="1325"/>
                    <a:pt x="1386" y="1064"/>
                    <a:pt x="1386" y="663"/>
                  </a:cubicBezTo>
                  <a:cubicBezTo>
                    <a:pt x="1386" y="287"/>
                    <a:pt x="1160" y="0"/>
                    <a:pt x="692" y="0"/>
                  </a:cubicBezTo>
                  <a:cubicBezTo>
                    <a:pt x="277" y="0"/>
                    <a:pt x="0" y="237"/>
                    <a:pt x="0" y="661"/>
                  </a:cubicBezTo>
                  <a:cubicBezTo>
                    <a:pt x="0" y="1042"/>
                    <a:pt x="231" y="1325"/>
                    <a:pt x="704" y="1325"/>
                  </a:cubicBezTo>
                  <a:lnTo>
                    <a:pt x="704" y="1325"/>
                  </a:lnTo>
                  <a:close/>
                  <a:moveTo>
                    <a:pt x="697" y="1163"/>
                  </a:moveTo>
                  <a:lnTo>
                    <a:pt x="697" y="1163"/>
                  </a:lnTo>
                  <a:cubicBezTo>
                    <a:pt x="413" y="1163"/>
                    <a:pt x="305" y="979"/>
                    <a:pt x="305" y="648"/>
                  </a:cubicBezTo>
                  <a:cubicBezTo>
                    <a:pt x="305" y="339"/>
                    <a:pt x="411" y="164"/>
                    <a:pt x="690" y="164"/>
                  </a:cubicBezTo>
                  <a:cubicBezTo>
                    <a:pt x="988" y="164"/>
                    <a:pt x="1072" y="361"/>
                    <a:pt x="1072" y="676"/>
                  </a:cubicBezTo>
                  <a:cubicBezTo>
                    <a:pt x="1072" y="1022"/>
                    <a:pt x="944" y="1163"/>
                    <a:pt x="697" y="1163"/>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380727500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6.xml"/><Relationship Id="rId7" Type="http://schemas.openxmlformats.org/officeDocument/2006/relationships/slideLayout" Target="../slideLayouts/slideLayout10.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5" Type="http://schemas.openxmlformats.org/officeDocument/2006/relationships/slideLayout" Target="../slideLayouts/slideLayout8.xml"/><Relationship Id="rId4" Type="http://schemas.openxmlformats.org/officeDocument/2006/relationships/slideLayout" Target="../slideLayouts/slideLayout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image" Target="../media/image5.png"/><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image" Target="../media/image6.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image" Target="../media/image5.png"/><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theme" Target="../theme/theme4.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image" Target="../media/image6.jpeg"/></Relationships>
</file>

<file path=ppt/slideMasters/_rels/slideMaster5.xml.rels><?xml version="1.0" encoding="UTF-8" standalone="yes"?>
<Relationships xmlns="http://schemas.openxmlformats.org/package/2006/relationships"><Relationship Id="rId8" Type="http://schemas.openxmlformats.org/officeDocument/2006/relationships/theme" Target="../theme/theme5.xml"/><Relationship Id="rId3" Type="http://schemas.openxmlformats.org/officeDocument/2006/relationships/slideLayout" Target="../slideLayouts/slideLayout35.xml"/><Relationship Id="rId7" Type="http://schemas.openxmlformats.org/officeDocument/2006/relationships/slideLayout" Target="../slideLayouts/slideLayout39.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5" Type="http://schemas.openxmlformats.org/officeDocument/2006/relationships/slideLayout" Target="../slideLayouts/slideLayout37.xml"/><Relationship Id="rId4" Type="http://schemas.openxmlformats.org/officeDocument/2006/relationships/slideLayout" Target="../slideLayouts/slideLayout36.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42.xml"/><Relationship Id="rId2" Type="http://schemas.openxmlformats.org/officeDocument/2006/relationships/slideLayout" Target="../slideLayouts/slideLayout41.xml"/><Relationship Id="rId1" Type="http://schemas.openxmlformats.org/officeDocument/2006/relationships/slideLayout" Target="../slideLayouts/slideLayout40.xml"/><Relationship Id="rId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theme" Target="../theme/theme7.xml"/><Relationship Id="rId1" Type="http://schemas.openxmlformats.org/officeDocument/2006/relationships/slideLayout" Target="../slideLayouts/slideLayout43.xml"/></Relationships>
</file>

<file path=ppt/slideMasters/_rels/slideMaster8.xml.rels><?xml version="1.0" encoding="UTF-8" standalone="yes"?>
<Relationships xmlns="http://schemas.openxmlformats.org/package/2006/relationships"><Relationship Id="rId3" Type="http://schemas.openxmlformats.org/officeDocument/2006/relationships/slideLayout" Target="../slideLayouts/slideLayout46.xml"/><Relationship Id="rId2" Type="http://schemas.openxmlformats.org/officeDocument/2006/relationships/slideLayout" Target="../slideLayouts/slideLayout45.xml"/><Relationship Id="rId1" Type="http://schemas.openxmlformats.org/officeDocument/2006/relationships/slideLayout" Target="../slideLayouts/slideLayout44.xml"/><Relationship Id="rId5" Type="http://schemas.openxmlformats.org/officeDocument/2006/relationships/image" Target="../media/image14.jpg"/><Relationship Id="rId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theme" Target="../theme/theme9.xml"/><Relationship Id="rId1"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7301" y="2880000"/>
            <a:ext cx="3960000" cy="936000"/>
          </a:xfrm>
          <a:prstGeom prst="rect">
            <a:avLst/>
          </a:prstGeom>
        </p:spPr>
        <p:txBody>
          <a:bodyPr vert="horz" lIns="0" tIns="0" rIns="0" bIns="0" rtlCol="0" anchor="b" anchorCtr="0">
            <a:noAutofit/>
          </a:bodyPr>
          <a:lstStyle/>
          <a:p>
            <a:r>
              <a:rPr lang="en-US" smtClean="0"/>
              <a:t>Click to edit Master title style</a:t>
            </a:r>
            <a:endParaRPr lang="en-GB" dirty="0"/>
          </a:p>
        </p:txBody>
      </p:sp>
      <p:sp>
        <p:nvSpPr>
          <p:cNvPr id="3" name="Text Placeholder 2"/>
          <p:cNvSpPr>
            <a:spLocks noGrp="1"/>
          </p:cNvSpPr>
          <p:nvPr>
            <p:ph type="body" idx="1"/>
          </p:nvPr>
        </p:nvSpPr>
        <p:spPr>
          <a:xfrm>
            <a:off x="6336526" y="4477612"/>
            <a:ext cx="3960000" cy="324000"/>
          </a:xfrm>
          <a:prstGeom prst="rect">
            <a:avLst/>
          </a:prstGeom>
        </p:spPr>
        <p:txBody>
          <a:bodyPr vert="horz" lIns="0" tIns="0" rIns="0" bIns="0" rtlCol="0">
            <a:noAutofit/>
          </a:bodyPr>
          <a:lstStyle/>
          <a:p>
            <a:pPr lvl="0"/>
            <a:r>
              <a:rPr lang="en-US" dirty="0" smtClean="0"/>
              <a:t>Click to edit Master text styles</a:t>
            </a:r>
          </a:p>
        </p:txBody>
      </p:sp>
      <p:sp>
        <p:nvSpPr>
          <p:cNvPr id="5" name="Footer Placeholder 4"/>
          <p:cNvSpPr>
            <a:spLocks noGrp="1"/>
          </p:cNvSpPr>
          <p:nvPr>
            <p:ph type="ftr" sz="quarter" idx="3"/>
          </p:nvPr>
        </p:nvSpPr>
        <p:spPr>
          <a:xfrm>
            <a:off x="6336001" y="4800865"/>
            <a:ext cx="3960000" cy="612000"/>
          </a:xfrm>
          <a:prstGeom prst="rect">
            <a:avLst/>
          </a:prstGeom>
        </p:spPr>
        <p:txBody>
          <a:bodyPr vert="horz" lIns="0" tIns="0" rIns="0" bIns="0" rtlCol="0" anchor="t" anchorCtr="0"/>
          <a:lstStyle>
            <a:lvl1pPr algn="r">
              <a:lnSpc>
                <a:spcPts val="2550"/>
              </a:lnSpc>
              <a:defRPr sz="2000">
                <a:solidFill>
                  <a:schemeClr val="accent4"/>
                </a:solidFill>
              </a:defRPr>
            </a:lvl1pPr>
          </a:lstStyle>
          <a:p>
            <a:r>
              <a:rPr lang="en-GB" smtClean="0"/>
              <a:t>Document title: Insert &gt; Header &amp; Footer</a:t>
            </a:r>
            <a:endParaRPr lang="en-GB" dirty="0"/>
          </a:p>
        </p:txBody>
      </p:sp>
      <p:sp>
        <p:nvSpPr>
          <p:cNvPr id="4" name="Date Placeholder 3"/>
          <p:cNvSpPr>
            <a:spLocks noGrp="1"/>
          </p:cNvSpPr>
          <p:nvPr>
            <p:ph type="dt" sz="half" idx="2"/>
          </p:nvPr>
        </p:nvSpPr>
        <p:spPr>
          <a:xfrm>
            <a:off x="6336001" y="4158000"/>
            <a:ext cx="3960000" cy="306000"/>
          </a:xfrm>
          <a:prstGeom prst="rect">
            <a:avLst/>
          </a:prstGeom>
        </p:spPr>
        <p:txBody>
          <a:bodyPr vert="horz" lIns="0" tIns="0" rIns="0" bIns="0" rtlCol="0" anchor="t" anchorCtr="0"/>
          <a:lstStyle>
            <a:lvl1pPr algn="r">
              <a:lnSpc>
                <a:spcPct val="100000"/>
              </a:lnSpc>
              <a:defRPr sz="2000">
                <a:solidFill>
                  <a:schemeClr val="accent4"/>
                </a:solidFill>
              </a:defRPr>
            </a:lvl1pPr>
          </a:lstStyle>
          <a:p>
            <a:endParaRPr lang="en-GB" dirty="0"/>
          </a:p>
        </p:txBody>
      </p:sp>
      <p:grpSp>
        <p:nvGrpSpPr>
          <p:cNvPr id="15" name="Group 14"/>
          <p:cNvGrpSpPr/>
          <p:nvPr/>
        </p:nvGrpSpPr>
        <p:grpSpPr>
          <a:xfrm>
            <a:off x="8394701" y="6837450"/>
            <a:ext cx="1906588" cy="466725"/>
            <a:chOff x="8394700" y="6818313"/>
            <a:chExt cx="1906588" cy="466725"/>
          </a:xfrm>
        </p:grpSpPr>
        <p:sp>
          <p:nvSpPr>
            <p:cNvPr id="16" name="Freeform 5"/>
            <p:cNvSpPr>
              <a:spLocks/>
            </p:cNvSpPr>
            <p:nvPr userDrawn="1"/>
          </p:nvSpPr>
          <p:spPr bwMode="auto">
            <a:xfrm>
              <a:off x="8394700" y="6818313"/>
              <a:ext cx="1263650" cy="466725"/>
            </a:xfrm>
            <a:custGeom>
              <a:avLst/>
              <a:gdLst>
                <a:gd name="T0" fmla="*/ 263 w 5386"/>
                <a:gd name="T1" fmla="*/ 1980 h 1980"/>
                <a:gd name="T2" fmla="*/ 263 w 5386"/>
                <a:gd name="T3" fmla="*/ 1980 h 1980"/>
                <a:gd name="T4" fmla="*/ 0 w 5386"/>
                <a:gd name="T5" fmla="*/ 1721 h 1980"/>
                <a:gd name="T6" fmla="*/ 0 w 5386"/>
                <a:gd name="T7" fmla="*/ 0 h 1980"/>
                <a:gd name="T8" fmla="*/ 5386 w 5386"/>
                <a:gd name="T9" fmla="*/ 0 h 1980"/>
                <a:gd name="T10" fmla="*/ 4636 w 5386"/>
                <a:gd name="T11" fmla="*/ 801 h 1980"/>
                <a:gd name="T12" fmla="*/ 4297 w 5386"/>
                <a:gd name="T13" fmla="*/ 339 h 1980"/>
                <a:gd name="T14" fmla="*/ 3962 w 5386"/>
                <a:gd name="T15" fmla="*/ 339 h 1980"/>
                <a:gd name="T16" fmla="*/ 4514 w 5386"/>
                <a:gd name="T17" fmla="*/ 1087 h 1980"/>
                <a:gd name="T18" fmla="*/ 3723 w 5386"/>
                <a:gd name="T19" fmla="*/ 1980 h 1980"/>
                <a:gd name="T20" fmla="*/ 263 w 5386"/>
                <a:gd name="T21"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86" h="1980">
                  <a:moveTo>
                    <a:pt x="263" y="1980"/>
                  </a:moveTo>
                  <a:lnTo>
                    <a:pt x="263" y="1980"/>
                  </a:lnTo>
                  <a:cubicBezTo>
                    <a:pt x="2" y="1980"/>
                    <a:pt x="0" y="1721"/>
                    <a:pt x="0" y="1721"/>
                  </a:cubicBezTo>
                  <a:lnTo>
                    <a:pt x="0" y="0"/>
                  </a:lnTo>
                  <a:lnTo>
                    <a:pt x="5386" y="0"/>
                  </a:lnTo>
                  <a:cubicBezTo>
                    <a:pt x="5025" y="0"/>
                    <a:pt x="4821" y="377"/>
                    <a:pt x="4636" y="801"/>
                  </a:cubicBezTo>
                  <a:lnTo>
                    <a:pt x="4297" y="339"/>
                  </a:lnTo>
                  <a:lnTo>
                    <a:pt x="3962" y="339"/>
                  </a:lnTo>
                  <a:lnTo>
                    <a:pt x="4514" y="1087"/>
                  </a:lnTo>
                  <a:cubicBezTo>
                    <a:pt x="4319" y="1541"/>
                    <a:pt x="4110" y="1980"/>
                    <a:pt x="3723" y="1980"/>
                  </a:cubicBezTo>
                  <a:cubicBezTo>
                    <a:pt x="3723" y="1980"/>
                    <a:pt x="524" y="1980"/>
                    <a:pt x="263" y="1980"/>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7" name="Freeform 6"/>
            <p:cNvSpPr>
              <a:spLocks/>
            </p:cNvSpPr>
            <p:nvPr userDrawn="1"/>
          </p:nvSpPr>
          <p:spPr bwMode="auto">
            <a:xfrm>
              <a:off x="8491538" y="6899275"/>
              <a:ext cx="220663" cy="303213"/>
            </a:xfrm>
            <a:custGeom>
              <a:avLst/>
              <a:gdLst>
                <a:gd name="T0" fmla="*/ 668 w 943"/>
                <a:gd name="T1" fmla="*/ 1287 h 1287"/>
                <a:gd name="T2" fmla="*/ 668 w 943"/>
                <a:gd name="T3" fmla="*/ 1287 h 1287"/>
                <a:gd name="T4" fmla="*/ 943 w 943"/>
                <a:gd name="T5" fmla="*/ 1106 h 1287"/>
                <a:gd name="T6" fmla="*/ 279 w 943"/>
                <a:gd name="T7" fmla="*/ 1106 h 1287"/>
                <a:gd name="T8" fmla="*/ 279 w 943"/>
                <a:gd name="T9" fmla="*/ 703 h 1287"/>
                <a:gd name="T10" fmla="*/ 785 w 943"/>
                <a:gd name="T11" fmla="*/ 703 h 1287"/>
                <a:gd name="T12" fmla="*/ 785 w 943"/>
                <a:gd name="T13" fmla="*/ 527 h 1287"/>
                <a:gd name="T14" fmla="*/ 274 w 943"/>
                <a:gd name="T15" fmla="*/ 527 h 1287"/>
                <a:gd name="T16" fmla="*/ 274 w 943"/>
                <a:gd name="T17" fmla="*/ 174 h 1287"/>
                <a:gd name="T18" fmla="*/ 883 w 943"/>
                <a:gd name="T19" fmla="*/ 174 h 1287"/>
                <a:gd name="T20" fmla="*/ 919 w 943"/>
                <a:gd name="T21" fmla="*/ 0 h 1287"/>
                <a:gd name="T22" fmla="*/ 0 w 943"/>
                <a:gd name="T23" fmla="*/ 0 h 1287"/>
                <a:gd name="T24" fmla="*/ 0 w 943"/>
                <a:gd name="T25" fmla="*/ 1287 h 1287"/>
                <a:gd name="T26" fmla="*/ 668 w 943"/>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3" h="1287">
                  <a:moveTo>
                    <a:pt x="668" y="1287"/>
                  </a:moveTo>
                  <a:lnTo>
                    <a:pt x="668" y="1287"/>
                  </a:lnTo>
                  <a:cubicBezTo>
                    <a:pt x="872" y="1287"/>
                    <a:pt x="943" y="1106"/>
                    <a:pt x="943" y="1106"/>
                  </a:cubicBezTo>
                  <a:lnTo>
                    <a:pt x="279" y="1106"/>
                  </a:lnTo>
                  <a:lnTo>
                    <a:pt x="279" y="703"/>
                  </a:lnTo>
                  <a:lnTo>
                    <a:pt x="785" y="703"/>
                  </a:lnTo>
                  <a:lnTo>
                    <a:pt x="785" y="527"/>
                  </a:lnTo>
                  <a:lnTo>
                    <a:pt x="274" y="527"/>
                  </a:lnTo>
                  <a:lnTo>
                    <a:pt x="274" y="174"/>
                  </a:lnTo>
                  <a:lnTo>
                    <a:pt x="883" y="174"/>
                  </a:lnTo>
                  <a:lnTo>
                    <a:pt x="919" y="0"/>
                  </a:lnTo>
                  <a:lnTo>
                    <a:pt x="0" y="0"/>
                  </a:lnTo>
                  <a:lnTo>
                    <a:pt x="0" y="1287"/>
                  </a:lnTo>
                  <a:cubicBezTo>
                    <a:pt x="0" y="1287"/>
                    <a:pt x="463" y="1287"/>
                    <a:pt x="668"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8" name="Freeform 7"/>
            <p:cNvSpPr>
              <a:spLocks/>
            </p:cNvSpPr>
            <p:nvPr userDrawn="1"/>
          </p:nvSpPr>
          <p:spPr bwMode="auto">
            <a:xfrm>
              <a:off x="9048750" y="6899275"/>
              <a:ext cx="220663" cy="303213"/>
            </a:xfrm>
            <a:custGeom>
              <a:avLst/>
              <a:gdLst>
                <a:gd name="T0" fmla="*/ 667 w 942"/>
                <a:gd name="T1" fmla="*/ 1287 h 1287"/>
                <a:gd name="T2" fmla="*/ 667 w 942"/>
                <a:gd name="T3" fmla="*/ 1287 h 1287"/>
                <a:gd name="T4" fmla="*/ 942 w 942"/>
                <a:gd name="T5" fmla="*/ 1106 h 1287"/>
                <a:gd name="T6" fmla="*/ 279 w 942"/>
                <a:gd name="T7" fmla="*/ 1106 h 1287"/>
                <a:gd name="T8" fmla="*/ 279 w 942"/>
                <a:gd name="T9" fmla="*/ 703 h 1287"/>
                <a:gd name="T10" fmla="*/ 784 w 942"/>
                <a:gd name="T11" fmla="*/ 703 h 1287"/>
                <a:gd name="T12" fmla="*/ 784 w 942"/>
                <a:gd name="T13" fmla="*/ 527 h 1287"/>
                <a:gd name="T14" fmla="*/ 274 w 942"/>
                <a:gd name="T15" fmla="*/ 527 h 1287"/>
                <a:gd name="T16" fmla="*/ 274 w 942"/>
                <a:gd name="T17" fmla="*/ 174 h 1287"/>
                <a:gd name="T18" fmla="*/ 883 w 942"/>
                <a:gd name="T19" fmla="*/ 174 h 1287"/>
                <a:gd name="T20" fmla="*/ 919 w 942"/>
                <a:gd name="T21" fmla="*/ 0 h 1287"/>
                <a:gd name="T22" fmla="*/ 0 w 942"/>
                <a:gd name="T23" fmla="*/ 0 h 1287"/>
                <a:gd name="T24" fmla="*/ 0 w 942"/>
                <a:gd name="T25" fmla="*/ 1287 h 1287"/>
                <a:gd name="T26" fmla="*/ 667 w 942"/>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2" h="1287">
                  <a:moveTo>
                    <a:pt x="667" y="1287"/>
                  </a:moveTo>
                  <a:lnTo>
                    <a:pt x="667" y="1287"/>
                  </a:lnTo>
                  <a:cubicBezTo>
                    <a:pt x="872" y="1287"/>
                    <a:pt x="942" y="1106"/>
                    <a:pt x="942" y="1106"/>
                  </a:cubicBezTo>
                  <a:lnTo>
                    <a:pt x="279" y="1106"/>
                  </a:lnTo>
                  <a:lnTo>
                    <a:pt x="279" y="703"/>
                  </a:lnTo>
                  <a:lnTo>
                    <a:pt x="784" y="703"/>
                  </a:lnTo>
                  <a:lnTo>
                    <a:pt x="784" y="527"/>
                  </a:lnTo>
                  <a:lnTo>
                    <a:pt x="274" y="527"/>
                  </a:lnTo>
                  <a:lnTo>
                    <a:pt x="274" y="174"/>
                  </a:lnTo>
                  <a:lnTo>
                    <a:pt x="883" y="174"/>
                  </a:lnTo>
                  <a:lnTo>
                    <a:pt x="919" y="0"/>
                  </a:lnTo>
                  <a:lnTo>
                    <a:pt x="0" y="0"/>
                  </a:lnTo>
                  <a:lnTo>
                    <a:pt x="0" y="1287"/>
                  </a:lnTo>
                  <a:cubicBezTo>
                    <a:pt x="0" y="1287"/>
                    <a:pt x="463" y="1287"/>
                    <a:pt x="667"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19" name="Freeform 8"/>
            <p:cNvSpPr>
              <a:spLocks/>
            </p:cNvSpPr>
            <p:nvPr userDrawn="1"/>
          </p:nvSpPr>
          <p:spPr bwMode="auto">
            <a:xfrm>
              <a:off x="8783638" y="6899275"/>
              <a:ext cx="207963" cy="306388"/>
            </a:xfrm>
            <a:custGeom>
              <a:avLst/>
              <a:gdLst>
                <a:gd name="T0" fmla="*/ 41 w 887"/>
                <a:gd name="T1" fmla="*/ 1298 h 1298"/>
                <a:gd name="T2" fmla="*/ 41 w 887"/>
                <a:gd name="T3" fmla="*/ 1298 h 1298"/>
                <a:gd name="T4" fmla="*/ 610 w 887"/>
                <a:gd name="T5" fmla="*/ 1298 h 1298"/>
                <a:gd name="T6" fmla="*/ 885 w 887"/>
                <a:gd name="T7" fmla="*/ 1117 h 1298"/>
                <a:gd name="T8" fmla="*/ 887 w 887"/>
                <a:gd name="T9" fmla="*/ 1111 h 1298"/>
                <a:gd name="T10" fmla="*/ 280 w 887"/>
                <a:gd name="T11" fmla="*/ 1111 h 1298"/>
                <a:gd name="T12" fmla="*/ 280 w 887"/>
                <a:gd name="T13" fmla="*/ 0 h 1298"/>
                <a:gd name="T14" fmla="*/ 0 w 887"/>
                <a:gd name="T15" fmla="*/ 0 h 1298"/>
                <a:gd name="T16" fmla="*/ 0 w 887"/>
                <a:gd name="T17" fmla="*/ 1297 h 1298"/>
                <a:gd name="T18" fmla="*/ 41 w 887"/>
                <a:gd name="T19" fmla="*/ 1298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7" h="1298">
                  <a:moveTo>
                    <a:pt x="41" y="1298"/>
                  </a:moveTo>
                  <a:lnTo>
                    <a:pt x="41" y="1298"/>
                  </a:lnTo>
                  <a:cubicBezTo>
                    <a:pt x="41" y="1298"/>
                    <a:pt x="406" y="1298"/>
                    <a:pt x="610" y="1298"/>
                  </a:cubicBezTo>
                  <a:cubicBezTo>
                    <a:pt x="815" y="1298"/>
                    <a:pt x="885" y="1117"/>
                    <a:pt x="885" y="1117"/>
                  </a:cubicBezTo>
                  <a:lnTo>
                    <a:pt x="887" y="1111"/>
                  </a:lnTo>
                  <a:lnTo>
                    <a:pt x="280" y="1111"/>
                  </a:lnTo>
                  <a:lnTo>
                    <a:pt x="280" y="0"/>
                  </a:lnTo>
                  <a:lnTo>
                    <a:pt x="0" y="0"/>
                  </a:lnTo>
                  <a:lnTo>
                    <a:pt x="0" y="1297"/>
                  </a:lnTo>
                  <a:lnTo>
                    <a:pt x="41" y="1298"/>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0" name="Freeform 9"/>
            <p:cNvSpPr>
              <a:spLocks/>
            </p:cNvSpPr>
            <p:nvPr userDrawn="1"/>
          </p:nvSpPr>
          <p:spPr bwMode="auto">
            <a:xfrm>
              <a:off x="10037763" y="6900863"/>
              <a:ext cx="263525" cy="303213"/>
            </a:xfrm>
            <a:custGeom>
              <a:avLst/>
              <a:gdLst>
                <a:gd name="T0" fmla="*/ 835 w 1124"/>
                <a:gd name="T1" fmla="*/ 1287 h 1287"/>
                <a:gd name="T2" fmla="*/ 835 w 1124"/>
                <a:gd name="T3" fmla="*/ 1287 h 1287"/>
                <a:gd name="T4" fmla="*/ 270 w 1124"/>
                <a:gd name="T5" fmla="*/ 325 h 1287"/>
                <a:gd name="T6" fmla="*/ 270 w 1124"/>
                <a:gd name="T7" fmla="*/ 1287 h 1287"/>
                <a:gd name="T8" fmla="*/ 0 w 1124"/>
                <a:gd name="T9" fmla="*/ 1287 h 1287"/>
                <a:gd name="T10" fmla="*/ 0 w 1124"/>
                <a:gd name="T11" fmla="*/ 0 h 1287"/>
                <a:gd name="T12" fmla="*/ 311 w 1124"/>
                <a:gd name="T13" fmla="*/ 0 h 1287"/>
                <a:gd name="T14" fmla="*/ 864 w 1124"/>
                <a:gd name="T15" fmla="*/ 937 h 1287"/>
                <a:gd name="T16" fmla="*/ 864 w 1124"/>
                <a:gd name="T17" fmla="*/ 0 h 1287"/>
                <a:gd name="T18" fmla="*/ 1124 w 1124"/>
                <a:gd name="T19" fmla="*/ 0 h 1287"/>
                <a:gd name="T20" fmla="*/ 1124 w 1124"/>
                <a:gd name="T21" fmla="*/ 1287 h 1287"/>
                <a:gd name="T22" fmla="*/ 835 w 1124"/>
                <a:gd name="T23"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4" h="1287">
                  <a:moveTo>
                    <a:pt x="835" y="1287"/>
                  </a:moveTo>
                  <a:lnTo>
                    <a:pt x="835" y="1287"/>
                  </a:lnTo>
                  <a:cubicBezTo>
                    <a:pt x="835" y="1287"/>
                    <a:pt x="301" y="401"/>
                    <a:pt x="270" y="325"/>
                  </a:cubicBezTo>
                  <a:lnTo>
                    <a:pt x="270" y="1287"/>
                  </a:lnTo>
                  <a:lnTo>
                    <a:pt x="0" y="1287"/>
                  </a:lnTo>
                  <a:lnTo>
                    <a:pt x="0" y="0"/>
                  </a:lnTo>
                  <a:lnTo>
                    <a:pt x="311" y="0"/>
                  </a:lnTo>
                  <a:cubicBezTo>
                    <a:pt x="311" y="0"/>
                    <a:pt x="842" y="877"/>
                    <a:pt x="864" y="937"/>
                  </a:cubicBezTo>
                  <a:lnTo>
                    <a:pt x="864" y="0"/>
                  </a:lnTo>
                  <a:lnTo>
                    <a:pt x="1124" y="0"/>
                  </a:lnTo>
                  <a:lnTo>
                    <a:pt x="1124" y="1287"/>
                  </a:lnTo>
                  <a:lnTo>
                    <a:pt x="835" y="1287"/>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1" name="Freeform 10"/>
            <p:cNvSpPr>
              <a:spLocks/>
            </p:cNvSpPr>
            <p:nvPr userDrawn="1"/>
          </p:nvSpPr>
          <p:spPr bwMode="auto">
            <a:xfrm>
              <a:off x="9453563" y="7007225"/>
              <a:ext cx="173038" cy="196850"/>
            </a:xfrm>
            <a:custGeom>
              <a:avLst/>
              <a:gdLst>
                <a:gd name="T0" fmla="*/ 0 w 735"/>
                <a:gd name="T1" fmla="*/ 287 h 836"/>
                <a:gd name="T2" fmla="*/ 0 w 735"/>
                <a:gd name="T3" fmla="*/ 287 h 836"/>
                <a:gd name="T4" fmla="*/ 405 w 735"/>
                <a:gd name="T5" fmla="*/ 836 h 836"/>
                <a:gd name="T6" fmla="*/ 735 w 735"/>
                <a:gd name="T7" fmla="*/ 836 h 836"/>
                <a:gd name="T8" fmla="*/ 122 w 735"/>
                <a:gd name="T9" fmla="*/ 0 h 836"/>
                <a:gd name="T10" fmla="*/ 0 w 735"/>
                <a:gd name="T11" fmla="*/ 287 h 836"/>
              </a:gdLst>
              <a:ahLst/>
              <a:cxnLst>
                <a:cxn ang="0">
                  <a:pos x="T0" y="T1"/>
                </a:cxn>
                <a:cxn ang="0">
                  <a:pos x="T2" y="T3"/>
                </a:cxn>
                <a:cxn ang="0">
                  <a:pos x="T4" y="T5"/>
                </a:cxn>
                <a:cxn ang="0">
                  <a:pos x="T6" y="T7"/>
                </a:cxn>
                <a:cxn ang="0">
                  <a:pos x="T8" y="T9"/>
                </a:cxn>
                <a:cxn ang="0">
                  <a:pos x="T10" y="T11"/>
                </a:cxn>
              </a:cxnLst>
              <a:rect l="0" t="0" r="r" b="b"/>
              <a:pathLst>
                <a:path w="735" h="836">
                  <a:moveTo>
                    <a:pt x="0" y="287"/>
                  </a:moveTo>
                  <a:lnTo>
                    <a:pt x="0" y="287"/>
                  </a:lnTo>
                  <a:lnTo>
                    <a:pt x="405" y="836"/>
                  </a:lnTo>
                  <a:lnTo>
                    <a:pt x="735" y="836"/>
                  </a:lnTo>
                  <a:lnTo>
                    <a:pt x="122" y="0"/>
                  </a:lnTo>
                  <a:cubicBezTo>
                    <a:pt x="81" y="95"/>
                    <a:pt x="41" y="191"/>
                    <a:pt x="0" y="287"/>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sp>
          <p:nvSpPr>
            <p:cNvPr id="22" name="Freeform 11"/>
            <p:cNvSpPr>
              <a:spLocks noEditPoints="1"/>
            </p:cNvSpPr>
            <p:nvPr userDrawn="1"/>
          </p:nvSpPr>
          <p:spPr bwMode="auto">
            <a:xfrm>
              <a:off x="9639300" y="6896100"/>
              <a:ext cx="325438" cy="311150"/>
            </a:xfrm>
            <a:custGeom>
              <a:avLst/>
              <a:gdLst>
                <a:gd name="T0" fmla="*/ 704 w 1386"/>
                <a:gd name="T1" fmla="*/ 1325 h 1325"/>
                <a:gd name="T2" fmla="*/ 704 w 1386"/>
                <a:gd name="T3" fmla="*/ 1325 h 1325"/>
                <a:gd name="T4" fmla="*/ 1386 w 1386"/>
                <a:gd name="T5" fmla="*/ 663 h 1325"/>
                <a:gd name="T6" fmla="*/ 692 w 1386"/>
                <a:gd name="T7" fmla="*/ 0 h 1325"/>
                <a:gd name="T8" fmla="*/ 0 w 1386"/>
                <a:gd name="T9" fmla="*/ 661 h 1325"/>
                <a:gd name="T10" fmla="*/ 704 w 1386"/>
                <a:gd name="T11" fmla="*/ 1325 h 1325"/>
                <a:gd name="T12" fmla="*/ 704 w 1386"/>
                <a:gd name="T13" fmla="*/ 1325 h 1325"/>
                <a:gd name="T14" fmla="*/ 697 w 1386"/>
                <a:gd name="T15" fmla="*/ 1163 h 1325"/>
                <a:gd name="T16" fmla="*/ 697 w 1386"/>
                <a:gd name="T17" fmla="*/ 1163 h 1325"/>
                <a:gd name="T18" fmla="*/ 305 w 1386"/>
                <a:gd name="T19" fmla="*/ 648 h 1325"/>
                <a:gd name="T20" fmla="*/ 690 w 1386"/>
                <a:gd name="T21" fmla="*/ 164 h 1325"/>
                <a:gd name="T22" fmla="*/ 1072 w 1386"/>
                <a:gd name="T23" fmla="*/ 676 h 1325"/>
                <a:gd name="T24" fmla="*/ 697 w 1386"/>
                <a:gd name="T25" fmla="*/ 1163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6" h="1325">
                  <a:moveTo>
                    <a:pt x="704" y="1325"/>
                  </a:moveTo>
                  <a:lnTo>
                    <a:pt x="704" y="1325"/>
                  </a:lnTo>
                  <a:cubicBezTo>
                    <a:pt x="1136" y="1325"/>
                    <a:pt x="1386" y="1064"/>
                    <a:pt x="1386" y="663"/>
                  </a:cubicBezTo>
                  <a:cubicBezTo>
                    <a:pt x="1386" y="287"/>
                    <a:pt x="1160" y="0"/>
                    <a:pt x="692" y="0"/>
                  </a:cubicBezTo>
                  <a:cubicBezTo>
                    <a:pt x="277" y="0"/>
                    <a:pt x="0" y="237"/>
                    <a:pt x="0" y="661"/>
                  </a:cubicBezTo>
                  <a:cubicBezTo>
                    <a:pt x="0" y="1042"/>
                    <a:pt x="231" y="1325"/>
                    <a:pt x="704" y="1325"/>
                  </a:cubicBezTo>
                  <a:lnTo>
                    <a:pt x="704" y="1325"/>
                  </a:lnTo>
                  <a:close/>
                  <a:moveTo>
                    <a:pt x="697" y="1163"/>
                  </a:moveTo>
                  <a:lnTo>
                    <a:pt x="697" y="1163"/>
                  </a:lnTo>
                  <a:cubicBezTo>
                    <a:pt x="413" y="1163"/>
                    <a:pt x="305" y="979"/>
                    <a:pt x="305" y="648"/>
                  </a:cubicBezTo>
                  <a:cubicBezTo>
                    <a:pt x="305" y="339"/>
                    <a:pt x="411" y="164"/>
                    <a:pt x="690" y="164"/>
                  </a:cubicBezTo>
                  <a:cubicBezTo>
                    <a:pt x="988" y="164"/>
                    <a:pt x="1072" y="361"/>
                    <a:pt x="1072" y="676"/>
                  </a:cubicBezTo>
                  <a:cubicBezTo>
                    <a:pt x="1072" y="1022"/>
                    <a:pt x="944" y="1163"/>
                    <a:pt x="697" y="1163"/>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2623913928"/>
      </p:ext>
    </p:extLst>
  </p:cSld>
  <p:clrMap bg1="lt1" tx1="dk1" bg2="lt2" tx2="dk2" accent1="accent1" accent2="accent2" accent3="accent3" accent4="accent4" accent5="accent5" accent6="accent6" hlink="hlink" folHlink="folHlink"/>
  <p:sldLayoutIdLst>
    <p:sldLayoutId id="2147483653" r:id="rId1"/>
    <p:sldLayoutId id="2147483657" r:id="rId2"/>
    <p:sldLayoutId id="2147483659" r:id="rId3"/>
  </p:sldLayoutIdLst>
  <p:timing>
    <p:tnLst>
      <p:par>
        <p:cTn id="1" dur="indefinite" restart="never" nodeType="tmRoot"/>
      </p:par>
    </p:tnLst>
  </p:timing>
  <p:hf hdr="0" dt="0"/>
  <p:txStyles>
    <p:titleStyle>
      <a:lvl1pPr algn="r" defTabSz="1043056" rtl="0" eaLnBrk="1" latinLnBrk="0" hangingPunct="1">
        <a:lnSpc>
          <a:spcPts val="3570"/>
        </a:lnSpc>
        <a:spcBef>
          <a:spcPct val="0"/>
        </a:spcBef>
        <a:buNone/>
        <a:defRPr sz="3200" b="1" kern="1200">
          <a:solidFill>
            <a:schemeClr val="tx2"/>
          </a:solidFill>
          <a:latin typeface="+mj-lt"/>
          <a:ea typeface="+mj-ea"/>
          <a:cs typeface="+mj-cs"/>
        </a:defRPr>
      </a:lvl1pPr>
    </p:titleStyle>
    <p:bodyStyle>
      <a:lvl1pPr marL="0" indent="0" algn="r" defTabSz="1043056" rtl="0" eaLnBrk="1" latinLnBrk="0" hangingPunct="1">
        <a:lnSpc>
          <a:spcPct val="100000"/>
        </a:lnSpc>
        <a:spcBef>
          <a:spcPts val="0"/>
        </a:spcBef>
        <a:spcAft>
          <a:spcPts val="0"/>
        </a:spcAft>
        <a:buClr>
          <a:schemeClr val="tx2"/>
        </a:buClr>
        <a:buFont typeface="Proxima Nova Rg"/>
        <a:buNone/>
        <a:defRPr sz="2000" kern="1200">
          <a:solidFill>
            <a:schemeClr val="accent4"/>
          </a:solidFill>
          <a:latin typeface="+mn-lt"/>
          <a:ea typeface="+mn-ea"/>
          <a:cs typeface="+mn-cs"/>
        </a:defRPr>
      </a:lvl1pPr>
      <a:lvl2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a:solidFill>
            <a:schemeClr val="accent4"/>
          </a:solidFill>
          <a:latin typeface="+mn-lt"/>
          <a:ea typeface="+mn-ea"/>
          <a:cs typeface="+mn-cs"/>
        </a:defRPr>
      </a:lvl2pPr>
      <a:lvl3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a:solidFill>
            <a:schemeClr val="accent4"/>
          </a:solidFill>
          <a:latin typeface="+mn-lt"/>
          <a:ea typeface="+mn-ea"/>
          <a:cs typeface="+mn-cs"/>
        </a:defRPr>
      </a:lvl3pPr>
      <a:lvl4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a:solidFill>
            <a:schemeClr val="accent4"/>
          </a:solidFill>
          <a:latin typeface="+mn-lt"/>
          <a:ea typeface="+mn-ea"/>
          <a:cs typeface="+mn-cs"/>
        </a:defRPr>
      </a:lvl4pPr>
      <a:lvl5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a:solidFill>
            <a:schemeClr val="accent4"/>
          </a:solidFill>
          <a:latin typeface="+mn-lt"/>
          <a:ea typeface="+mn-ea"/>
          <a:cs typeface="+mn-cs"/>
        </a:defRPr>
      </a:lvl5pPr>
      <a:lvl6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a:solidFill>
            <a:schemeClr val="accent4"/>
          </a:solidFill>
          <a:latin typeface="+mn-lt"/>
          <a:ea typeface="+mn-ea"/>
          <a:cs typeface="+mn-cs"/>
        </a:defRPr>
      </a:lvl6pPr>
      <a:lvl7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baseline="0">
          <a:solidFill>
            <a:schemeClr val="accent4"/>
          </a:solidFill>
          <a:latin typeface="+mn-lt"/>
          <a:ea typeface="+mn-ea"/>
          <a:cs typeface="+mn-cs"/>
        </a:defRPr>
      </a:lvl7pPr>
      <a:lvl8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baseline="0">
          <a:solidFill>
            <a:schemeClr val="accent4"/>
          </a:solidFill>
          <a:latin typeface="+mn-lt"/>
          <a:ea typeface="+mn-ea"/>
          <a:cs typeface="+mn-cs"/>
        </a:defRPr>
      </a:lvl8pPr>
      <a:lvl9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baseline="0">
          <a:solidFill>
            <a:schemeClr val="accent4"/>
          </a:solidFill>
          <a:latin typeface="+mn-lt"/>
          <a:ea typeface="+mn-ea"/>
          <a:cs typeface="+mn-cs"/>
        </a:defRPr>
      </a:lvl9pPr>
    </p:bodyStyle>
    <p:otherStyle>
      <a:defPPr>
        <a:defRPr lang="en-US"/>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96876" y="424800"/>
            <a:ext cx="9899649" cy="432000"/>
          </a:xfrm>
          <a:prstGeom prst="rect">
            <a:avLst/>
          </a:prstGeom>
        </p:spPr>
        <p:txBody>
          <a:bodyPr vert="horz" lIns="0" tIns="0" rIns="0" bIns="0" rtlCol="0" anchor="t">
            <a:no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96000" y="1152000"/>
            <a:ext cx="9900000" cy="554725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 level</a:t>
            </a:r>
          </a:p>
          <a:p>
            <a:pPr lvl="8"/>
            <a:r>
              <a:rPr lang="en-US" dirty="0" smtClean="0"/>
              <a:t>Ninth level</a:t>
            </a:r>
            <a:endParaRPr lang="en-GB" dirty="0"/>
          </a:p>
        </p:txBody>
      </p:sp>
      <p:sp>
        <p:nvSpPr>
          <p:cNvPr id="5" name="Footer Placeholder 4"/>
          <p:cNvSpPr>
            <a:spLocks noGrp="1"/>
          </p:cNvSpPr>
          <p:nvPr>
            <p:ph type="ftr" sz="quarter" idx="3"/>
          </p:nvPr>
        </p:nvSpPr>
        <p:spPr>
          <a:xfrm>
            <a:off x="1533600" y="7171675"/>
            <a:ext cx="6300000" cy="180000"/>
          </a:xfrm>
          <a:prstGeom prst="rect">
            <a:avLst/>
          </a:prstGeom>
        </p:spPr>
        <p:txBody>
          <a:bodyPr vert="horz" lIns="0" tIns="0" rIns="0" bIns="0" rtlCol="0" anchor="t" anchorCtr="0"/>
          <a:lstStyle>
            <a:lvl1pPr algn="l">
              <a:defRPr sz="900">
                <a:solidFill>
                  <a:schemeClr val="tx1">
                    <a:lumMod val="65000"/>
                    <a:lumOff val="35000"/>
                  </a:schemeClr>
                </a:solidFill>
              </a:defRPr>
            </a:lvl1pPr>
          </a:lstStyle>
          <a:p>
            <a:r>
              <a:rPr lang="en-GB" dirty="0" smtClean="0"/>
              <a:t>Insert: Document title</a:t>
            </a:r>
          </a:p>
        </p:txBody>
      </p:sp>
      <p:sp>
        <p:nvSpPr>
          <p:cNvPr id="6" name="Slide Number Placeholder 5"/>
          <p:cNvSpPr>
            <a:spLocks noGrp="1"/>
          </p:cNvSpPr>
          <p:nvPr>
            <p:ph type="sldNum" sz="quarter" idx="4"/>
          </p:nvPr>
        </p:nvSpPr>
        <p:spPr>
          <a:xfrm>
            <a:off x="396875" y="7172325"/>
            <a:ext cx="986400" cy="180000"/>
          </a:xfrm>
          <a:prstGeom prst="rect">
            <a:avLst/>
          </a:prstGeom>
        </p:spPr>
        <p:txBody>
          <a:bodyPr vert="horz" lIns="0" tIns="0" rIns="0" bIns="0" rtlCol="0" anchor="t" anchorCtr="0"/>
          <a:lstStyle>
            <a:lvl1pPr algn="l">
              <a:defRPr sz="900">
                <a:solidFill>
                  <a:schemeClr val="tx1">
                    <a:lumMod val="65000"/>
                    <a:lumOff val="35000"/>
                  </a:schemeClr>
                </a:solidFill>
              </a:defRPr>
            </a:lvl1pPr>
          </a:lstStyle>
          <a:p>
            <a:fld id="{183C6C5D-E533-49CA-B0EE-FC3E24E254C3}" type="slidenum">
              <a:rPr lang="en-GB" smtClean="0"/>
              <a:pPr/>
              <a:t>‹#›</a:t>
            </a:fld>
            <a:endParaRPr lang="en-GB" dirty="0"/>
          </a:p>
        </p:txBody>
      </p:sp>
      <p:sp>
        <p:nvSpPr>
          <p:cNvPr id="7" name="Rectangle 6"/>
          <p:cNvSpPr/>
          <p:nvPr/>
        </p:nvSpPr>
        <p:spPr>
          <a:xfrm>
            <a:off x="396876" y="927062"/>
            <a:ext cx="9900000" cy="5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396876" y="270000"/>
            <a:ext cx="9900000" cy="5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9685239"/>
      </p:ext>
    </p:extLst>
  </p:cSld>
  <p:clrMap bg1="lt1" tx1="dk1" bg2="lt2" tx2="dk2" accent1="accent1" accent2="accent2" accent3="accent3" accent4="accent4" accent5="accent5" accent6="accent6" hlink="hlink" folHlink="folHlink"/>
  <p:sldLayoutIdLst>
    <p:sldLayoutId id="2147483650" r:id="rId1"/>
    <p:sldLayoutId id="2147483658" r:id="rId2"/>
    <p:sldLayoutId id="2147483655" r:id="rId3"/>
    <p:sldLayoutId id="2147483664" r:id="rId4"/>
    <p:sldLayoutId id="2147483665" r:id="rId5"/>
    <p:sldLayoutId id="2147483656" r:id="rId6"/>
    <p:sldLayoutId id="2147483666" r:id="rId7"/>
  </p:sldLayoutIdLst>
  <p:timing>
    <p:tnLst>
      <p:par>
        <p:cTn id="1" dur="indefinite" restart="never" nodeType="tmRoot"/>
      </p:par>
    </p:tnLst>
  </p:timing>
  <p:hf hdr="0" dt="0"/>
  <p:txStyles>
    <p:titleStyle>
      <a:lvl1pPr algn="l" defTabSz="1043056" rtl="0" eaLnBrk="1" latinLnBrk="0" hangingPunct="1">
        <a:spcBef>
          <a:spcPct val="0"/>
        </a:spcBef>
        <a:buNone/>
        <a:defRPr sz="2600" b="1" kern="1200">
          <a:solidFill>
            <a:schemeClr val="tx2"/>
          </a:solidFill>
          <a:latin typeface="+mj-lt"/>
          <a:ea typeface="+mj-ea"/>
          <a:cs typeface="+mj-cs"/>
        </a:defRPr>
      </a:lvl1pPr>
    </p:titleStyle>
    <p:bodyStyle>
      <a:lvl1pPr marL="360000" indent="-360000" algn="l" defTabSz="1043056" rtl="0" eaLnBrk="1" latinLnBrk="0" hangingPunct="1">
        <a:lnSpc>
          <a:spcPct val="110000"/>
        </a:lnSpc>
        <a:spcBef>
          <a:spcPts val="0"/>
        </a:spcBef>
        <a:spcAft>
          <a:spcPts val="1135"/>
        </a:spcAft>
        <a:buClr>
          <a:schemeClr val="tx2"/>
        </a:buClr>
        <a:buFont typeface="Proxima Nova Rg"/>
        <a:buChar char="■"/>
        <a:defRPr sz="2000" kern="1200">
          <a:solidFill>
            <a:schemeClr val="tx1"/>
          </a:solidFill>
          <a:latin typeface="+mn-lt"/>
          <a:ea typeface="+mn-ea"/>
          <a:cs typeface="+mn-cs"/>
        </a:defRPr>
      </a:lvl1pPr>
      <a:lvl2pPr marL="54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a:solidFill>
            <a:schemeClr val="tx1"/>
          </a:solidFill>
          <a:latin typeface="+mn-lt"/>
          <a:ea typeface="+mn-ea"/>
          <a:cs typeface="+mn-cs"/>
        </a:defRPr>
      </a:lvl2pPr>
      <a:lvl3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a:solidFill>
            <a:schemeClr val="tx1"/>
          </a:solidFill>
          <a:latin typeface="+mn-lt"/>
          <a:ea typeface="+mn-ea"/>
          <a:cs typeface="+mn-cs"/>
        </a:defRPr>
      </a:lvl3pPr>
      <a:lvl4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a:solidFill>
            <a:schemeClr val="tx1"/>
          </a:solidFill>
          <a:latin typeface="+mn-lt"/>
          <a:ea typeface="+mn-ea"/>
          <a:cs typeface="+mn-cs"/>
        </a:defRPr>
      </a:lvl4pPr>
      <a:lvl5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a:solidFill>
            <a:schemeClr val="tx1"/>
          </a:solidFill>
          <a:latin typeface="+mn-lt"/>
          <a:ea typeface="+mn-ea"/>
          <a:cs typeface="+mn-cs"/>
        </a:defRPr>
      </a:lvl5pPr>
      <a:lvl6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a:solidFill>
            <a:schemeClr val="tx1"/>
          </a:solidFill>
          <a:latin typeface="+mn-lt"/>
          <a:ea typeface="+mn-ea"/>
          <a:cs typeface="+mn-cs"/>
        </a:defRPr>
      </a:lvl6pPr>
      <a:lvl7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baseline="0">
          <a:solidFill>
            <a:schemeClr val="tx1"/>
          </a:solidFill>
          <a:latin typeface="+mn-lt"/>
          <a:ea typeface="+mn-ea"/>
          <a:cs typeface="+mn-cs"/>
        </a:defRPr>
      </a:lvl7pPr>
      <a:lvl8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baseline="0">
          <a:solidFill>
            <a:schemeClr val="tx1"/>
          </a:solidFill>
          <a:latin typeface="+mn-lt"/>
          <a:ea typeface="+mn-ea"/>
          <a:cs typeface="+mn-cs"/>
        </a:defRPr>
      </a:lvl8pPr>
      <a:lvl9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baseline="0">
          <a:solidFill>
            <a:schemeClr val="tx1"/>
          </a:solidFill>
          <a:latin typeface="+mn-lt"/>
          <a:ea typeface="+mn-ea"/>
          <a:cs typeface="+mn-cs"/>
        </a:defRPr>
      </a:lvl9pPr>
    </p:bodyStyle>
    <p:otherStyle>
      <a:defPPr>
        <a:defRPr lang="en-US"/>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13"/>
          <a:stretch>
            <a:fillRect/>
          </a:stretch>
        </p:blipFill>
        <p:spPr>
          <a:xfrm>
            <a:off x="622165" y="6983346"/>
            <a:ext cx="2356119" cy="133662"/>
          </a:xfrm>
          <a:prstGeom prst="rect">
            <a:avLst/>
          </a:prstGeom>
        </p:spPr>
      </p:pic>
      <p:sp>
        <p:nvSpPr>
          <p:cNvPr id="9" name="TextBox 8"/>
          <p:cNvSpPr txBox="1"/>
          <p:nvPr userDrawn="1"/>
        </p:nvSpPr>
        <p:spPr>
          <a:xfrm>
            <a:off x="6968532" y="6908054"/>
            <a:ext cx="3083264" cy="278987"/>
          </a:xfrm>
          <a:prstGeom prst="rect">
            <a:avLst/>
          </a:prstGeom>
          <a:noFill/>
        </p:spPr>
        <p:txBody>
          <a:bodyPr wrap="square" rtlCol="0">
            <a:spAutoFit/>
          </a:bodyPr>
          <a:lstStyle/>
          <a:p>
            <a:pPr algn="r"/>
            <a:r>
              <a:rPr lang="en-GB" sz="1213" b="1" dirty="0">
                <a:latin typeface="+mn-lt"/>
              </a:rPr>
              <a:t>www.cornwall-insight.com</a:t>
            </a:r>
          </a:p>
        </p:txBody>
      </p:sp>
      <p:pic>
        <p:nvPicPr>
          <p:cNvPr id="11" name="Picture 1" descr="Generic slide.jpg"/>
          <p:cNvPicPr>
            <a:picLocks noChangeAspect="1"/>
          </p:cNvPicPr>
          <p:nvPr/>
        </p:nvPicPr>
        <p:blipFill rotWithShape="1">
          <a:blip r:embed="rId14">
            <a:extLst>
              <a:ext uri="{28A0092B-C50C-407E-A947-70E740481C1C}">
                <a14:useLocalDpi xmlns:a14="http://schemas.microsoft.com/office/drawing/2010/main" val="0"/>
              </a:ext>
            </a:extLst>
          </a:blip>
          <a:srcRect/>
          <a:stretch/>
        </p:blipFill>
        <p:spPr bwMode="auto">
          <a:xfrm>
            <a:off x="534670" y="6718497"/>
            <a:ext cx="9582289" cy="50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 descr="Generic slide.jpg"/>
          <p:cNvPicPr>
            <a:picLocks noChangeAspect="1"/>
          </p:cNvPicPr>
          <p:nvPr userDrawn="1"/>
        </p:nvPicPr>
        <p:blipFill rotWithShape="1">
          <a:blip r:embed="rId14">
            <a:extLst>
              <a:ext uri="{28A0092B-C50C-407E-A947-70E740481C1C}">
                <a14:useLocalDpi xmlns:a14="http://schemas.microsoft.com/office/drawing/2010/main" val="0"/>
              </a:ext>
            </a:extLst>
          </a:blip>
          <a:srcRect/>
          <a:stretch/>
        </p:blipFill>
        <p:spPr bwMode="auto">
          <a:xfrm>
            <a:off x="534670" y="6718497"/>
            <a:ext cx="9582289" cy="50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Placeholder 1"/>
          <p:cNvSpPr>
            <a:spLocks noGrp="1"/>
          </p:cNvSpPr>
          <p:nvPr>
            <p:ph type="title"/>
          </p:nvPr>
        </p:nvSpPr>
        <p:spPr>
          <a:xfrm>
            <a:off x="614321" y="301657"/>
            <a:ext cx="9434610" cy="1262195"/>
          </a:xfrm>
          <a:prstGeom prst="rect">
            <a:avLst/>
          </a:prstGeom>
        </p:spPr>
        <p:txBody>
          <a:bodyPr vert="horz" lIns="91440" tIns="45720" rIns="91440" bIns="45720" rtlCol="0" anchor="ctr">
            <a:noAutofit/>
          </a:bodyPr>
          <a:lstStyle/>
          <a:p>
            <a:r>
              <a:rPr lang="en-US" dirty="0"/>
              <a:t>Enter Title (Proper Case)</a:t>
            </a:r>
            <a:endParaRPr lang="en-GB" dirty="0"/>
          </a:p>
        </p:txBody>
      </p:sp>
    </p:spTree>
    <p:extLst>
      <p:ext uri="{BB962C8B-B14F-4D97-AF65-F5344CB8AC3E}">
        <p14:creationId xmlns:p14="http://schemas.microsoft.com/office/powerpoint/2010/main" val="1939475732"/>
      </p:ext>
    </p:extLst>
  </p:cSld>
  <p:clrMap bg1="dk1" tx1="lt1" bg2="dk2" tx2="lt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hf sldNum="0" hdr="0" ftr="0" dt="0"/>
  <p:txStyles>
    <p:titleStyle>
      <a:lvl1pPr algn="l" rtl="0" eaLnBrk="1" fontAlgn="base" hangingPunct="1">
        <a:spcBef>
          <a:spcPct val="0"/>
        </a:spcBef>
        <a:spcAft>
          <a:spcPct val="0"/>
        </a:spcAft>
        <a:defRPr sz="4410" kern="1200">
          <a:solidFill>
            <a:schemeClr val="tx1"/>
          </a:solidFill>
          <a:latin typeface="+mj-lt"/>
          <a:ea typeface="+mj-ea"/>
          <a:cs typeface="+mj-cs"/>
        </a:defRPr>
      </a:lvl1pPr>
      <a:lvl2pPr algn="ctr" rtl="0" eaLnBrk="1" fontAlgn="base" hangingPunct="1">
        <a:spcBef>
          <a:spcPct val="0"/>
        </a:spcBef>
        <a:spcAft>
          <a:spcPct val="0"/>
        </a:spcAft>
        <a:defRPr sz="4851">
          <a:solidFill>
            <a:schemeClr val="tx2"/>
          </a:solidFill>
          <a:latin typeface="FreightDispBold" pitchFamily="2" charset="0"/>
        </a:defRPr>
      </a:lvl2pPr>
      <a:lvl3pPr algn="ctr" rtl="0" eaLnBrk="1" fontAlgn="base" hangingPunct="1">
        <a:spcBef>
          <a:spcPct val="0"/>
        </a:spcBef>
        <a:spcAft>
          <a:spcPct val="0"/>
        </a:spcAft>
        <a:defRPr sz="4851">
          <a:solidFill>
            <a:schemeClr val="tx2"/>
          </a:solidFill>
          <a:latin typeface="FreightDispBold" pitchFamily="2" charset="0"/>
        </a:defRPr>
      </a:lvl3pPr>
      <a:lvl4pPr algn="ctr" rtl="0" eaLnBrk="1" fontAlgn="base" hangingPunct="1">
        <a:spcBef>
          <a:spcPct val="0"/>
        </a:spcBef>
        <a:spcAft>
          <a:spcPct val="0"/>
        </a:spcAft>
        <a:defRPr sz="4851">
          <a:solidFill>
            <a:schemeClr val="tx2"/>
          </a:solidFill>
          <a:latin typeface="FreightDispBold" pitchFamily="2" charset="0"/>
        </a:defRPr>
      </a:lvl4pPr>
      <a:lvl5pPr algn="ctr" rtl="0" eaLnBrk="1" fontAlgn="base" hangingPunct="1">
        <a:spcBef>
          <a:spcPct val="0"/>
        </a:spcBef>
        <a:spcAft>
          <a:spcPct val="0"/>
        </a:spcAft>
        <a:defRPr sz="4851">
          <a:solidFill>
            <a:schemeClr val="tx2"/>
          </a:solidFill>
          <a:latin typeface="FreightDispBold" pitchFamily="2"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78047" indent="-378047" algn="l" rtl="0" eaLnBrk="1" fontAlgn="base" hangingPunct="1">
        <a:spcBef>
          <a:spcPct val="20000"/>
        </a:spcBef>
        <a:spcAft>
          <a:spcPct val="0"/>
        </a:spcAft>
        <a:buFont typeface="Arial" charset="0"/>
        <a:buChar char="•"/>
        <a:defRPr sz="3528" kern="1200">
          <a:solidFill>
            <a:schemeClr val="tx1"/>
          </a:solidFill>
          <a:latin typeface="+mn-lt"/>
          <a:ea typeface="+mn-ea"/>
          <a:cs typeface="+mn-cs"/>
        </a:defRPr>
      </a:lvl1pPr>
      <a:lvl2pPr marL="819102" indent="-315039" algn="l" rtl="0" eaLnBrk="1" fontAlgn="base" hangingPunct="1">
        <a:spcBef>
          <a:spcPct val="20000"/>
        </a:spcBef>
        <a:spcAft>
          <a:spcPct val="0"/>
        </a:spcAft>
        <a:buFont typeface="Arial" charset="0"/>
        <a:buChar char="–"/>
        <a:defRPr sz="3087" kern="1200">
          <a:solidFill>
            <a:schemeClr val="tx1"/>
          </a:solidFill>
          <a:latin typeface="+mn-lt"/>
          <a:ea typeface="+mn-ea"/>
          <a:cs typeface="+mn-cs"/>
        </a:defRPr>
      </a:lvl2pPr>
      <a:lvl3pPr marL="1260158" indent="-252032" algn="l" rtl="0" eaLnBrk="1" fontAlgn="base" hangingPunct="1">
        <a:spcBef>
          <a:spcPct val="20000"/>
        </a:spcBef>
        <a:spcAft>
          <a:spcPct val="0"/>
        </a:spcAft>
        <a:buFont typeface="Arial" charset="0"/>
        <a:buChar char="•"/>
        <a:defRPr sz="2646" kern="1200">
          <a:solidFill>
            <a:schemeClr val="tx1"/>
          </a:solidFill>
          <a:latin typeface="+mn-lt"/>
          <a:ea typeface="+mn-ea"/>
          <a:cs typeface="+mn-cs"/>
        </a:defRPr>
      </a:lvl3pPr>
      <a:lvl4pPr marL="1764221" indent="-252032" algn="l" rtl="0" eaLnBrk="1" fontAlgn="base" hangingPunct="1">
        <a:spcBef>
          <a:spcPct val="20000"/>
        </a:spcBef>
        <a:spcAft>
          <a:spcPct val="0"/>
        </a:spcAft>
        <a:buFont typeface="Arial" charset="0"/>
        <a:buChar char="–"/>
        <a:defRPr sz="2205" kern="1200">
          <a:solidFill>
            <a:schemeClr val="tx1"/>
          </a:solidFill>
          <a:latin typeface="+mn-lt"/>
          <a:ea typeface="+mn-ea"/>
          <a:cs typeface="+mn-cs"/>
        </a:defRPr>
      </a:lvl4pPr>
      <a:lvl5pPr marL="2268284" indent="-252032" algn="l" rtl="0" eaLnBrk="1" fontAlgn="base" hangingPunct="1">
        <a:spcBef>
          <a:spcPct val="20000"/>
        </a:spcBef>
        <a:spcAft>
          <a:spcPct val="0"/>
        </a:spcAft>
        <a:buFont typeface="Arial" charset="0"/>
        <a:buChar char="»"/>
        <a:defRPr sz="2205" kern="1200">
          <a:solidFill>
            <a:schemeClr val="tx1"/>
          </a:solidFill>
          <a:latin typeface="+mn-lt"/>
          <a:ea typeface="+mn-ea"/>
          <a:cs typeface="+mn-cs"/>
        </a:defRPr>
      </a:lvl5pPr>
      <a:lvl6pPr marL="2772347" indent="-252032" algn="l" defTabSz="1008126" rtl="0" eaLnBrk="1" latinLnBrk="0" hangingPunct="1">
        <a:spcBef>
          <a:spcPct val="20000"/>
        </a:spcBef>
        <a:buFont typeface="Arial" panose="020B0604020202020204" pitchFamily="34" charset="0"/>
        <a:buChar char="•"/>
        <a:defRPr sz="2205" kern="1200">
          <a:solidFill>
            <a:schemeClr val="tx1"/>
          </a:solidFill>
          <a:latin typeface="+mn-lt"/>
          <a:ea typeface="+mn-ea"/>
          <a:cs typeface="+mn-cs"/>
        </a:defRPr>
      </a:lvl6pPr>
      <a:lvl7pPr marL="3276410" indent="-252032" algn="l" defTabSz="1008126" rtl="0" eaLnBrk="1" latinLnBrk="0" hangingPunct="1">
        <a:spcBef>
          <a:spcPct val="20000"/>
        </a:spcBef>
        <a:buFont typeface="Arial" panose="020B0604020202020204" pitchFamily="34" charset="0"/>
        <a:buChar char="•"/>
        <a:defRPr sz="2205" kern="1200">
          <a:solidFill>
            <a:schemeClr val="tx1"/>
          </a:solidFill>
          <a:latin typeface="+mn-lt"/>
          <a:ea typeface="+mn-ea"/>
          <a:cs typeface="+mn-cs"/>
        </a:defRPr>
      </a:lvl7pPr>
      <a:lvl8pPr marL="3780473" indent="-252032" algn="l" defTabSz="1008126" rtl="0" eaLnBrk="1" latinLnBrk="0" hangingPunct="1">
        <a:spcBef>
          <a:spcPct val="20000"/>
        </a:spcBef>
        <a:buFont typeface="Arial" panose="020B0604020202020204" pitchFamily="34" charset="0"/>
        <a:buChar char="•"/>
        <a:defRPr sz="2205" kern="1200">
          <a:solidFill>
            <a:schemeClr val="tx1"/>
          </a:solidFill>
          <a:latin typeface="+mn-lt"/>
          <a:ea typeface="+mn-ea"/>
          <a:cs typeface="+mn-cs"/>
        </a:defRPr>
      </a:lvl8pPr>
      <a:lvl9pPr marL="4284536" indent="-252032" algn="l" defTabSz="1008126" rtl="0" eaLnBrk="1" latinLnBrk="0" hangingPunct="1">
        <a:spcBef>
          <a:spcPct val="20000"/>
        </a:spcBef>
        <a:buFont typeface="Arial" panose="020B0604020202020204" pitchFamily="34" charset="0"/>
        <a:buChar char="•"/>
        <a:defRPr sz="2205" kern="1200">
          <a:solidFill>
            <a:schemeClr val="tx1"/>
          </a:solidFill>
          <a:latin typeface="+mn-lt"/>
          <a:ea typeface="+mn-ea"/>
          <a:cs typeface="+mn-cs"/>
        </a:defRPr>
      </a:lvl9pPr>
    </p:bodyStyle>
    <p:otherStyle>
      <a:defPPr>
        <a:defRPr lang="en-US"/>
      </a:defPPr>
      <a:lvl1pPr marL="0" algn="l" defTabSz="1008126" rtl="0" eaLnBrk="1" latinLnBrk="0" hangingPunct="1">
        <a:defRPr sz="1985" kern="1200">
          <a:solidFill>
            <a:schemeClr val="tx1"/>
          </a:solidFill>
          <a:latin typeface="+mn-lt"/>
          <a:ea typeface="+mn-ea"/>
          <a:cs typeface="+mn-cs"/>
        </a:defRPr>
      </a:lvl1pPr>
      <a:lvl2pPr marL="504063" algn="l" defTabSz="1008126" rtl="0" eaLnBrk="1" latinLnBrk="0" hangingPunct="1">
        <a:defRPr sz="1985" kern="1200">
          <a:solidFill>
            <a:schemeClr val="tx1"/>
          </a:solidFill>
          <a:latin typeface="+mn-lt"/>
          <a:ea typeface="+mn-ea"/>
          <a:cs typeface="+mn-cs"/>
        </a:defRPr>
      </a:lvl2pPr>
      <a:lvl3pPr marL="1008126" algn="l" defTabSz="1008126" rtl="0" eaLnBrk="1" latinLnBrk="0" hangingPunct="1">
        <a:defRPr sz="1985" kern="1200">
          <a:solidFill>
            <a:schemeClr val="tx1"/>
          </a:solidFill>
          <a:latin typeface="+mn-lt"/>
          <a:ea typeface="+mn-ea"/>
          <a:cs typeface="+mn-cs"/>
        </a:defRPr>
      </a:lvl3pPr>
      <a:lvl4pPr marL="1512189" algn="l" defTabSz="1008126" rtl="0" eaLnBrk="1" latinLnBrk="0" hangingPunct="1">
        <a:defRPr sz="1985" kern="1200">
          <a:solidFill>
            <a:schemeClr val="tx1"/>
          </a:solidFill>
          <a:latin typeface="+mn-lt"/>
          <a:ea typeface="+mn-ea"/>
          <a:cs typeface="+mn-cs"/>
        </a:defRPr>
      </a:lvl4pPr>
      <a:lvl5pPr marL="2016252" algn="l" defTabSz="1008126" rtl="0" eaLnBrk="1" latinLnBrk="0" hangingPunct="1">
        <a:defRPr sz="1985" kern="1200">
          <a:solidFill>
            <a:schemeClr val="tx1"/>
          </a:solidFill>
          <a:latin typeface="+mn-lt"/>
          <a:ea typeface="+mn-ea"/>
          <a:cs typeface="+mn-cs"/>
        </a:defRPr>
      </a:lvl5pPr>
      <a:lvl6pPr marL="2520315" algn="l" defTabSz="1008126" rtl="0" eaLnBrk="1" latinLnBrk="0" hangingPunct="1">
        <a:defRPr sz="1985" kern="1200">
          <a:solidFill>
            <a:schemeClr val="tx1"/>
          </a:solidFill>
          <a:latin typeface="+mn-lt"/>
          <a:ea typeface="+mn-ea"/>
          <a:cs typeface="+mn-cs"/>
        </a:defRPr>
      </a:lvl6pPr>
      <a:lvl7pPr marL="3024378" algn="l" defTabSz="1008126" rtl="0" eaLnBrk="1" latinLnBrk="0" hangingPunct="1">
        <a:defRPr sz="1985" kern="1200">
          <a:solidFill>
            <a:schemeClr val="tx1"/>
          </a:solidFill>
          <a:latin typeface="+mn-lt"/>
          <a:ea typeface="+mn-ea"/>
          <a:cs typeface="+mn-cs"/>
        </a:defRPr>
      </a:lvl7pPr>
      <a:lvl8pPr marL="3528441" algn="l" defTabSz="1008126" rtl="0" eaLnBrk="1" latinLnBrk="0" hangingPunct="1">
        <a:defRPr sz="1985" kern="1200">
          <a:solidFill>
            <a:schemeClr val="tx1"/>
          </a:solidFill>
          <a:latin typeface="+mn-lt"/>
          <a:ea typeface="+mn-ea"/>
          <a:cs typeface="+mn-cs"/>
        </a:defRPr>
      </a:lvl8pPr>
      <a:lvl9pPr marL="4032504" algn="l" defTabSz="1008126" rtl="0" eaLnBrk="1" latinLnBrk="0" hangingPunct="1">
        <a:defRPr sz="1985"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13"/>
          <a:stretch>
            <a:fillRect/>
          </a:stretch>
        </p:blipFill>
        <p:spPr>
          <a:xfrm>
            <a:off x="622165" y="6983346"/>
            <a:ext cx="2356119" cy="133662"/>
          </a:xfrm>
          <a:prstGeom prst="rect">
            <a:avLst/>
          </a:prstGeom>
        </p:spPr>
      </p:pic>
      <p:sp>
        <p:nvSpPr>
          <p:cNvPr id="9" name="TextBox 8"/>
          <p:cNvSpPr txBox="1"/>
          <p:nvPr userDrawn="1"/>
        </p:nvSpPr>
        <p:spPr>
          <a:xfrm>
            <a:off x="6968532" y="6908054"/>
            <a:ext cx="3083264" cy="278987"/>
          </a:xfrm>
          <a:prstGeom prst="rect">
            <a:avLst/>
          </a:prstGeom>
          <a:noFill/>
        </p:spPr>
        <p:txBody>
          <a:bodyPr wrap="square" rtlCol="0">
            <a:spAutoFit/>
          </a:bodyPr>
          <a:lstStyle/>
          <a:p>
            <a:pPr algn="r"/>
            <a:r>
              <a:rPr lang="en-GB" sz="1213" b="1" dirty="0">
                <a:latin typeface="+mn-lt"/>
              </a:rPr>
              <a:t>www.cornwall-insight.com</a:t>
            </a:r>
          </a:p>
        </p:txBody>
      </p:sp>
      <p:pic>
        <p:nvPicPr>
          <p:cNvPr id="11" name="Picture 1" descr="Generic slide.jpg"/>
          <p:cNvPicPr>
            <a:picLocks noChangeAspect="1"/>
          </p:cNvPicPr>
          <p:nvPr/>
        </p:nvPicPr>
        <p:blipFill rotWithShape="1">
          <a:blip r:embed="rId14">
            <a:extLst>
              <a:ext uri="{28A0092B-C50C-407E-A947-70E740481C1C}">
                <a14:useLocalDpi xmlns:a14="http://schemas.microsoft.com/office/drawing/2010/main" val="0"/>
              </a:ext>
            </a:extLst>
          </a:blip>
          <a:srcRect/>
          <a:stretch/>
        </p:blipFill>
        <p:spPr bwMode="auto">
          <a:xfrm>
            <a:off x="534670" y="6718497"/>
            <a:ext cx="9582289" cy="50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 descr="Generic slide.jpg"/>
          <p:cNvPicPr>
            <a:picLocks noChangeAspect="1"/>
          </p:cNvPicPr>
          <p:nvPr userDrawn="1"/>
        </p:nvPicPr>
        <p:blipFill rotWithShape="1">
          <a:blip r:embed="rId14">
            <a:extLst>
              <a:ext uri="{28A0092B-C50C-407E-A947-70E740481C1C}">
                <a14:useLocalDpi xmlns:a14="http://schemas.microsoft.com/office/drawing/2010/main" val="0"/>
              </a:ext>
            </a:extLst>
          </a:blip>
          <a:srcRect/>
          <a:stretch/>
        </p:blipFill>
        <p:spPr bwMode="auto">
          <a:xfrm>
            <a:off x="534670" y="6718497"/>
            <a:ext cx="9582289" cy="50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Placeholder 1"/>
          <p:cNvSpPr>
            <a:spLocks noGrp="1"/>
          </p:cNvSpPr>
          <p:nvPr>
            <p:ph type="title"/>
          </p:nvPr>
        </p:nvSpPr>
        <p:spPr>
          <a:xfrm>
            <a:off x="614321" y="301657"/>
            <a:ext cx="9434610" cy="1262195"/>
          </a:xfrm>
          <a:prstGeom prst="rect">
            <a:avLst/>
          </a:prstGeom>
        </p:spPr>
        <p:txBody>
          <a:bodyPr vert="horz" lIns="91440" tIns="45720" rIns="91440" bIns="45720" rtlCol="0" anchor="ctr">
            <a:noAutofit/>
          </a:bodyPr>
          <a:lstStyle/>
          <a:p>
            <a:r>
              <a:rPr lang="en-US" dirty="0"/>
              <a:t>Enter Title (Proper Case)</a:t>
            </a:r>
            <a:endParaRPr lang="en-GB" dirty="0"/>
          </a:p>
        </p:txBody>
      </p:sp>
      <p:sp>
        <p:nvSpPr>
          <p:cNvPr id="4" name="Slide Number Placeholder 3"/>
          <p:cNvSpPr>
            <a:spLocks noGrp="1"/>
          </p:cNvSpPr>
          <p:nvPr>
            <p:ph type="sldNum" sz="quarter" idx="4"/>
          </p:nvPr>
        </p:nvSpPr>
        <p:spPr>
          <a:xfrm>
            <a:off x="7630625" y="7139799"/>
            <a:ext cx="2406015" cy="402567"/>
          </a:xfrm>
          <a:prstGeom prst="rect">
            <a:avLst/>
          </a:prstGeom>
        </p:spPr>
        <p:txBody>
          <a:bodyPr vert="horz" lIns="91440" tIns="45720" rIns="91440" bIns="45720" rtlCol="0" anchor="ctr"/>
          <a:lstStyle>
            <a:lvl1pPr algn="r">
              <a:defRPr sz="1323">
                <a:solidFill>
                  <a:schemeClr val="tx1"/>
                </a:solidFill>
                <a:latin typeface="+mn-lt"/>
              </a:defRPr>
            </a:lvl1pPr>
          </a:lstStyle>
          <a:p>
            <a:fld id="{DCA3E754-227E-4382-80C9-96FD48659006}" type="slidenum">
              <a:rPr lang="en-GB" smtClean="0"/>
              <a:pPr/>
              <a:t>‹#›</a:t>
            </a:fld>
            <a:endParaRPr lang="en-GB" dirty="0"/>
          </a:p>
        </p:txBody>
      </p:sp>
    </p:spTree>
    <p:extLst>
      <p:ext uri="{BB962C8B-B14F-4D97-AF65-F5344CB8AC3E}">
        <p14:creationId xmlns:p14="http://schemas.microsoft.com/office/powerpoint/2010/main" val="4285288032"/>
      </p:ext>
    </p:extLst>
  </p:cSld>
  <p:clrMap bg1="dk1" tx1="lt1" bg2="dk2" tx2="lt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Lst>
  <p:hf sldNum="0" hdr="0" ftr="0" dt="0"/>
  <p:txStyles>
    <p:titleStyle>
      <a:lvl1pPr algn="l" rtl="0" eaLnBrk="1" fontAlgn="base" hangingPunct="1">
        <a:spcBef>
          <a:spcPct val="0"/>
        </a:spcBef>
        <a:spcAft>
          <a:spcPct val="0"/>
        </a:spcAft>
        <a:defRPr sz="4410" kern="1200">
          <a:solidFill>
            <a:schemeClr val="tx1"/>
          </a:solidFill>
          <a:latin typeface="+mj-lt"/>
          <a:ea typeface="+mj-ea"/>
          <a:cs typeface="+mj-cs"/>
        </a:defRPr>
      </a:lvl1pPr>
      <a:lvl2pPr algn="ctr" rtl="0" eaLnBrk="1" fontAlgn="base" hangingPunct="1">
        <a:spcBef>
          <a:spcPct val="0"/>
        </a:spcBef>
        <a:spcAft>
          <a:spcPct val="0"/>
        </a:spcAft>
        <a:defRPr sz="4851">
          <a:solidFill>
            <a:schemeClr val="tx2"/>
          </a:solidFill>
          <a:latin typeface="FreightDispBold" pitchFamily="2" charset="0"/>
        </a:defRPr>
      </a:lvl2pPr>
      <a:lvl3pPr algn="ctr" rtl="0" eaLnBrk="1" fontAlgn="base" hangingPunct="1">
        <a:spcBef>
          <a:spcPct val="0"/>
        </a:spcBef>
        <a:spcAft>
          <a:spcPct val="0"/>
        </a:spcAft>
        <a:defRPr sz="4851">
          <a:solidFill>
            <a:schemeClr val="tx2"/>
          </a:solidFill>
          <a:latin typeface="FreightDispBold" pitchFamily="2" charset="0"/>
        </a:defRPr>
      </a:lvl3pPr>
      <a:lvl4pPr algn="ctr" rtl="0" eaLnBrk="1" fontAlgn="base" hangingPunct="1">
        <a:spcBef>
          <a:spcPct val="0"/>
        </a:spcBef>
        <a:spcAft>
          <a:spcPct val="0"/>
        </a:spcAft>
        <a:defRPr sz="4851">
          <a:solidFill>
            <a:schemeClr val="tx2"/>
          </a:solidFill>
          <a:latin typeface="FreightDispBold" pitchFamily="2" charset="0"/>
        </a:defRPr>
      </a:lvl4pPr>
      <a:lvl5pPr algn="ctr" rtl="0" eaLnBrk="1" fontAlgn="base" hangingPunct="1">
        <a:spcBef>
          <a:spcPct val="0"/>
        </a:spcBef>
        <a:spcAft>
          <a:spcPct val="0"/>
        </a:spcAft>
        <a:defRPr sz="4851">
          <a:solidFill>
            <a:schemeClr val="tx2"/>
          </a:solidFill>
          <a:latin typeface="FreightDispBold" pitchFamily="2"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78047" indent="-378047" algn="l" rtl="0" eaLnBrk="1" fontAlgn="base" hangingPunct="1">
        <a:spcBef>
          <a:spcPct val="20000"/>
        </a:spcBef>
        <a:spcAft>
          <a:spcPct val="0"/>
        </a:spcAft>
        <a:buFont typeface="Arial" charset="0"/>
        <a:buChar char="•"/>
        <a:defRPr sz="3528" kern="1200">
          <a:solidFill>
            <a:schemeClr val="tx1"/>
          </a:solidFill>
          <a:latin typeface="+mn-lt"/>
          <a:ea typeface="+mn-ea"/>
          <a:cs typeface="+mn-cs"/>
        </a:defRPr>
      </a:lvl1pPr>
      <a:lvl2pPr marL="819102" indent="-315039" algn="l" rtl="0" eaLnBrk="1" fontAlgn="base" hangingPunct="1">
        <a:spcBef>
          <a:spcPct val="20000"/>
        </a:spcBef>
        <a:spcAft>
          <a:spcPct val="0"/>
        </a:spcAft>
        <a:buFont typeface="Arial" charset="0"/>
        <a:buChar char="–"/>
        <a:defRPr sz="3087" kern="1200">
          <a:solidFill>
            <a:schemeClr val="tx1"/>
          </a:solidFill>
          <a:latin typeface="+mn-lt"/>
          <a:ea typeface="+mn-ea"/>
          <a:cs typeface="+mn-cs"/>
        </a:defRPr>
      </a:lvl2pPr>
      <a:lvl3pPr marL="1260158" indent="-252032" algn="l" rtl="0" eaLnBrk="1" fontAlgn="base" hangingPunct="1">
        <a:spcBef>
          <a:spcPct val="20000"/>
        </a:spcBef>
        <a:spcAft>
          <a:spcPct val="0"/>
        </a:spcAft>
        <a:buFont typeface="Arial" charset="0"/>
        <a:buChar char="•"/>
        <a:defRPr sz="2646" kern="1200">
          <a:solidFill>
            <a:schemeClr val="tx1"/>
          </a:solidFill>
          <a:latin typeface="+mn-lt"/>
          <a:ea typeface="+mn-ea"/>
          <a:cs typeface="+mn-cs"/>
        </a:defRPr>
      </a:lvl3pPr>
      <a:lvl4pPr marL="1764221" indent="-252032" algn="l" rtl="0" eaLnBrk="1" fontAlgn="base" hangingPunct="1">
        <a:spcBef>
          <a:spcPct val="20000"/>
        </a:spcBef>
        <a:spcAft>
          <a:spcPct val="0"/>
        </a:spcAft>
        <a:buFont typeface="Arial" charset="0"/>
        <a:buChar char="–"/>
        <a:defRPr sz="2205" kern="1200">
          <a:solidFill>
            <a:schemeClr val="tx1"/>
          </a:solidFill>
          <a:latin typeface="+mn-lt"/>
          <a:ea typeface="+mn-ea"/>
          <a:cs typeface="+mn-cs"/>
        </a:defRPr>
      </a:lvl4pPr>
      <a:lvl5pPr marL="2268284" indent="-252032" algn="l" rtl="0" eaLnBrk="1" fontAlgn="base" hangingPunct="1">
        <a:spcBef>
          <a:spcPct val="20000"/>
        </a:spcBef>
        <a:spcAft>
          <a:spcPct val="0"/>
        </a:spcAft>
        <a:buFont typeface="Arial" charset="0"/>
        <a:buChar char="»"/>
        <a:defRPr sz="2205" kern="1200">
          <a:solidFill>
            <a:schemeClr val="tx1"/>
          </a:solidFill>
          <a:latin typeface="+mn-lt"/>
          <a:ea typeface="+mn-ea"/>
          <a:cs typeface="+mn-cs"/>
        </a:defRPr>
      </a:lvl5pPr>
      <a:lvl6pPr marL="2772347" indent="-252032" algn="l" defTabSz="1008126" rtl="0" eaLnBrk="1" latinLnBrk="0" hangingPunct="1">
        <a:spcBef>
          <a:spcPct val="20000"/>
        </a:spcBef>
        <a:buFont typeface="Arial" panose="020B0604020202020204" pitchFamily="34" charset="0"/>
        <a:buChar char="•"/>
        <a:defRPr sz="2205" kern="1200">
          <a:solidFill>
            <a:schemeClr val="tx1"/>
          </a:solidFill>
          <a:latin typeface="+mn-lt"/>
          <a:ea typeface="+mn-ea"/>
          <a:cs typeface="+mn-cs"/>
        </a:defRPr>
      </a:lvl6pPr>
      <a:lvl7pPr marL="3276410" indent="-252032" algn="l" defTabSz="1008126" rtl="0" eaLnBrk="1" latinLnBrk="0" hangingPunct="1">
        <a:spcBef>
          <a:spcPct val="20000"/>
        </a:spcBef>
        <a:buFont typeface="Arial" panose="020B0604020202020204" pitchFamily="34" charset="0"/>
        <a:buChar char="•"/>
        <a:defRPr sz="2205" kern="1200">
          <a:solidFill>
            <a:schemeClr val="tx1"/>
          </a:solidFill>
          <a:latin typeface="+mn-lt"/>
          <a:ea typeface="+mn-ea"/>
          <a:cs typeface="+mn-cs"/>
        </a:defRPr>
      </a:lvl7pPr>
      <a:lvl8pPr marL="3780473" indent="-252032" algn="l" defTabSz="1008126" rtl="0" eaLnBrk="1" latinLnBrk="0" hangingPunct="1">
        <a:spcBef>
          <a:spcPct val="20000"/>
        </a:spcBef>
        <a:buFont typeface="Arial" panose="020B0604020202020204" pitchFamily="34" charset="0"/>
        <a:buChar char="•"/>
        <a:defRPr sz="2205" kern="1200">
          <a:solidFill>
            <a:schemeClr val="tx1"/>
          </a:solidFill>
          <a:latin typeface="+mn-lt"/>
          <a:ea typeface="+mn-ea"/>
          <a:cs typeface="+mn-cs"/>
        </a:defRPr>
      </a:lvl8pPr>
      <a:lvl9pPr marL="4284536" indent="-252032" algn="l" defTabSz="1008126" rtl="0" eaLnBrk="1" latinLnBrk="0" hangingPunct="1">
        <a:spcBef>
          <a:spcPct val="20000"/>
        </a:spcBef>
        <a:buFont typeface="Arial" panose="020B0604020202020204" pitchFamily="34" charset="0"/>
        <a:buChar char="•"/>
        <a:defRPr sz="2205" kern="1200">
          <a:solidFill>
            <a:schemeClr val="tx1"/>
          </a:solidFill>
          <a:latin typeface="+mn-lt"/>
          <a:ea typeface="+mn-ea"/>
          <a:cs typeface="+mn-cs"/>
        </a:defRPr>
      </a:lvl9pPr>
    </p:bodyStyle>
    <p:otherStyle>
      <a:defPPr>
        <a:defRPr lang="en-US"/>
      </a:defPPr>
      <a:lvl1pPr marL="0" algn="l" defTabSz="1008126" rtl="0" eaLnBrk="1" latinLnBrk="0" hangingPunct="1">
        <a:defRPr sz="1985" kern="1200">
          <a:solidFill>
            <a:schemeClr val="tx1"/>
          </a:solidFill>
          <a:latin typeface="+mn-lt"/>
          <a:ea typeface="+mn-ea"/>
          <a:cs typeface="+mn-cs"/>
        </a:defRPr>
      </a:lvl1pPr>
      <a:lvl2pPr marL="504063" algn="l" defTabSz="1008126" rtl="0" eaLnBrk="1" latinLnBrk="0" hangingPunct="1">
        <a:defRPr sz="1985" kern="1200">
          <a:solidFill>
            <a:schemeClr val="tx1"/>
          </a:solidFill>
          <a:latin typeface="+mn-lt"/>
          <a:ea typeface="+mn-ea"/>
          <a:cs typeface="+mn-cs"/>
        </a:defRPr>
      </a:lvl2pPr>
      <a:lvl3pPr marL="1008126" algn="l" defTabSz="1008126" rtl="0" eaLnBrk="1" latinLnBrk="0" hangingPunct="1">
        <a:defRPr sz="1985" kern="1200">
          <a:solidFill>
            <a:schemeClr val="tx1"/>
          </a:solidFill>
          <a:latin typeface="+mn-lt"/>
          <a:ea typeface="+mn-ea"/>
          <a:cs typeface="+mn-cs"/>
        </a:defRPr>
      </a:lvl3pPr>
      <a:lvl4pPr marL="1512189" algn="l" defTabSz="1008126" rtl="0" eaLnBrk="1" latinLnBrk="0" hangingPunct="1">
        <a:defRPr sz="1985" kern="1200">
          <a:solidFill>
            <a:schemeClr val="tx1"/>
          </a:solidFill>
          <a:latin typeface="+mn-lt"/>
          <a:ea typeface="+mn-ea"/>
          <a:cs typeface="+mn-cs"/>
        </a:defRPr>
      </a:lvl4pPr>
      <a:lvl5pPr marL="2016252" algn="l" defTabSz="1008126" rtl="0" eaLnBrk="1" latinLnBrk="0" hangingPunct="1">
        <a:defRPr sz="1985" kern="1200">
          <a:solidFill>
            <a:schemeClr val="tx1"/>
          </a:solidFill>
          <a:latin typeface="+mn-lt"/>
          <a:ea typeface="+mn-ea"/>
          <a:cs typeface="+mn-cs"/>
        </a:defRPr>
      </a:lvl5pPr>
      <a:lvl6pPr marL="2520315" algn="l" defTabSz="1008126" rtl="0" eaLnBrk="1" latinLnBrk="0" hangingPunct="1">
        <a:defRPr sz="1985" kern="1200">
          <a:solidFill>
            <a:schemeClr val="tx1"/>
          </a:solidFill>
          <a:latin typeface="+mn-lt"/>
          <a:ea typeface="+mn-ea"/>
          <a:cs typeface="+mn-cs"/>
        </a:defRPr>
      </a:lvl6pPr>
      <a:lvl7pPr marL="3024378" algn="l" defTabSz="1008126" rtl="0" eaLnBrk="1" latinLnBrk="0" hangingPunct="1">
        <a:defRPr sz="1985" kern="1200">
          <a:solidFill>
            <a:schemeClr val="tx1"/>
          </a:solidFill>
          <a:latin typeface="+mn-lt"/>
          <a:ea typeface="+mn-ea"/>
          <a:cs typeface="+mn-cs"/>
        </a:defRPr>
      </a:lvl7pPr>
      <a:lvl8pPr marL="3528441" algn="l" defTabSz="1008126" rtl="0" eaLnBrk="1" latinLnBrk="0" hangingPunct="1">
        <a:defRPr sz="1985" kern="1200">
          <a:solidFill>
            <a:schemeClr val="tx1"/>
          </a:solidFill>
          <a:latin typeface="+mn-lt"/>
          <a:ea typeface="+mn-ea"/>
          <a:cs typeface="+mn-cs"/>
        </a:defRPr>
      </a:lvl8pPr>
      <a:lvl9pPr marL="4032504" algn="l" defTabSz="1008126" rtl="0" eaLnBrk="1" latinLnBrk="0" hangingPunct="1">
        <a:defRPr sz="1985"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96876" y="424800"/>
            <a:ext cx="9899649" cy="432000"/>
          </a:xfrm>
          <a:prstGeom prst="rect">
            <a:avLst/>
          </a:prstGeom>
        </p:spPr>
        <p:txBody>
          <a:bodyPr vert="horz" lIns="0" tIns="0" rIns="0" bIns="0" rtlCol="0" anchor="t">
            <a:no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396000" y="1152000"/>
            <a:ext cx="9900000" cy="5547250"/>
          </a:xfrm>
          <a:prstGeom prst="rect">
            <a:avLst/>
          </a:prstGeom>
        </p:spPr>
        <p:txBody>
          <a:bodyPr vert="horz" lIns="0" tIns="0" rIns="0" bIns="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 level</a:t>
            </a:r>
          </a:p>
          <a:p>
            <a:pPr lvl="8"/>
            <a:r>
              <a:rPr lang="en-US" dirty="0" smtClean="0"/>
              <a:t>Ninth level</a:t>
            </a:r>
            <a:endParaRPr lang="en-GB" dirty="0"/>
          </a:p>
        </p:txBody>
      </p:sp>
      <p:sp>
        <p:nvSpPr>
          <p:cNvPr id="5" name="Footer Placeholder 4"/>
          <p:cNvSpPr>
            <a:spLocks noGrp="1"/>
          </p:cNvSpPr>
          <p:nvPr>
            <p:ph type="ftr" sz="quarter" idx="3"/>
          </p:nvPr>
        </p:nvSpPr>
        <p:spPr>
          <a:xfrm>
            <a:off x="1533600" y="7171675"/>
            <a:ext cx="6300000" cy="180000"/>
          </a:xfrm>
          <a:prstGeom prst="rect">
            <a:avLst/>
          </a:prstGeom>
        </p:spPr>
        <p:txBody>
          <a:bodyPr vert="horz" lIns="0" tIns="0" rIns="0" bIns="0" rtlCol="0" anchor="t" anchorCtr="0"/>
          <a:lstStyle>
            <a:lvl1pPr algn="l">
              <a:defRPr sz="900">
                <a:solidFill>
                  <a:schemeClr val="tx1">
                    <a:lumMod val="65000"/>
                    <a:lumOff val="35000"/>
                  </a:schemeClr>
                </a:solidFill>
              </a:defRPr>
            </a:lvl1pPr>
          </a:lstStyle>
          <a:p>
            <a:r>
              <a:rPr lang="en-GB" dirty="0" smtClean="0"/>
              <a:t>Insert: Document title</a:t>
            </a:r>
          </a:p>
        </p:txBody>
      </p:sp>
      <p:sp>
        <p:nvSpPr>
          <p:cNvPr id="6" name="Slide Number Placeholder 5"/>
          <p:cNvSpPr>
            <a:spLocks noGrp="1"/>
          </p:cNvSpPr>
          <p:nvPr>
            <p:ph type="sldNum" sz="quarter" idx="4"/>
          </p:nvPr>
        </p:nvSpPr>
        <p:spPr>
          <a:xfrm>
            <a:off x="396875" y="7172325"/>
            <a:ext cx="986400" cy="180000"/>
          </a:xfrm>
          <a:prstGeom prst="rect">
            <a:avLst/>
          </a:prstGeom>
        </p:spPr>
        <p:txBody>
          <a:bodyPr vert="horz" lIns="0" tIns="0" rIns="0" bIns="0" rtlCol="0" anchor="t" anchorCtr="0"/>
          <a:lstStyle>
            <a:lvl1pPr algn="l">
              <a:defRPr sz="900">
                <a:solidFill>
                  <a:schemeClr val="tx1">
                    <a:lumMod val="65000"/>
                    <a:lumOff val="35000"/>
                  </a:schemeClr>
                </a:solidFill>
              </a:defRPr>
            </a:lvl1pPr>
          </a:lstStyle>
          <a:p>
            <a:fld id="{183C6C5D-E533-49CA-B0EE-FC3E24E254C3}" type="slidenum">
              <a:rPr lang="en-GB" smtClean="0"/>
              <a:pPr/>
              <a:t>‹#›</a:t>
            </a:fld>
            <a:endParaRPr lang="en-GB" dirty="0"/>
          </a:p>
        </p:txBody>
      </p:sp>
      <p:sp>
        <p:nvSpPr>
          <p:cNvPr id="7" name="Rectangle 6"/>
          <p:cNvSpPr/>
          <p:nvPr/>
        </p:nvSpPr>
        <p:spPr>
          <a:xfrm>
            <a:off x="396876" y="927062"/>
            <a:ext cx="9900000" cy="5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Rectangle 7"/>
          <p:cNvSpPr/>
          <p:nvPr/>
        </p:nvSpPr>
        <p:spPr>
          <a:xfrm>
            <a:off x="396876" y="270000"/>
            <a:ext cx="9900000" cy="5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410329063"/>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Lst>
  <p:timing>
    <p:tnLst>
      <p:par>
        <p:cTn id="1" dur="indefinite" restart="never" nodeType="tmRoot"/>
      </p:par>
    </p:tnLst>
  </p:timing>
  <p:hf hdr="0" dt="0"/>
  <p:txStyles>
    <p:titleStyle>
      <a:lvl1pPr algn="l" defTabSz="1043056" rtl="0" eaLnBrk="1" latinLnBrk="0" hangingPunct="1">
        <a:spcBef>
          <a:spcPct val="0"/>
        </a:spcBef>
        <a:buNone/>
        <a:defRPr sz="2600" b="1" kern="1200">
          <a:solidFill>
            <a:schemeClr val="tx2"/>
          </a:solidFill>
          <a:latin typeface="+mj-lt"/>
          <a:ea typeface="+mj-ea"/>
          <a:cs typeface="+mj-cs"/>
        </a:defRPr>
      </a:lvl1pPr>
    </p:titleStyle>
    <p:bodyStyle>
      <a:lvl1pPr marL="360000" indent="-360000" algn="l" defTabSz="1043056" rtl="0" eaLnBrk="1" latinLnBrk="0" hangingPunct="1">
        <a:lnSpc>
          <a:spcPct val="110000"/>
        </a:lnSpc>
        <a:spcBef>
          <a:spcPts val="0"/>
        </a:spcBef>
        <a:spcAft>
          <a:spcPts val="1135"/>
        </a:spcAft>
        <a:buClr>
          <a:schemeClr val="tx2"/>
        </a:buClr>
        <a:buFont typeface="Proxima Nova Rg"/>
        <a:buChar char="■"/>
        <a:defRPr sz="2000" kern="1200">
          <a:solidFill>
            <a:schemeClr val="tx1"/>
          </a:solidFill>
          <a:latin typeface="+mn-lt"/>
          <a:ea typeface="+mn-ea"/>
          <a:cs typeface="+mn-cs"/>
        </a:defRPr>
      </a:lvl1pPr>
      <a:lvl2pPr marL="54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a:solidFill>
            <a:schemeClr val="tx1"/>
          </a:solidFill>
          <a:latin typeface="+mn-lt"/>
          <a:ea typeface="+mn-ea"/>
          <a:cs typeface="+mn-cs"/>
        </a:defRPr>
      </a:lvl2pPr>
      <a:lvl3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a:solidFill>
            <a:schemeClr val="tx1"/>
          </a:solidFill>
          <a:latin typeface="+mn-lt"/>
          <a:ea typeface="+mn-ea"/>
          <a:cs typeface="+mn-cs"/>
        </a:defRPr>
      </a:lvl3pPr>
      <a:lvl4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a:solidFill>
            <a:schemeClr val="tx1"/>
          </a:solidFill>
          <a:latin typeface="+mn-lt"/>
          <a:ea typeface="+mn-ea"/>
          <a:cs typeface="+mn-cs"/>
        </a:defRPr>
      </a:lvl4pPr>
      <a:lvl5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a:solidFill>
            <a:schemeClr val="tx1"/>
          </a:solidFill>
          <a:latin typeface="+mn-lt"/>
          <a:ea typeface="+mn-ea"/>
          <a:cs typeface="+mn-cs"/>
        </a:defRPr>
      </a:lvl5pPr>
      <a:lvl6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a:solidFill>
            <a:schemeClr val="tx1"/>
          </a:solidFill>
          <a:latin typeface="+mn-lt"/>
          <a:ea typeface="+mn-ea"/>
          <a:cs typeface="+mn-cs"/>
        </a:defRPr>
      </a:lvl6pPr>
      <a:lvl7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baseline="0">
          <a:solidFill>
            <a:schemeClr val="tx1"/>
          </a:solidFill>
          <a:latin typeface="+mn-lt"/>
          <a:ea typeface="+mn-ea"/>
          <a:cs typeface="+mn-cs"/>
        </a:defRPr>
      </a:lvl7pPr>
      <a:lvl8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baseline="0">
          <a:solidFill>
            <a:schemeClr val="tx1"/>
          </a:solidFill>
          <a:latin typeface="+mn-lt"/>
          <a:ea typeface="+mn-ea"/>
          <a:cs typeface="+mn-cs"/>
        </a:defRPr>
      </a:lvl8pPr>
      <a:lvl9pPr marL="720000" indent="-179388" algn="l" defTabSz="1043056" rtl="0" eaLnBrk="1" latinLnBrk="0" hangingPunct="1">
        <a:lnSpc>
          <a:spcPct val="110000"/>
        </a:lnSpc>
        <a:spcBef>
          <a:spcPts val="0"/>
        </a:spcBef>
        <a:spcAft>
          <a:spcPts val="560"/>
        </a:spcAft>
        <a:buClr>
          <a:schemeClr val="tx2"/>
        </a:buClr>
        <a:buFont typeface="Arial" panose="020B0604020202020204" pitchFamily="34" charset="0"/>
        <a:buChar char="–"/>
        <a:defRPr sz="2000" kern="1200" baseline="0">
          <a:solidFill>
            <a:schemeClr val="tx1"/>
          </a:solidFill>
          <a:latin typeface="+mn-lt"/>
          <a:ea typeface="+mn-ea"/>
          <a:cs typeface="+mn-cs"/>
        </a:defRPr>
      </a:lvl9pPr>
    </p:bodyStyle>
    <p:otherStyle>
      <a:defPPr>
        <a:defRPr lang="en-US"/>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337301" y="2880000"/>
            <a:ext cx="3960000" cy="936000"/>
          </a:xfrm>
          <a:prstGeom prst="rect">
            <a:avLst/>
          </a:prstGeom>
        </p:spPr>
        <p:txBody>
          <a:bodyPr vert="horz" lIns="0" tIns="0" rIns="0" bIns="0" rtlCol="0" anchor="b" anchorCtr="0">
            <a:noAutofit/>
          </a:bodyPr>
          <a:lstStyle/>
          <a:p>
            <a:r>
              <a:rPr lang="en-US" smtClean="0"/>
              <a:t>Click to edit Master title style</a:t>
            </a:r>
            <a:endParaRPr lang="en-GB" dirty="0"/>
          </a:p>
        </p:txBody>
      </p:sp>
      <p:sp>
        <p:nvSpPr>
          <p:cNvPr id="3" name="Text Placeholder 2"/>
          <p:cNvSpPr>
            <a:spLocks noGrp="1"/>
          </p:cNvSpPr>
          <p:nvPr>
            <p:ph type="body" idx="1"/>
          </p:nvPr>
        </p:nvSpPr>
        <p:spPr>
          <a:xfrm>
            <a:off x="6336526" y="4477612"/>
            <a:ext cx="3960000" cy="324000"/>
          </a:xfrm>
          <a:prstGeom prst="rect">
            <a:avLst/>
          </a:prstGeom>
        </p:spPr>
        <p:txBody>
          <a:bodyPr vert="horz" lIns="0" tIns="0" rIns="0" bIns="0" rtlCol="0">
            <a:noAutofit/>
          </a:bodyPr>
          <a:lstStyle/>
          <a:p>
            <a:pPr lvl="0"/>
            <a:r>
              <a:rPr lang="en-US" dirty="0" smtClean="0"/>
              <a:t>Click to edit Master text styles</a:t>
            </a:r>
          </a:p>
        </p:txBody>
      </p:sp>
      <p:sp>
        <p:nvSpPr>
          <p:cNvPr id="5" name="Footer Placeholder 4"/>
          <p:cNvSpPr>
            <a:spLocks noGrp="1"/>
          </p:cNvSpPr>
          <p:nvPr>
            <p:ph type="ftr" sz="quarter" idx="3"/>
          </p:nvPr>
        </p:nvSpPr>
        <p:spPr>
          <a:xfrm>
            <a:off x="6336001" y="4800865"/>
            <a:ext cx="3960000" cy="612000"/>
          </a:xfrm>
          <a:prstGeom prst="rect">
            <a:avLst/>
          </a:prstGeom>
        </p:spPr>
        <p:txBody>
          <a:bodyPr vert="horz" lIns="0" tIns="0" rIns="0" bIns="0" rtlCol="0" anchor="t" anchorCtr="0"/>
          <a:lstStyle>
            <a:lvl1pPr algn="r">
              <a:lnSpc>
                <a:spcPts val="2550"/>
              </a:lnSpc>
              <a:defRPr sz="2000">
                <a:solidFill>
                  <a:schemeClr val="accent4"/>
                </a:solidFill>
              </a:defRPr>
            </a:lvl1pPr>
          </a:lstStyle>
          <a:p>
            <a:r>
              <a:rPr lang="en-GB" dirty="0" smtClean="0"/>
              <a:t>Document title: Insert &gt; Header &amp; Footer</a:t>
            </a:r>
            <a:endParaRPr lang="en-GB" dirty="0"/>
          </a:p>
        </p:txBody>
      </p:sp>
      <p:sp>
        <p:nvSpPr>
          <p:cNvPr id="4" name="Date Placeholder 3"/>
          <p:cNvSpPr>
            <a:spLocks noGrp="1"/>
          </p:cNvSpPr>
          <p:nvPr>
            <p:ph type="dt" sz="half" idx="2"/>
          </p:nvPr>
        </p:nvSpPr>
        <p:spPr>
          <a:xfrm>
            <a:off x="6336001" y="4158000"/>
            <a:ext cx="3960000" cy="306000"/>
          </a:xfrm>
          <a:prstGeom prst="rect">
            <a:avLst/>
          </a:prstGeom>
        </p:spPr>
        <p:txBody>
          <a:bodyPr vert="horz" lIns="0" tIns="0" rIns="0" bIns="0" rtlCol="0" anchor="t" anchorCtr="0"/>
          <a:lstStyle>
            <a:lvl1pPr algn="r">
              <a:lnSpc>
                <a:spcPct val="100000"/>
              </a:lnSpc>
              <a:defRPr sz="2000">
                <a:solidFill>
                  <a:schemeClr val="accent4"/>
                </a:solidFill>
              </a:defRPr>
            </a:lvl1pPr>
          </a:lstStyle>
          <a:p>
            <a:endParaRPr lang="en-GB" dirty="0"/>
          </a:p>
        </p:txBody>
      </p:sp>
      <p:grpSp>
        <p:nvGrpSpPr>
          <p:cNvPr id="15" name="Group 14"/>
          <p:cNvGrpSpPr/>
          <p:nvPr/>
        </p:nvGrpSpPr>
        <p:grpSpPr>
          <a:xfrm>
            <a:off x="8394701" y="6837450"/>
            <a:ext cx="1906588" cy="466725"/>
            <a:chOff x="8394700" y="6818313"/>
            <a:chExt cx="1906588" cy="466725"/>
          </a:xfrm>
        </p:grpSpPr>
        <p:sp>
          <p:nvSpPr>
            <p:cNvPr id="16" name="Freeform 5"/>
            <p:cNvSpPr>
              <a:spLocks/>
            </p:cNvSpPr>
            <p:nvPr userDrawn="1"/>
          </p:nvSpPr>
          <p:spPr bwMode="auto">
            <a:xfrm>
              <a:off x="8394700" y="6818313"/>
              <a:ext cx="1263650" cy="466725"/>
            </a:xfrm>
            <a:custGeom>
              <a:avLst/>
              <a:gdLst>
                <a:gd name="T0" fmla="*/ 263 w 5386"/>
                <a:gd name="T1" fmla="*/ 1980 h 1980"/>
                <a:gd name="T2" fmla="*/ 263 w 5386"/>
                <a:gd name="T3" fmla="*/ 1980 h 1980"/>
                <a:gd name="T4" fmla="*/ 0 w 5386"/>
                <a:gd name="T5" fmla="*/ 1721 h 1980"/>
                <a:gd name="T6" fmla="*/ 0 w 5386"/>
                <a:gd name="T7" fmla="*/ 0 h 1980"/>
                <a:gd name="T8" fmla="*/ 5386 w 5386"/>
                <a:gd name="T9" fmla="*/ 0 h 1980"/>
                <a:gd name="T10" fmla="*/ 4636 w 5386"/>
                <a:gd name="T11" fmla="*/ 801 h 1980"/>
                <a:gd name="T12" fmla="*/ 4297 w 5386"/>
                <a:gd name="T13" fmla="*/ 339 h 1980"/>
                <a:gd name="T14" fmla="*/ 3962 w 5386"/>
                <a:gd name="T15" fmla="*/ 339 h 1980"/>
                <a:gd name="T16" fmla="*/ 4514 w 5386"/>
                <a:gd name="T17" fmla="*/ 1087 h 1980"/>
                <a:gd name="T18" fmla="*/ 3723 w 5386"/>
                <a:gd name="T19" fmla="*/ 1980 h 1980"/>
                <a:gd name="T20" fmla="*/ 263 w 5386"/>
                <a:gd name="T21" fmla="*/ 1980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86" h="1980">
                  <a:moveTo>
                    <a:pt x="263" y="1980"/>
                  </a:moveTo>
                  <a:lnTo>
                    <a:pt x="263" y="1980"/>
                  </a:lnTo>
                  <a:cubicBezTo>
                    <a:pt x="2" y="1980"/>
                    <a:pt x="0" y="1721"/>
                    <a:pt x="0" y="1721"/>
                  </a:cubicBezTo>
                  <a:lnTo>
                    <a:pt x="0" y="0"/>
                  </a:lnTo>
                  <a:lnTo>
                    <a:pt x="5386" y="0"/>
                  </a:lnTo>
                  <a:cubicBezTo>
                    <a:pt x="5025" y="0"/>
                    <a:pt x="4821" y="377"/>
                    <a:pt x="4636" y="801"/>
                  </a:cubicBezTo>
                  <a:lnTo>
                    <a:pt x="4297" y="339"/>
                  </a:lnTo>
                  <a:lnTo>
                    <a:pt x="3962" y="339"/>
                  </a:lnTo>
                  <a:lnTo>
                    <a:pt x="4514" y="1087"/>
                  </a:lnTo>
                  <a:cubicBezTo>
                    <a:pt x="4319" y="1541"/>
                    <a:pt x="4110" y="1980"/>
                    <a:pt x="3723" y="1980"/>
                  </a:cubicBezTo>
                  <a:cubicBezTo>
                    <a:pt x="3723" y="1980"/>
                    <a:pt x="524" y="1980"/>
                    <a:pt x="263" y="1980"/>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17" name="Freeform 6"/>
            <p:cNvSpPr>
              <a:spLocks/>
            </p:cNvSpPr>
            <p:nvPr userDrawn="1"/>
          </p:nvSpPr>
          <p:spPr bwMode="auto">
            <a:xfrm>
              <a:off x="8491538" y="6899275"/>
              <a:ext cx="220663" cy="303213"/>
            </a:xfrm>
            <a:custGeom>
              <a:avLst/>
              <a:gdLst>
                <a:gd name="T0" fmla="*/ 668 w 943"/>
                <a:gd name="T1" fmla="*/ 1287 h 1287"/>
                <a:gd name="T2" fmla="*/ 668 w 943"/>
                <a:gd name="T3" fmla="*/ 1287 h 1287"/>
                <a:gd name="T4" fmla="*/ 943 w 943"/>
                <a:gd name="T5" fmla="*/ 1106 h 1287"/>
                <a:gd name="T6" fmla="*/ 279 w 943"/>
                <a:gd name="T7" fmla="*/ 1106 h 1287"/>
                <a:gd name="T8" fmla="*/ 279 w 943"/>
                <a:gd name="T9" fmla="*/ 703 h 1287"/>
                <a:gd name="T10" fmla="*/ 785 w 943"/>
                <a:gd name="T11" fmla="*/ 703 h 1287"/>
                <a:gd name="T12" fmla="*/ 785 w 943"/>
                <a:gd name="T13" fmla="*/ 527 h 1287"/>
                <a:gd name="T14" fmla="*/ 274 w 943"/>
                <a:gd name="T15" fmla="*/ 527 h 1287"/>
                <a:gd name="T16" fmla="*/ 274 w 943"/>
                <a:gd name="T17" fmla="*/ 174 h 1287"/>
                <a:gd name="T18" fmla="*/ 883 w 943"/>
                <a:gd name="T19" fmla="*/ 174 h 1287"/>
                <a:gd name="T20" fmla="*/ 919 w 943"/>
                <a:gd name="T21" fmla="*/ 0 h 1287"/>
                <a:gd name="T22" fmla="*/ 0 w 943"/>
                <a:gd name="T23" fmla="*/ 0 h 1287"/>
                <a:gd name="T24" fmla="*/ 0 w 943"/>
                <a:gd name="T25" fmla="*/ 1287 h 1287"/>
                <a:gd name="T26" fmla="*/ 668 w 943"/>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3" h="1287">
                  <a:moveTo>
                    <a:pt x="668" y="1287"/>
                  </a:moveTo>
                  <a:lnTo>
                    <a:pt x="668" y="1287"/>
                  </a:lnTo>
                  <a:cubicBezTo>
                    <a:pt x="872" y="1287"/>
                    <a:pt x="943" y="1106"/>
                    <a:pt x="943" y="1106"/>
                  </a:cubicBezTo>
                  <a:lnTo>
                    <a:pt x="279" y="1106"/>
                  </a:lnTo>
                  <a:lnTo>
                    <a:pt x="279" y="703"/>
                  </a:lnTo>
                  <a:lnTo>
                    <a:pt x="785" y="703"/>
                  </a:lnTo>
                  <a:lnTo>
                    <a:pt x="785" y="527"/>
                  </a:lnTo>
                  <a:lnTo>
                    <a:pt x="274" y="527"/>
                  </a:lnTo>
                  <a:lnTo>
                    <a:pt x="274" y="174"/>
                  </a:lnTo>
                  <a:lnTo>
                    <a:pt x="883" y="174"/>
                  </a:lnTo>
                  <a:lnTo>
                    <a:pt x="919" y="0"/>
                  </a:lnTo>
                  <a:lnTo>
                    <a:pt x="0" y="0"/>
                  </a:lnTo>
                  <a:lnTo>
                    <a:pt x="0" y="1287"/>
                  </a:lnTo>
                  <a:cubicBezTo>
                    <a:pt x="0" y="1287"/>
                    <a:pt x="463" y="1287"/>
                    <a:pt x="668"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18" name="Freeform 7"/>
            <p:cNvSpPr>
              <a:spLocks/>
            </p:cNvSpPr>
            <p:nvPr userDrawn="1"/>
          </p:nvSpPr>
          <p:spPr bwMode="auto">
            <a:xfrm>
              <a:off x="9048750" y="6899275"/>
              <a:ext cx="220663" cy="303213"/>
            </a:xfrm>
            <a:custGeom>
              <a:avLst/>
              <a:gdLst>
                <a:gd name="T0" fmla="*/ 667 w 942"/>
                <a:gd name="T1" fmla="*/ 1287 h 1287"/>
                <a:gd name="T2" fmla="*/ 667 w 942"/>
                <a:gd name="T3" fmla="*/ 1287 h 1287"/>
                <a:gd name="T4" fmla="*/ 942 w 942"/>
                <a:gd name="T5" fmla="*/ 1106 h 1287"/>
                <a:gd name="T6" fmla="*/ 279 w 942"/>
                <a:gd name="T7" fmla="*/ 1106 h 1287"/>
                <a:gd name="T8" fmla="*/ 279 w 942"/>
                <a:gd name="T9" fmla="*/ 703 h 1287"/>
                <a:gd name="T10" fmla="*/ 784 w 942"/>
                <a:gd name="T11" fmla="*/ 703 h 1287"/>
                <a:gd name="T12" fmla="*/ 784 w 942"/>
                <a:gd name="T13" fmla="*/ 527 h 1287"/>
                <a:gd name="T14" fmla="*/ 274 w 942"/>
                <a:gd name="T15" fmla="*/ 527 h 1287"/>
                <a:gd name="T16" fmla="*/ 274 w 942"/>
                <a:gd name="T17" fmla="*/ 174 h 1287"/>
                <a:gd name="T18" fmla="*/ 883 w 942"/>
                <a:gd name="T19" fmla="*/ 174 h 1287"/>
                <a:gd name="T20" fmla="*/ 919 w 942"/>
                <a:gd name="T21" fmla="*/ 0 h 1287"/>
                <a:gd name="T22" fmla="*/ 0 w 942"/>
                <a:gd name="T23" fmla="*/ 0 h 1287"/>
                <a:gd name="T24" fmla="*/ 0 w 942"/>
                <a:gd name="T25" fmla="*/ 1287 h 1287"/>
                <a:gd name="T26" fmla="*/ 667 w 942"/>
                <a:gd name="T27"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2" h="1287">
                  <a:moveTo>
                    <a:pt x="667" y="1287"/>
                  </a:moveTo>
                  <a:lnTo>
                    <a:pt x="667" y="1287"/>
                  </a:lnTo>
                  <a:cubicBezTo>
                    <a:pt x="872" y="1287"/>
                    <a:pt x="942" y="1106"/>
                    <a:pt x="942" y="1106"/>
                  </a:cubicBezTo>
                  <a:lnTo>
                    <a:pt x="279" y="1106"/>
                  </a:lnTo>
                  <a:lnTo>
                    <a:pt x="279" y="703"/>
                  </a:lnTo>
                  <a:lnTo>
                    <a:pt x="784" y="703"/>
                  </a:lnTo>
                  <a:lnTo>
                    <a:pt x="784" y="527"/>
                  </a:lnTo>
                  <a:lnTo>
                    <a:pt x="274" y="527"/>
                  </a:lnTo>
                  <a:lnTo>
                    <a:pt x="274" y="174"/>
                  </a:lnTo>
                  <a:lnTo>
                    <a:pt x="883" y="174"/>
                  </a:lnTo>
                  <a:lnTo>
                    <a:pt x="919" y="0"/>
                  </a:lnTo>
                  <a:lnTo>
                    <a:pt x="0" y="0"/>
                  </a:lnTo>
                  <a:lnTo>
                    <a:pt x="0" y="1287"/>
                  </a:lnTo>
                  <a:cubicBezTo>
                    <a:pt x="0" y="1287"/>
                    <a:pt x="463" y="1287"/>
                    <a:pt x="667" y="1287"/>
                  </a:cubicBez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19" name="Freeform 8"/>
            <p:cNvSpPr>
              <a:spLocks/>
            </p:cNvSpPr>
            <p:nvPr userDrawn="1"/>
          </p:nvSpPr>
          <p:spPr bwMode="auto">
            <a:xfrm>
              <a:off x="8783638" y="6899275"/>
              <a:ext cx="207963" cy="306388"/>
            </a:xfrm>
            <a:custGeom>
              <a:avLst/>
              <a:gdLst>
                <a:gd name="T0" fmla="*/ 41 w 887"/>
                <a:gd name="T1" fmla="*/ 1298 h 1298"/>
                <a:gd name="T2" fmla="*/ 41 w 887"/>
                <a:gd name="T3" fmla="*/ 1298 h 1298"/>
                <a:gd name="T4" fmla="*/ 610 w 887"/>
                <a:gd name="T5" fmla="*/ 1298 h 1298"/>
                <a:gd name="T6" fmla="*/ 885 w 887"/>
                <a:gd name="T7" fmla="*/ 1117 h 1298"/>
                <a:gd name="T8" fmla="*/ 887 w 887"/>
                <a:gd name="T9" fmla="*/ 1111 h 1298"/>
                <a:gd name="T10" fmla="*/ 280 w 887"/>
                <a:gd name="T11" fmla="*/ 1111 h 1298"/>
                <a:gd name="T12" fmla="*/ 280 w 887"/>
                <a:gd name="T13" fmla="*/ 0 h 1298"/>
                <a:gd name="T14" fmla="*/ 0 w 887"/>
                <a:gd name="T15" fmla="*/ 0 h 1298"/>
                <a:gd name="T16" fmla="*/ 0 w 887"/>
                <a:gd name="T17" fmla="*/ 1297 h 1298"/>
                <a:gd name="T18" fmla="*/ 41 w 887"/>
                <a:gd name="T19" fmla="*/ 1298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7" h="1298">
                  <a:moveTo>
                    <a:pt x="41" y="1298"/>
                  </a:moveTo>
                  <a:lnTo>
                    <a:pt x="41" y="1298"/>
                  </a:lnTo>
                  <a:cubicBezTo>
                    <a:pt x="41" y="1298"/>
                    <a:pt x="406" y="1298"/>
                    <a:pt x="610" y="1298"/>
                  </a:cubicBezTo>
                  <a:cubicBezTo>
                    <a:pt x="815" y="1298"/>
                    <a:pt x="885" y="1117"/>
                    <a:pt x="885" y="1117"/>
                  </a:cubicBezTo>
                  <a:lnTo>
                    <a:pt x="887" y="1111"/>
                  </a:lnTo>
                  <a:lnTo>
                    <a:pt x="280" y="1111"/>
                  </a:lnTo>
                  <a:lnTo>
                    <a:pt x="280" y="0"/>
                  </a:lnTo>
                  <a:lnTo>
                    <a:pt x="0" y="0"/>
                  </a:lnTo>
                  <a:lnTo>
                    <a:pt x="0" y="1297"/>
                  </a:lnTo>
                  <a:lnTo>
                    <a:pt x="41" y="1298"/>
                  </a:lnTo>
                  <a:close/>
                </a:path>
              </a:pathLst>
            </a:custGeom>
            <a:solidFill>
              <a:srgbClr val="FEFEF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20" name="Freeform 9"/>
            <p:cNvSpPr>
              <a:spLocks/>
            </p:cNvSpPr>
            <p:nvPr userDrawn="1"/>
          </p:nvSpPr>
          <p:spPr bwMode="auto">
            <a:xfrm>
              <a:off x="10037763" y="6900863"/>
              <a:ext cx="263525" cy="303213"/>
            </a:xfrm>
            <a:custGeom>
              <a:avLst/>
              <a:gdLst>
                <a:gd name="T0" fmla="*/ 835 w 1124"/>
                <a:gd name="T1" fmla="*/ 1287 h 1287"/>
                <a:gd name="T2" fmla="*/ 835 w 1124"/>
                <a:gd name="T3" fmla="*/ 1287 h 1287"/>
                <a:gd name="T4" fmla="*/ 270 w 1124"/>
                <a:gd name="T5" fmla="*/ 325 h 1287"/>
                <a:gd name="T6" fmla="*/ 270 w 1124"/>
                <a:gd name="T7" fmla="*/ 1287 h 1287"/>
                <a:gd name="T8" fmla="*/ 0 w 1124"/>
                <a:gd name="T9" fmla="*/ 1287 h 1287"/>
                <a:gd name="T10" fmla="*/ 0 w 1124"/>
                <a:gd name="T11" fmla="*/ 0 h 1287"/>
                <a:gd name="T12" fmla="*/ 311 w 1124"/>
                <a:gd name="T13" fmla="*/ 0 h 1287"/>
                <a:gd name="T14" fmla="*/ 864 w 1124"/>
                <a:gd name="T15" fmla="*/ 937 h 1287"/>
                <a:gd name="T16" fmla="*/ 864 w 1124"/>
                <a:gd name="T17" fmla="*/ 0 h 1287"/>
                <a:gd name="T18" fmla="*/ 1124 w 1124"/>
                <a:gd name="T19" fmla="*/ 0 h 1287"/>
                <a:gd name="T20" fmla="*/ 1124 w 1124"/>
                <a:gd name="T21" fmla="*/ 1287 h 1287"/>
                <a:gd name="T22" fmla="*/ 835 w 1124"/>
                <a:gd name="T23" fmla="*/ 1287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24" h="1287">
                  <a:moveTo>
                    <a:pt x="835" y="1287"/>
                  </a:moveTo>
                  <a:lnTo>
                    <a:pt x="835" y="1287"/>
                  </a:lnTo>
                  <a:cubicBezTo>
                    <a:pt x="835" y="1287"/>
                    <a:pt x="301" y="401"/>
                    <a:pt x="270" y="325"/>
                  </a:cubicBezTo>
                  <a:lnTo>
                    <a:pt x="270" y="1287"/>
                  </a:lnTo>
                  <a:lnTo>
                    <a:pt x="0" y="1287"/>
                  </a:lnTo>
                  <a:lnTo>
                    <a:pt x="0" y="0"/>
                  </a:lnTo>
                  <a:lnTo>
                    <a:pt x="311" y="0"/>
                  </a:lnTo>
                  <a:cubicBezTo>
                    <a:pt x="311" y="0"/>
                    <a:pt x="842" y="877"/>
                    <a:pt x="864" y="937"/>
                  </a:cubicBezTo>
                  <a:lnTo>
                    <a:pt x="864" y="0"/>
                  </a:lnTo>
                  <a:lnTo>
                    <a:pt x="1124" y="0"/>
                  </a:lnTo>
                  <a:lnTo>
                    <a:pt x="1124" y="1287"/>
                  </a:lnTo>
                  <a:lnTo>
                    <a:pt x="835" y="1287"/>
                  </a:ln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21" name="Freeform 10"/>
            <p:cNvSpPr>
              <a:spLocks/>
            </p:cNvSpPr>
            <p:nvPr userDrawn="1"/>
          </p:nvSpPr>
          <p:spPr bwMode="auto">
            <a:xfrm>
              <a:off x="9453563" y="7007225"/>
              <a:ext cx="173038" cy="196850"/>
            </a:xfrm>
            <a:custGeom>
              <a:avLst/>
              <a:gdLst>
                <a:gd name="T0" fmla="*/ 0 w 735"/>
                <a:gd name="T1" fmla="*/ 287 h 836"/>
                <a:gd name="T2" fmla="*/ 0 w 735"/>
                <a:gd name="T3" fmla="*/ 287 h 836"/>
                <a:gd name="T4" fmla="*/ 405 w 735"/>
                <a:gd name="T5" fmla="*/ 836 h 836"/>
                <a:gd name="T6" fmla="*/ 735 w 735"/>
                <a:gd name="T7" fmla="*/ 836 h 836"/>
                <a:gd name="T8" fmla="*/ 122 w 735"/>
                <a:gd name="T9" fmla="*/ 0 h 836"/>
                <a:gd name="T10" fmla="*/ 0 w 735"/>
                <a:gd name="T11" fmla="*/ 287 h 836"/>
              </a:gdLst>
              <a:ahLst/>
              <a:cxnLst>
                <a:cxn ang="0">
                  <a:pos x="T0" y="T1"/>
                </a:cxn>
                <a:cxn ang="0">
                  <a:pos x="T2" y="T3"/>
                </a:cxn>
                <a:cxn ang="0">
                  <a:pos x="T4" y="T5"/>
                </a:cxn>
                <a:cxn ang="0">
                  <a:pos x="T6" y="T7"/>
                </a:cxn>
                <a:cxn ang="0">
                  <a:pos x="T8" y="T9"/>
                </a:cxn>
                <a:cxn ang="0">
                  <a:pos x="T10" y="T11"/>
                </a:cxn>
              </a:cxnLst>
              <a:rect l="0" t="0" r="r" b="b"/>
              <a:pathLst>
                <a:path w="735" h="836">
                  <a:moveTo>
                    <a:pt x="0" y="287"/>
                  </a:moveTo>
                  <a:lnTo>
                    <a:pt x="0" y="287"/>
                  </a:lnTo>
                  <a:lnTo>
                    <a:pt x="405" y="836"/>
                  </a:lnTo>
                  <a:lnTo>
                    <a:pt x="735" y="836"/>
                  </a:lnTo>
                  <a:lnTo>
                    <a:pt x="122" y="0"/>
                  </a:lnTo>
                  <a:cubicBezTo>
                    <a:pt x="81" y="95"/>
                    <a:pt x="41" y="191"/>
                    <a:pt x="0" y="287"/>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sp>
          <p:nvSpPr>
            <p:cNvPr id="22" name="Freeform 11"/>
            <p:cNvSpPr>
              <a:spLocks noEditPoints="1"/>
            </p:cNvSpPr>
            <p:nvPr userDrawn="1"/>
          </p:nvSpPr>
          <p:spPr bwMode="auto">
            <a:xfrm>
              <a:off x="9639300" y="6896100"/>
              <a:ext cx="325438" cy="311150"/>
            </a:xfrm>
            <a:custGeom>
              <a:avLst/>
              <a:gdLst>
                <a:gd name="T0" fmla="*/ 704 w 1386"/>
                <a:gd name="T1" fmla="*/ 1325 h 1325"/>
                <a:gd name="T2" fmla="*/ 704 w 1386"/>
                <a:gd name="T3" fmla="*/ 1325 h 1325"/>
                <a:gd name="T4" fmla="*/ 1386 w 1386"/>
                <a:gd name="T5" fmla="*/ 663 h 1325"/>
                <a:gd name="T6" fmla="*/ 692 w 1386"/>
                <a:gd name="T7" fmla="*/ 0 h 1325"/>
                <a:gd name="T8" fmla="*/ 0 w 1386"/>
                <a:gd name="T9" fmla="*/ 661 h 1325"/>
                <a:gd name="T10" fmla="*/ 704 w 1386"/>
                <a:gd name="T11" fmla="*/ 1325 h 1325"/>
                <a:gd name="T12" fmla="*/ 704 w 1386"/>
                <a:gd name="T13" fmla="*/ 1325 h 1325"/>
                <a:gd name="T14" fmla="*/ 697 w 1386"/>
                <a:gd name="T15" fmla="*/ 1163 h 1325"/>
                <a:gd name="T16" fmla="*/ 697 w 1386"/>
                <a:gd name="T17" fmla="*/ 1163 h 1325"/>
                <a:gd name="T18" fmla="*/ 305 w 1386"/>
                <a:gd name="T19" fmla="*/ 648 h 1325"/>
                <a:gd name="T20" fmla="*/ 690 w 1386"/>
                <a:gd name="T21" fmla="*/ 164 h 1325"/>
                <a:gd name="T22" fmla="*/ 1072 w 1386"/>
                <a:gd name="T23" fmla="*/ 676 h 1325"/>
                <a:gd name="T24" fmla="*/ 697 w 1386"/>
                <a:gd name="T25" fmla="*/ 1163 h 1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86" h="1325">
                  <a:moveTo>
                    <a:pt x="704" y="1325"/>
                  </a:moveTo>
                  <a:lnTo>
                    <a:pt x="704" y="1325"/>
                  </a:lnTo>
                  <a:cubicBezTo>
                    <a:pt x="1136" y="1325"/>
                    <a:pt x="1386" y="1064"/>
                    <a:pt x="1386" y="663"/>
                  </a:cubicBezTo>
                  <a:cubicBezTo>
                    <a:pt x="1386" y="287"/>
                    <a:pt x="1160" y="0"/>
                    <a:pt x="692" y="0"/>
                  </a:cubicBezTo>
                  <a:cubicBezTo>
                    <a:pt x="277" y="0"/>
                    <a:pt x="0" y="237"/>
                    <a:pt x="0" y="661"/>
                  </a:cubicBezTo>
                  <a:cubicBezTo>
                    <a:pt x="0" y="1042"/>
                    <a:pt x="231" y="1325"/>
                    <a:pt x="704" y="1325"/>
                  </a:cubicBezTo>
                  <a:lnTo>
                    <a:pt x="704" y="1325"/>
                  </a:lnTo>
                  <a:close/>
                  <a:moveTo>
                    <a:pt x="697" y="1163"/>
                  </a:moveTo>
                  <a:lnTo>
                    <a:pt x="697" y="1163"/>
                  </a:lnTo>
                  <a:cubicBezTo>
                    <a:pt x="413" y="1163"/>
                    <a:pt x="305" y="979"/>
                    <a:pt x="305" y="648"/>
                  </a:cubicBezTo>
                  <a:cubicBezTo>
                    <a:pt x="305" y="339"/>
                    <a:pt x="411" y="164"/>
                    <a:pt x="690" y="164"/>
                  </a:cubicBezTo>
                  <a:cubicBezTo>
                    <a:pt x="988" y="164"/>
                    <a:pt x="1072" y="361"/>
                    <a:pt x="1072" y="676"/>
                  </a:cubicBezTo>
                  <a:cubicBezTo>
                    <a:pt x="1072" y="1022"/>
                    <a:pt x="944" y="1163"/>
                    <a:pt x="697" y="1163"/>
                  </a:cubicBezTo>
                  <a:close/>
                </a:path>
              </a:pathLst>
            </a:custGeom>
            <a:solidFill>
              <a:schemeClr val="tx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GB" dirty="0"/>
            </a:p>
          </p:txBody>
        </p:sp>
      </p:grpSp>
    </p:spTree>
    <p:extLst>
      <p:ext uri="{BB962C8B-B14F-4D97-AF65-F5344CB8AC3E}">
        <p14:creationId xmlns:p14="http://schemas.microsoft.com/office/powerpoint/2010/main" val="3609375225"/>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Lst>
  <p:timing>
    <p:tnLst>
      <p:par>
        <p:cTn id="1" dur="indefinite" restart="never" nodeType="tmRoot"/>
      </p:par>
    </p:tnLst>
  </p:timing>
  <p:hf hdr="0" dt="0"/>
  <p:txStyles>
    <p:titleStyle>
      <a:lvl1pPr algn="r" defTabSz="1043056" rtl="0" eaLnBrk="1" latinLnBrk="0" hangingPunct="1">
        <a:lnSpc>
          <a:spcPts val="3570"/>
        </a:lnSpc>
        <a:spcBef>
          <a:spcPct val="0"/>
        </a:spcBef>
        <a:buNone/>
        <a:defRPr sz="3200" b="1" kern="1200">
          <a:solidFill>
            <a:schemeClr val="tx2"/>
          </a:solidFill>
          <a:latin typeface="+mj-lt"/>
          <a:ea typeface="+mj-ea"/>
          <a:cs typeface="+mj-cs"/>
        </a:defRPr>
      </a:lvl1pPr>
    </p:titleStyle>
    <p:bodyStyle>
      <a:lvl1pPr marL="0" indent="0" algn="r" defTabSz="1043056" rtl="0" eaLnBrk="1" latinLnBrk="0" hangingPunct="1">
        <a:lnSpc>
          <a:spcPct val="100000"/>
        </a:lnSpc>
        <a:spcBef>
          <a:spcPts val="0"/>
        </a:spcBef>
        <a:spcAft>
          <a:spcPts val="0"/>
        </a:spcAft>
        <a:buClr>
          <a:schemeClr val="tx2"/>
        </a:buClr>
        <a:buFont typeface="Proxima Nova Rg"/>
        <a:buNone/>
        <a:defRPr sz="2000" kern="1200">
          <a:solidFill>
            <a:schemeClr val="accent4"/>
          </a:solidFill>
          <a:latin typeface="+mn-lt"/>
          <a:ea typeface="+mn-ea"/>
          <a:cs typeface="+mn-cs"/>
        </a:defRPr>
      </a:lvl1pPr>
      <a:lvl2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a:solidFill>
            <a:schemeClr val="accent4"/>
          </a:solidFill>
          <a:latin typeface="+mn-lt"/>
          <a:ea typeface="+mn-ea"/>
          <a:cs typeface="+mn-cs"/>
        </a:defRPr>
      </a:lvl2pPr>
      <a:lvl3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a:solidFill>
            <a:schemeClr val="accent4"/>
          </a:solidFill>
          <a:latin typeface="+mn-lt"/>
          <a:ea typeface="+mn-ea"/>
          <a:cs typeface="+mn-cs"/>
        </a:defRPr>
      </a:lvl3pPr>
      <a:lvl4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a:solidFill>
            <a:schemeClr val="accent4"/>
          </a:solidFill>
          <a:latin typeface="+mn-lt"/>
          <a:ea typeface="+mn-ea"/>
          <a:cs typeface="+mn-cs"/>
        </a:defRPr>
      </a:lvl4pPr>
      <a:lvl5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a:solidFill>
            <a:schemeClr val="accent4"/>
          </a:solidFill>
          <a:latin typeface="+mn-lt"/>
          <a:ea typeface="+mn-ea"/>
          <a:cs typeface="+mn-cs"/>
        </a:defRPr>
      </a:lvl5pPr>
      <a:lvl6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a:solidFill>
            <a:schemeClr val="accent4"/>
          </a:solidFill>
          <a:latin typeface="+mn-lt"/>
          <a:ea typeface="+mn-ea"/>
          <a:cs typeface="+mn-cs"/>
        </a:defRPr>
      </a:lvl6pPr>
      <a:lvl7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baseline="0">
          <a:solidFill>
            <a:schemeClr val="accent4"/>
          </a:solidFill>
          <a:latin typeface="+mn-lt"/>
          <a:ea typeface="+mn-ea"/>
          <a:cs typeface="+mn-cs"/>
        </a:defRPr>
      </a:lvl7pPr>
      <a:lvl8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baseline="0">
          <a:solidFill>
            <a:schemeClr val="accent4"/>
          </a:solidFill>
          <a:latin typeface="+mn-lt"/>
          <a:ea typeface="+mn-ea"/>
          <a:cs typeface="+mn-cs"/>
        </a:defRPr>
      </a:lvl8pPr>
      <a:lvl9pPr marL="0" indent="0" algn="r" defTabSz="1043056" rtl="0" eaLnBrk="1" latinLnBrk="0" hangingPunct="1">
        <a:lnSpc>
          <a:spcPts val="2550"/>
        </a:lnSpc>
        <a:spcBef>
          <a:spcPts val="0"/>
        </a:spcBef>
        <a:spcAft>
          <a:spcPts val="0"/>
        </a:spcAft>
        <a:buClr>
          <a:schemeClr val="tx2"/>
        </a:buClr>
        <a:buFont typeface="Arial" panose="020B0604020202020204" pitchFamily="34" charset="0"/>
        <a:buNone/>
        <a:defRPr sz="2000" kern="1200" baseline="0">
          <a:solidFill>
            <a:schemeClr val="accent4"/>
          </a:solidFill>
          <a:latin typeface="+mn-lt"/>
          <a:ea typeface="+mn-ea"/>
          <a:cs typeface="+mn-cs"/>
        </a:defRPr>
      </a:lvl9pPr>
    </p:bodyStyle>
    <p:otherStyle>
      <a:defPPr>
        <a:defRPr lang="en-US"/>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60463608"/>
      </p:ext>
    </p:extLst>
  </p:cSld>
  <p:clrMap bg1="lt1" tx1="dk1" bg2="lt2" tx2="dk2" accent1="accent1" accent2="accent2" accent3="accent3" accent4="accent4" accent5="accent5" accent6="accent6" hlink="hlink" folHlink="folHlink"/>
  <p:sldLayoutIdLst>
    <p:sldLayoutId id="2147483704" r:id="rId1"/>
  </p:sldLayoutIdLst>
  <p:hf hdr="0" ftr="0" dt="0"/>
  <p:txStyles>
    <p:titleStyle>
      <a:lvl1pPr algn="ctr" rtl="0" eaLnBrk="0" fontAlgn="base" hangingPunct="0">
        <a:spcBef>
          <a:spcPct val="0"/>
        </a:spcBef>
        <a:spcAft>
          <a:spcPct val="0"/>
        </a:spcAft>
        <a:defRPr sz="3859" kern="1200">
          <a:solidFill>
            <a:schemeClr val="tx1"/>
          </a:solidFill>
          <a:latin typeface="+mj-lt"/>
          <a:ea typeface="+mj-ea"/>
          <a:cs typeface="+mj-cs"/>
        </a:defRPr>
      </a:lvl1pPr>
      <a:lvl2pPr algn="ctr" rtl="0" eaLnBrk="0" fontAlgn="base" hangingPunct="0">
        <a:spcBef>
          <a:spcPct val="0"/>
        </a:spcBef>
        <a:spcAft>
          <a:spcPct val="0"/>
        </a:spcAft>
        <a:defRPr sz="3859">
          <a:solidFill>
            <a:schemeClr val="tx1"/>
          </a:solidFill>
          <a:latin typeface="Calibri" panose="020F0502020204030204" pitchFamily="34" charset="0"/>
        </a:defRPr>
      </a:lvl2pPr>
      <a:lvl3pPr algn="ctr" rtl="0" eaLnBrk="0" fontAlgn="base" hangingPunct="0">
        <a:spcBef>
          <a:spcPct val="0"/>
        </a:spcBef>
        <a:spcAft>
          <a:spcPct val="0"/>
        </a:spcAft>
        <a:defRPr sz="3859">
          <a:solidFill>
            <a:schemeClr val="tx1"/>
          </a:solidFill>
          <a:latin typeface="Calibri" panose="020F0502020204030204" pitchFamily="34" charset="0"/>
        </a:defRPr>
      </a:lvl3pPr>
      <a:lvl4pPr algn="ctr" rtl="0" eaLnBrk="0" fontAlgn="base" hangingPunct="0">
        <a:spcBef>
          <a:spcPct val="0"/>
        </a:spcBef>
        <a:spcAft>
          <a:spcPct val="0"/>
        </a:spcAft>
        <a:defRPr sz="3859">
          <a:solidFill>
            <a:schemeClr val="tx1"/>
          </a:solidFill>
          <a:latin typeface="Calibri" panose="020F0502020204030204" pitchFamily="34" charset="0"/>
        </a:defRPr>
      </a:lvl4pPr>
      <a:lvl5pPr algn="ctr" rtl="0" eaLnBrk="0" fontAlgn="base" hangingPunct="0">
        <a:spcBef>
          <a:spcPct val="0"/>
        </a:spcBef>
        <a:spcAft>
          <a:spcPct val="0"/>
        </a:spcAft>
        <a:defRPr sz="3859">
          <a:solidFill>
            <a:schemeClr val="tx1"/>
          </a:solidFill>
          <a:latin typeface="Calibri" panose="020F0502020204030204" pitchFamily="34" charset="0"/>
        </a:defRPr>
      </a:lvl5pPr>
      <a:lvl6pPr marL="401000" algn="ctr" rtl="0" fontAlgn="base">
        <a:spcBef>
          <a:spcPct val="0"/>
        </a:spcBef>
        <a:spcAft>
          <a:spcPct val="0"/>
        </a:spcAft>
        <a:defRPr sz="3859">
          <a:solidFill>
            <a:schemeClr val="tx1"/>
          </a:solidFill>
          <a:latin typeface="Calibri" panose="020F0502020204030204" pitchFamily="34" charset="0"/>
        </a:defRPr>
      </a:lvl6pPr>
      <a:lvl7pPr marL="802000" algn="ctr" rtl="0" fontAlgn="base">
        <a:spcBef>
          <a:spcPct val="0"/>
        </a:spcBef>
        <a:spcAft>
          <a:spcPct val="0"/>
        </a:spcAft>
        <a:defRPr sz="3859">
          <a:solidFill>
            <a:schemeClr val="tx1"/>
          </a:solidFill>
          <a:latin typeface="Calibri" panose="020F0502020204030204" pitchFamily="34" charset="0"/>
        </a:defRPr>
      </a:lvl7pPr>
      <a:lvl8pPr marL="1203001" algn="ctr" rtl="0" fontAlgn="base">
        <a:spcBef>
          <a:spcPct val="0"/>
        </a:spcBef>
        <a:spcAft>
          <a:spcPct val="0"/>
        </a:spcAft>
        <a:defRPr sz="3859">
          <a:solidFill>
            <a:schemeClr val="tx1"/>
          </a:solidFill>
          <a:latin typeface="Calibri" panose="020F0502020204030204" pitchFamily="34" charset="0"/>
        </a:defRPr>
      </a:lvl8pPr>
      <a:lvl9pPr marL="1604000" algn="ctr" rtl="0" fontAlgn="base">
        <a:spcBef>
          <a:spcPct val="0"/>
        </a:spcBef>
        <a:spcAft>
          <a:spcPct val="0"/>
        </a:spcAft>
        <a:defRPr sz="3859">
          <a:solidFill>
            <a:schemeClr val="tx1"/>
          </a:solidFill>
          <a:latin typeface="Calibri" panose="020F0502020204030204" pitchFamily="34" charset="0"/>
        </a:defRPr>
      </a:lvl9pPr>
    </p:titleStyle>
    <p:bodyStyle>
      <a:lvl1pPr marL="300750" indent="-300750" algn="l" rtl="0" eaLnBrk="0" fontAlgn="base" hangingPunct="0">
        <a:spcBef>
          <a:spcPct val="20000"/>
        </a:spcBef>
        <a:spcAft>
          <a:spcPct val="0"/>
        </a:spcAft>
        <a:buFont typeface="Arial" charset="0"/>
        <a:buChar char="•"/>
        <a:defRPr sz="2807" kern="1200">
          <a:solidFill>
            <a:schemeClr val="tx1"/>
          </a:solidFill>
          <a:latin typeface="+mn-lt"/>
          <a:ea typeface="+mn-ea"/>
          <a:cs typeface="+mn-cs"/>
        </a:defRPr>
      </a:lvl1pPr>
      <a:lvl2pPr marL="651626" indent="-250626" algn="l" rtl="0" eaLnBrk="0" fontAlgn="base" hangingPunct="0">
        <a:spcBef>
          <a:spcPct val="20000"/>
        </a:spcBef>
        <a:spcAft>
          <a:spcPct val="0"/>
        </a:spcAft>
        <a:buFont typeface="Arial" charset="0"/>
        <a:buChar char="–"/>
        <a:defRPr sz="2456" kern="1200">
          <a:solidFill>
            <a:schemeClr val="tx1"/>
          </a:solidFill>
          <a:latin typeface="+mn-lt"/>
          <a:ea typeface="+mn-ea"/>
          <a:cs typeface="+mn-cs"/>
        </a:defRPr>
      </a:lvl2pPr>
      <a:lvl3pPr marL="1002500" indent="-200500" algn="l" rtl="0" eaLnBrk="0" fontAlgn="base" hangingPunct="0">
        <a:spcBef>
          <a:spcPct val="20000"/>
        </a:spcBef>
        <a:spcAft>
          <a:spcPct val="0"/>
        </a:spcAft>
        <a:buFont typeface="Arial" charset="0"/>
        <a:buChar char="•"/>
        <a:defRPr sz="2105" kern="1200">
          <a:solidFill>
            <a:schemeClr val="tx1"/>
          </a:solidFill>
          <a:latin typeface="+mn-lt"/>
          <a:ea typeface="+mn-ea"/>
          <a:cs typeface="+mn-cs"/>
        </a:defRPr>
      </a:lvl3pPr>
      <a:lvl4pPr marL="1403500" indent="-200500" algn="l" rtl="0" eaLnBrk="0" fontAlgn="base" hangingPunct="0">
        <a:spcBef>
          <a:spcPct val="20000"/>
        </a:spcBef>
        <a:spcAft>
          <a:spcPct val="0"/>
        </a:spcAft>
        <a:buFont typeface="Arial" charset="0"/>
        <a:buChar char="–"/>
        <a:defRPr sz="1754" kern="1200">
          <a:solidFill>
            <a:schemeClr val="tx1"/>
          </a:solidFill>
          <a:latin typeface="+mn-lt"/>
          <a:ea typeface="+mn-ea"/>
          <a:cs typeface="+mn-cs"/>
        </a:defRPr>
      </a:lvl4pPr>
      <a:lvl5pPr marL="1804501" indent="-200500" algn="l" rtl="0" eaLnBrk="0" fontAlgn="base" hangingPunct="0">
        <a:spcBef>
          <a:spcPct val="20000"/>
        </a:spcBef>
        <a:spcAft>
          <a:spcPct val="0"/>
        </a:spcAft>
        <a:buFont typeface="Arial" charset="0"/>
        <a:buChar char="»"/>
        <a:defRPr sz="1754" kern="1200">
          <a:solidFill>
            <a:schemeClr val="tx1"/>
          </a:solidFill>
          <a:latin typeface="+mn-lt"/>
          <a:ea typeface="+mn-ea"/>
          <a:cs typeface="+mn-cs"/>
        </a:defRPr>
      </a:lvl5pPr>
      <a:lvl6pPr marL="2205500" indent="-200500" algn="l" defTabSz="802000" rtl="0" eaLnBrk="1" latinLnBrk="0" hangingPunct="1">
        <a:spcBef>
          <a:spcPct val="20000"/>
        </a:spcBef>
        <a:buFont typeface="Arial" pitchFamily="34" charset="0"/>
        <a:buChar char="•"/>
        <a:defRPr sz="1754" kern="1200">
          <a:solidFill>
            <a:schemeClr val="tx1"/>
          </a:solidFill>
          <a:latin typeface="+mn-lt"/>
          <a:ea typeface="+mn-ea"/>
          <a:cs typeface="+mn-cs"/>
        </a:defRPr>
      </a:lvl6pPr>
      <a:lvl7pPr marL="2606501" indent="-200500" algn="l" defTabSz="802000" rtl="0" eaLnBrk="1" latinLnBrk="0" hangingPunct="1">
        <a:spcBef>
          <a:spcPct val="20000"/>
        </a:spcBef>
        <a:buFont typeface="Arial" pitchFamily="34" charset="0"/>
        <a:buChar char="•"/>
        <a:defRPr sz="1754" kern="1200">
          <a:solidFill>
            <a:schemeClr val="tx1"/>
          </a:solidFill>
          <a:latin typeface="+mn-lt"/>
          <a:ea typeface="+mn-ea"/>
          <a:cs typeface="+mn-cs"/>
        </a:defRPr>
      </a:lvl7pPr>
      <a:lvl8pPr marL="3007500" indent="-200500" algn="l" defTabSz="802000" rtl="0" eaLnBrk="1" latinLnBrk="0" hangingPunct="1">
        <a:spcBef>
          <a:spcPct val="20000"/>
        </a:spcBef>
        <a:buFont typeface="Arial" pitchFamily="34" charset="0"/>
        <a:buChar char="•"/>
        <a:defRPr sz="1754" kern="1200">
          <a:solidFill>
            <a:schemeClr val="tx1"/>
          </a:solidFill>
          <a:latin typeface="+mn-lt"/>
          <a:ea typeface="+mn-ea"/>
          <a:cs typeface="+mn-cs"/>
        </a:defRPr>
      </a:lvl8pPr>
      <a:lvl9pPr marL="3408501" indent="-200500" algn="l" defTabSz="802000" rtl="0" eaLnBrk="1" latinLnBrk="0" hangingPunct="1">
        <a:spcBef>
          <a:spcPct val="20000"/>
        </a:spcBef>
        <a:buFont typeface="Arial" pitchFamily="34" charset="0"/>
        <a:buChar char="•"/>
        <a:defRPr sz="1754" kern="1200">
          <a:solidFill>
            <a:schemeClr val="tx1"/>
          </a:solidFill>
          <a:latin typeface="+mn-lt"/>
          <a:ea typeface="+mn-ea"/>
          <a:cs typeface="+mn-cs"/>
        </a:defRPr>
      </a:lvl9pPr>
    </p:bodyStyle>
    <p:otherStyle>
      <a:defPPr>
        <a:defRPr lang="en-US"/>
      </a:defPPr>
      <a:lvl1pPr marL="0" algn="l" defTabSz="802000" rtl="0" eaLnBrk="1" latinLnBrk="0" hangingPunct="1">
        <a:defRPr sz="1579" kern="1200">
          <a:solidFill>
            <a:schemeClr val="tx1"/>
          </a:solidFill>
          <a:latin typeface="+mn-lt"/>
          <a:ea typeface="+mn-ea"/>
          <a:cs typeface="+mn-cs"/>
        </a:defRPr>
      </a:lvl1pPr>
      <a:lvl2pPr marL="401000" algn="l" defTabSz="802000" rtl="0" eaLnBrk="1" latinLnBrk="0" hangingPunct="1">
        <a:defRPr sz="1579" kern="1200">
          <a:solidFill>
            <a:schemeClr val="tx1"/>
          </a:solidFill>
          <a:latin typeface="+mn-lt"/>
          <a:ea typeface="+mn-ea"/>
          <a:cs typeface="+mn-cs"/>
        </a:defRPr>
      </a:lvl2pPr>
      <a:lvl3pPr marL="802000" algn="l" defTabSz="802000" rtl="0" eaLnBrk="1" latinLnBrk="0" hangingPunct="1">
        <a:defRPr sz="1579" kern="1200">
          <a:solidFill>
            <a:schemeClr val="tx1"/>
          </a:solidFill>
          <a:latin typeface="+mn-lt"/>
          <a:ea typeface="+mn-ea"/>
          <a:cs typeface="+mn-cs"/>
        </a:defRPr>
      </a:lvl3pPr>
      <a:lvl4pPr marL="1203001" algn="l" defTabSz="802000" rtl="0" eaLnBrk="1" latinLnBrk="0" hangingPunct="1">
        <a:defRPr sz="1579" kern="1200">
          <a:solidFill>
            <a:schemeClr val="tx1"/>
          </a:solidFill>
          <a:latin typeface="+mn-lt"/>
          <a:ea typeface="+mn-ea"/>
          <a:cs typeface="+mn-cs"/>
        </a:defRPr>
      </a:lvl4pPr>
      <a:lvl5pPr marL="1604000" algn="l" defTabSz="802000" rtl="0" eaLnBrk="1" latinLnBrk="0" hangingPunct="1">
        <a:defRPr sz="1579" kern="1200">
          <a:solidFill>
            <a:schemeClr val="tx1"/>
          </a:solidFill>
          <a:latin typeface="+mn-lt"/>
          <a:ea typeface="+mn-ea"/>
          <a:cs typeface="+mn-cs"/>
        </a:defRPr>
      </a:lvl5pPr>
      <a:lvl6pPr marL="2005001" algn="l" defTabSz="802000" rtl="0" eaLnBrk="1" latinLnBrk="0" hangingPunct="1">
        <a:defRPr sz="1579" kern="1200">
          <a:solidFill>
            <a:schemeClr val="tx1"/>
          </a:solidFill>
          <a:latin typeface="+mn-lt"/>
          <a:ea typeface="+mn-ea"/>
          <a:cs typeface="+mn-cs"/>
        </a:defRPr>
      </a:lvl6pPr>
      <a:lvl7pPr marL="2406000" algn="l" defTabSz="802000" rtl="0" eaLnBrk="1" latinLnBrk="0" hangingPunct="1">
        <a:defRPr sz="1579" kern="1200">
          <a:solidFill>
            <a:schemeClr val="tx1"/>
          </a:solidFill>
          <a:latin typeface="+mn-lt"/>
          <a:ea typeface="+mn-ea"/>
          <a:cs typeface="+mn-cs"/>
        </a:defRPr>
      </a:lvl7pPr>
      <a:lvl8pPr marL="2807001" algn="l" defTabSz="802000" rtl="0" eaLnBrk="1" latinLnBrk="0" hangingPunct="1">
        <a:defRPr sz="1579" kern="1200">
          <a:solidFill>
            <a:schemeClr val="tx1"/>
          </a:solidFill>
          <a:latin typeface="+mn-lt"/>
          <a:ea typeface="+mn-ea"/>
          <a:cs typeface="+mn-cs"/>
        </a:defRPr>
      </a:lvl8pPr>
      <a:lvl9pPr marL="3208001" algn="l" defTabSz="802000" rtl="0" eaLnBrk="1" latinLnBrk="0" hangingPunct="1">
        <a:defRPr sz="1579"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5">
            <a:lum/>
          </a:blip>
          <a:srcRect/>
          <a:stretch>
            <a:fillRect/>
          </a:stretch>
        </a:blipFill>
        <a:effectLst/>
      </p:bgPr>
    </p:bg>
    <p:spTree>
      <p:nvGrpSpPr>
        <p:cNvPr id="1" name=""/>
        <p:cNvGrpSpPr/>
        <p:nvPr/>
      </p:nvGrpSpPr>
      <p:grpSpPr>
        <a:xfrm>
          <a:off x="0" y="0"/>
          <a:ext cx="0" cy="0"/>
          <a:chOff x="0" y="0"/>
          <a:chExt cx="0" cy="0"/>
        </a:xfrm>
      </p:grpSpPr>
      <p:sp>
        <p:nvSpPr>
          <p:cNvPr id="4" name="Slide Number Placeholder 5">
            <a:extLst>
              <a:ext uri="{FF2B5EF4-FFF2-40B4-BE49-F238E27FC236}">
                <a16:creationId xmlns:a16="http://schemas.microsoft.com/office/drawing/2014/main" id="{0B28446E-A796-DF46-B6B8-5B91A3893FB7}"/>
              </a:ext>
            </a:extLst>
          </p:cNvPr>
          <p:cNvSpPr>
            <a:spLocks noGrp="1"/>
          </p:cNvSpPr>
          <p:nvPr>
            <p:ph type="sldNum" sz="quarter" idx="4"/>
          </p:nvPr>
        </p:nvSpPr>
        <p:spPr>
          <a:xfrm>
            <a:off x="10177787" y="7194500"/>
            <a:ext cx="2495127" cy="295636"/>
          </a:xfrm>
          <a:prstGeom prst="rect">
            <a:avLst/>
          </a:prstGeom>
        </p:spPr>
        <p:txBody>
          <a:bodyPr/>
          <a:lstStyle>
            <a:lvl1pPr>
              <a:defRPr sz="789">
                <a:solidFill>
                  <a:srgbClr val="495965"/>
                </a:solidFill>
                <a:latin typeface="Verdana" panose="020B0604030504040204" pitchFamily="34" charset="0"/>
                <a:ea typeface="Verdana" panose="020B0604030504040204" pitchFamily="34" charset="0"/>
                <a:cs typeface="Verdana" panose="020B0604030504040204" pitchFamily="34" charset="0"/>
              </a:defRPr>
            </a:lvl1pPr>
          </a:lstStyle>
          <a:p>
            <a:fld id="{2D0DF9ED-8BA0-410B-84D1-2D8774E69E9E}" type="slidenum">
              <a:rPr lang="en-GB" altLang="en-US" smtClean="0"/>
              <a:pPr/>
              <a:t>‹#›</a:t>
            </a:fld>
            <a:endParaRPr lang="en-GB" altLang="en-US" dirty="0"/>
          </a:p>
        </p:txBody>
      </p:sp>
    </p:spTree>
    <p:extLst>
      <p:ext uri="{BB962C8B-B14F-4D97-AF65-F5344CB8AC3E}">
        <p14:creationId xmlns:p14="http://schemas.microsoft.com/office/powerpoint/2010/main" val="2706982604"/>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Lst>
  <p:hf hdr="0" dt="0"/>
  <p:txStyles>
    <p:titleStyle>
      <a:lvl1pPr algn="ctr" rtl="0" eaLnBrk="1" fontAlgn="base" hangingPunct="1">
        <a:spcBef>
          <a:spcPct val="0"/>
        </a:spcBef>
        <a:spcAft>
          <a:spcPct val="0"/>
        </a:spcAft>
        <a:defRPr sz="3859" kern="1200">
          <a:solidFill>
            <a:schemeClr val="tx1"/>
          </a:solidFill>
          <a:latin typeface="+mj-lt"/>
          <a:ea typeface="+mj-ea"/>
          <a:cs typeface="+mj-cs"/>
        </a:defRPr>
      </a:lvl1pPr>
      <a:lvl2pPr algn="ctr" rtl="0" eaLnBrk="1" fontAlgn="base" hangingPunct="1">
        <a:spcBef>
          <a:spcPct val="0"/>
        </a:spcBef>
        <a:spcAft>
          <a:spcPct val="0"/>
        </a:spcAft>
        <a:defRPr sz="3859">
          <a:solidFill>
            <a:schemeClr val="tx1"/>
          </a:solidFill>
          <a:latin typeface="Calibri" panose="020F0502020204030204" pitchFamily="34" charset="0"/>
        </a:defRPr>
      </a:lvl2pPr>
      <a:lvl3pPr algn="ctr" rtl="0" eaLnBrk="1" fontAlgn="base" hangingPunct="1">
        <a:spcBef>
          <a:spcPct val="0"/>
        </a:spcBef>
        <a:spcAft>
          <a:spcPct val="0"/>
        </a:spcAft>
        <a:defRPr sz="3859">
          <a:solidFill>
            <a:schemeClr val="tx1"/>
          </a:solidFill>
          <a:latin typeface="Calibri" panose="020F0502020204030204" pitchFamily="34" charset="0"/>
        </a:defRPr>
      </a:lvl3pPr>
      <a:lvl4pPr algn="ctr" rtl="0" eaLnBrk="1" fontAlgn="base" hangingPunct="1">
        <a:spcBef>
          <a:spcPct val="0"/>
        </a:spcBef>
        <a:spcAft>
          <a:spcPct val="0"/>
        </a:spcAft>
        <a:defRPr sz="3859">
          <a:solidFill>
            <a:schemeClr val="tx1"/>
          </a:solidFill>
          <a:latin typeface="Calibri" panose="020F0502020204030204" pitchFamily="34" charset="0"/>
        </a:defRPr>
      </a:lvl4pPr>
      <a:lvl5pPr algn="ctr" rtl="0" eaLnBrk="1" fontAlgn="base" hangingPunct="1">
        <a:spcBef>
          <a:spcPct val="0"/>
        </a:spcBef>
        <a:spcAft>
          <a:spcPct val="0"/>
        </a:spcAft>
        <a:defRPr sz="3859">
          <a:solidFill>
            <a:schemeClr val="tx1"/>
          </a:solidFill>
          <a:latin typeface="Calibri" panose="020F0502020204030204" pitchFamily="34" charset="0"/>
        </a:defRPr>
      </a:lvl5pPr>
      <a:lvl6pPr marL="401000" algn="ctr" rtl="0" eaLnBrk="1" fontAlgn="base" hangingPunct="1">
        <a:spcBef>
          <a:spcPct val="0"/>
        </a:spcBef>
        <a:spcAft>
          <a:spcPct val="0"/>
        </a:spcAft>
        <a:defRPr sz="3859">
          <a:solidFill>
            <a:schemeClr val="tx1"/>
          </a:solidFill>
          <a:latin typeface="Calibri" panose="020F0502020204030204" pitchFamily="34" charset="0"/>
        </a:defRPr>
      </a:lvl6pPr>
      <a:lvl7pPr marL="802000" algn="ctr" rtl="0" eaLnBrk="1" fontAlgn="base" hangingPunct="1">
        <a:spcBef>
          <a:spcPct val="0"/>
        </a:spcBef>
        <a:spcAft>
          <a:spcPct val="0"/>
        </a:spcAft>
        <a:defRPr sz="3859">
          <a:solidFill>
            <a:schemeClr val="tx1"/>
          </a:solidFill>
          <a:latin typeface="Calibri" panose="020F0502020204030204" pitchFamily="34" charset="0"/>
        </a:defRPr>
      </a:lvl7pPr>
      <a:lvl8pPr marL="1203001" algn="ctr" rtl="0" eaLnBrk="1" fontAlgn="base" hangingPunct="1">
        <a:spcBef>
          <a:spcPct val="0"/>
        </a:spcBef>
        <a:spcAft>
          <a:spcPct val="0"/>
        </a:spcAft>
        <a:defRPr sz="3859">
          <a:solidFill>
            <a:schemeClr val="tx1"/>
          </a:solidFill>
          <a:latin typeface="Calibri" panose="020F0502020204030204" pitchFamily="34" charset="0"/>
        </a:defRPr>
      </a:lvl8pPr>
      <a:lvl9pPr marL="1604000" algn="ctr" rtl="0" eaLnBrk="1" fontAlgn="base" hangingPunct="1">
        <a:spcBef>
          <a:spcPct val="0"/>
        </a:spcBef>
        <a:spcAft>
          <a:spcPct val="0"/>
        </a:spcAft>
        <a:defRPr sz="3859">
          <a:solidFill>
            <a:schemeClr val="tx1"/>
          </a:solidFill>
          <a:latin typeface="Calibri" panose="020F0502020204030204" pitchFamily="34" charset="0"/>
        </a:defRPr>
      </a:lvl9pPr>
    </p:titleStyle>
    <p:bodyStyle>
      <a:lvl1pPr marL="300750" indent="-300750" algn="l" rtl="0" eaLnBrk="1" fontAlgn="base" hangingPunct="1">
        <a:spcBef>
          <a:spcPct val="20000"/>
        </a:spcBef>
        <a:spcAft>
          <a:spcPct val="0"/>
        </a:spcAft>
        <a:buFont typeface="Arial" charset="0"/>
        <a:buChar char="•"/>
        <a:defRPr sz="2807" kern="1200">
          <a:solidFill>
            <a:schemeClr val="tx1"/>
          </a:solidFill>
          <a:latin typeface="+mn-lt"/>
          <a:ea typeface="+mn-ea"/>
          <a:cs typeface="+mn-cs"/>
        </a:defRPr>
      </a:lvl1pPr>
      <a:lvl2pPr marL="651626" indent="-250626" algn="l" rtl="0" eaLnBrk="1" fontAlgn="base" hangingPunct="1">
        <a:spcBef>
          <a:spcPct val="20000"/>
        </a:spcBef>
        <a:spcAft>
          <a:spcPct val="0"/>
        </a:spcAft>
        <a:buFont typeface="Arial" charset="0"/>
        <a:buChar char="–"/>
        <a:defRPr sz="2456" kern="1200">
          <a:solidFill>
            <a:schemeClr val="tx1"/>
          </a:solidFill>
          <a:latin typeface="+mn-lt"/>
          <a:ea typeface="+mn-ea"/>
          <a:cs typeface="+mn-cs"/>
        </a:defRPr>
      </a:lvl2pPr>
      <a:lvl3pPr marL="1002500" indent="-200500" algn="l" rtl="0" eaLnBrk="1" fontAlgn="base" hangingPunct="1">
        <a:spcBef>
          <a:spcPct val="20000"/>
        </a:spcBef>
        <a:spcAft>
          <a:spcPct val="0"/>
        </a:spcAft>
        <a:buFont typeface="Arial" charset="0"/>
        <a:buChar char="•"/>
        <a:defRPr sz="2105" kern="1200">
          <a:solidFill>
            <a:schemeClr val="tx1"/>
          </a:solidFill>
          <a:latin typeface="+mn-lt"/>
          <a:ea typeface="+mn-ea"/>
          <a:cs typeface="+mn-cs"/>
        </a:defRPr>
      </a:lvl3pPr>
      <a:lvl4pPr marL="1403500" indent="-200500" algn="l" rtl="0" eaLnBrk="1" fontAlgn="base" hangingPunct="1">
        <a:spcBef>
          <a:spcPct val="20000"/>
        </a:spcBef>
        <a:spcAft>
          <a:spcPct val="0"/>
        </a:spcAft>
        <a:buFont typeface="Arial" charset="0"/>
        <a:buChar char="–"/>
        <a:defRPr sz="1754" kern="1200">
          <a:solidFill>
            <a:schemeClr val="tx1"/>
          </a:solidFill>
          <a:latin typeface="+mn-lt"/>
          <a:ea typeface="+mn-ea"/>
          <a:cs typeface="+mn-cs"/>
        </a:defRPr>
      </a:lvl4pPr>
      <a:lvl5pPr marL="1804501" indent="-200500" algn="l" rtl="0" eaLnBrk="1" fontAlgn="base" hangingPunct="1">
        <a:spcBef>
          <a:spcPct val="20000"/>
        </a:spcBef>
        <a:spcAft>
          <a:spcPct val="0"/>
        </a:spcAft>
        <a:buFont typeface="Arial" charset="0"/>
        <a:buChar char="»"/>
        <a:defRPr sz="1754" kern="1200">
          <a:solidFill>
            <a:schemeClr val="tx1"/>
          </a:solidFill>
          <a:latin typeface="+mn-lt"/>
          <a:ea typeface="+mn-ea"/>
          <a:cs typeface="+mn-cs"/>
        </a:defRPr>
      </a:lvl5pPr>
      <a:lvl6pPr marL="2205500" indent="-200500" algn="l" defTabSz="802000" rtl="0" eaLnBrk="1" latinLnBrk="0" hangingPunct="1">
        <a:spcBef>
          <a:spcPct val="20000"/>
        </a:spcBef>
        <a:buFont typeface="Arial" pitchFamily="34" charset="0"/>
        <a:buChar char="•"/>
        <a:defRPr sz="1754" kern="1200">
          <a:solidFill>
            <a:schemeClr val="tx1"/>
          </a:solidFill>
          <a:latin typeface="+mn-lt"/>
          <a:ea typeface="+mn-ea"/>
          <a:cs typeface="+mn-cs"/>
        </a:defRPr>
      </a:lvl6pPr>
      <a:lvl7pPr marL="2606501" indent="-200500" algn="l" defTabSz="802000" rtl="0" eaLnBrk="1" latinLnBrk="0" hangingPunct="1">
        <a:spcBef>
          <a:spcPct val="20000"/>
        </a:spcBef>
        <a:buFont typeface="Arial" pitchFamily="34" charset="0"/>
        <a:buChar char="•"/>
        <a:defRPr sz="1754" kern="1200">
          <a:solidFill>
            <a:schemeClr val="tx1"/>
          </a:solidFill>
          <a:latin typeface="+mn-lt"/>
          <a:ea typeface="+mn-ea"/>
          <a:cs typeface="+mn-cs"/>
        </a:defRPr>
      </a:lvl7pPr>
      <a:lvl8pPr marL="3007500" indent="-200500" algn="l" defTabSz="802000" rtl="0" eaLnBrk="1" latinLnBrk="0" hangingPunct="1">
        <a:spcBef>
          <a:spcPct val="20000"/>
        </a:spcBef>
        <a:buFont typeface="Arial" pitchFamily="34" charset="0"/>
        <a:buChar char="•"/>
        <a:defRPr sz="1754" kern="1200">
          <a:solidFill>
            <a:schemeClr val="tx1"/>
          </a:solidFill>
          <a:latin typeface="+mn-lt"/>
          <a:ea typeface="+mn-ea"/>
          <a:cs typeface="+mn-cs"/>
        </a:defRPr>
      </a:lvl8pPr>
      <a:lvl9pPr marL="3408501" indent="-200500" algn="l" defTabSz="802000" rtl="0" eaLnBrk="1" latinLnBrk="0" hangingPunct="1">
        <a:spcBef>
          <a:spcPct val="20000"/>
        </a:spcBef>
        <a:buFont typeface="Arial" pitchFamily="34" charset="0"/>
        <a:buChar char="•"/>
        <a:defRPr sz="1754" kern="1200">
          <a:solidFill>
            <a:schemeClr val="tx1"/>
          </a:solidFill>
          <a:latin typeface="+mn-lt"/>
          <a:ea typeface="+mn-ea"/>
          <a:cs typeface="+mn-cs"/>
        </a:defRPr>
      </a:lvl9pPr>
    </p:bodyStyle>
    <p:otherStyle>
      <a:defPPr>
        <a:defRPr lang="en-US"/>
      </a:defPPr>
      <a:lvl1pPr marL="0" algn="l" defTabSz="802000" rtl="0" eaLnBrk="1" latinLnBrk="0" hangingPunct="1">
        <a:defRPr sz="1579" kern="1200">
          <a:solidFill>
            <a:schemeClr val="tx1"/>
          </a:solidFill>
          <a:latin typeface="+mn-lt"/>
          <a:ea typeface="+mn-ea"/>
          <a:cs typeface="+mn-cs"/>
        </a:defRPr>
      </a:lvl1pPr>
      <a:lvl2pPr marL="401000" algn="l" defTabSz="802000" rtl="0" eaLnBrk="1" latinLnBrk="0" hangingPunct="1">
        <a:defRPr sz="1579" kern="1200">
          <a:solidFill>
            <a:schemeClr val="tx1"/>
          </a:solidFill>
          <a:latin typeface="+mn-lt"/>
          <a:ea typeface="+mn-ea"/>
          <a:cs typeface="+mn-cs"/>
        </a:defRPr>
      </a:lvl2pPr>
      <a:lvl3pPr marL="802000" algn="l" defTabSz="802000" rtl="0" eaLnBrk="1" latinLnBrk="0" hangingPunct="1">
        <a:defRPr sz="1579" kern="1200">
          <a:solidFill>
            <a:schemeClr val="tx1"/>
          </a:solidFill>
          <a:latin typeface="+mn-lt"/>
          <a:ea typeface="+mn-ea"/>
          <a:cs typeface="+mn-cs"/>
        </a:defRPr>
      </a:lvl3pPr>
      <a:lvl4pPr marL="1203001" algn="l" defTabSz="802000" rtl="0" eaLnBrk="1" latinLnBrk="0" hangingPunct="1">
        <a:defRPr sz="1579" kern="1200">
          <a:solidFill>
            <a:schemeClr val="tx1"/>
          </a:solidFill>
          <a:latin typeface="+mn-lt"/>
          <a:ea typeface="+mn-ea"/>
          <a:cs typeface="+mn-cs"/>
        </a:defRPr>
      </a:lvl4pPr>
      <a:lvl5pPr marL="1604000" algn="l" defTabSz="802000" rtl="0" eaLnBrk="1" latinLnBrk="0" hangingPunct="1">
        <a:defRPr sz="1579" kern="1200">
          <a:solidFill>
            <a:schemeClr val="tx1"/>
          </a:solidFill>
          <a:latin typeface="+mn-lt"/>
          <a:ea typeface="+mn-ea"/>
          <a:cs typeface="+mn-cs"/>
        </a:defRPr>
      </a:lvl5pPr>
      <a:lvl6pPr marL="2005001" algn="l" defTabSz="802000" rtl="0" eaLnBrk="1" latinLnBrk="0" hangingPunct="1">
        <a:defRPr sz="1579" kern="1200">
          <a:solidFill>
            <a:schemeClr val="tx1"/>
          </a:solidFill>
          <a:latin typeface="+mn-lt"/>
          <a:ea typeface="+mn-ea"/>
          <a:cs typeface="+mn-cs"/>
        </a:defRPr>
      </a:lvl6pPr>
      <a:lvl7pPr marL="2406000" algn="l" defTabSz="802000" rtl="0" eaLnBrk="1" latinLnBrk="0" hangingPunct="1">
        <a:defRPr sz="1579" kern="1200">
          <a:solidFill>
            <a:schemeClr val="tx1"/>
          </a:solidFill>
          <a:latin typeface="+mn-lt"/>
          <a:ea typeface="+mn-ea"/>
          <a:cs typeface="+mn-cs"/>
        </a:defRPr>
      </a:lvl7pPr>
      <a:lvl8pPr marL="2807001" algn="l" defTabSz="802000" rtl="0" eaLnBrk="1" latinLnBrk="0" hangingPunct="1">
        <a:defRPr sz="1579" kern="1200">
          <a:solidFill>
            <a:schemeClr val="tx1"/>
          </a:solidFill>
          <a:latin typeface="+mn-lt"/>
          <a:ea typeface="+mn-ea"/>
          <a:cs typeface="+mn-cs"/>
        </a:defRPr>
      </a:lvl8pPr>
      <a:lvl9pPr marL="3208001" algn="l" defTabSz="802000" rtl="0" eaLnBrk="1" latinLnBrk="0" hangingPunct="1">
        <a:defRPr sz="1579"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2480462"/>
      </p:ext>
    </p:extLst>
  </p:cSld>
  <p:clrMap bg1="lt1" tx1="dk1" bg2="lt2" tx2="dk2" accent1="accent1" accent2="accent2" accent3="accent3" accent4="accent4" accent5="accent5" accent6="accent6" hlink="hlink" folHlink="folHlink"/>
  <p:sldLayoutIdLst>
    <p:sldLayoutId id="2147483710" r:id="rId1"/>
  </p:sldLayoutIdLst>
  <p:hf hdr="0" ftr="0" dt="0"/>
  <p:txStyles>
    <p:titleStyle>
      <a:lvl1pPr algn="ctr" rtl="0" eaLnBrk="0" fontAlgn="base" hangingPunct="0">
        <a:spcBef>
          <a:spcPct val="0"/>
        </a:spcBef>
        <a:spcAft>
          <a:spcPct val="0"/>
        </a:spcAft>
        <a:defRPr sz="3859" kern="1200">
          <a:solidFill>
            <a:schemeClr val="tx1"/>
          </a:solidFill>
          <a:latin typeface="+mj-lt"/>
          <a:ea typeface="+mj-ea"/>
          <a:cs typeface="+mj-cs"/>
        </a:defRPr>
      </a:lvl1pPr>
      <a:lvl2pPr algn="ctr" rtl="0" eaLnBrk="0" fontAlgn="base" hangingPunct="0">
        <a:spcBef>
          <a:spcPct val="0"/>
        </a:spcBef>
        <a:spcAft>
          <a:spcPct val="0"/>
        </a:spcAft>
        <a:defRPr sz="3859">
          <a:solidFill>
            <a:schemeClr val="tx1"/>
          </a:solidFill>
          <a:latin typeface="Calibri" panose="020F0502020204030204" pitchFamily="34" charset="0"/>
        </a:defRPr>
      </a:lvl2pPr>
      <a:lvl3pPr algn="ctr" rtl="0" eaLnBrk="0" fontAlgn="base" hangingPunct="0">
        <a:spcBef>
          <a:spcPct val="0"/>
        </a:spcBef>
        <a:spcAft>
          <a:spcPct val="0"/>
        </a:spcAft>
        <a:defRPr sz="3859">
          <a:solidFill>
            <a:schemeClr val="tx1"/>
          </a:solidFill>
          <a:latin typeface="Calibri" panose="020F0502020204030204" pitchFamily="34" charset="0"/>
        </a:defRPr>
      </a:lvl3pPr>
      <a:lvl4pPr algn="ctr" rtl="0" eaLnBrk="0" fontAlgn="base" hangingPunct="0">
        <a:spcBef>
          <a:spcPct val="0"/>
        </a:spcBef>
        <a:spcAft>
          <a:spcPct val="0"/>
        </a:spcAft>
        <a:defRPr sz="3859">
          <a:solidFill>
            <a:schemeClr val="tx1"/>
          </a:solidFill>
          <a:latin typeface="Calibri" panose="020F0502020204030204" pitchFamily="34" charset="0"/>
        </a:defRPr>
      </a:lvl4pPr>
      <a:lvl5pPr algn="ctr" rtl="0" eaLnBrk="0" fontAlgn="base" hangingPunct="0">
        <a:spcBef>
          <a:spcPct val="0"/>
        </a:spcBef>
        <a:spcAft>
          <a:spcPct val="0"/>
        </a:spcAft>
        <a:defRPr sz="3859">
          <a:solidFill>
            <a:schemeClr val="tx1"/>
          </a:solidFill>
          <a:latin typeface="Calibri" panose="020F0502020204030204" pitchFamily="34" charset="0"/>
        </a:defRPr>
      </a:lvl5pPr>
      <a:lvl6pPr marL="401000" algn="ctr" rtl="0" fontAlgn="base">
        <a:spcBef>
          <a:spcPct val="0"/>
        </a:spcBef>
        <a:spcAft>
          <a:spcPct val="0"/>
        </a:spcAft>
        <a:defRPr sz="3859">
          <a:solidFill>
            <a:schemeClr val="tx1"/>
          </a:solidFill>
          <a:latin typeface="Calibri" panose="020F0502020204030204" pitchFamily="34" charset="0"/>
        </a:defRPr>
      </a:lvl6pPr>
      <a:lvl7pPr marL="802000" algn="ctr" rtl="0" fontAlgn="base">
        <a:spcBef>
          <a:spcPct val="0"/>
        </a:spcBef>
        <a:spcAft>
          <a:spcPct val="0"/>
        </a:spcAft>
        <a:defRPr sz="3859">
          <a:solidFill>
            <a:schemeClr val="tx1"/>
          </a:solidFill>
          <a:latin typeface="Calibri" panose="020F0502020204030204" pitchFamily="34" charset="0"/>
        </a:defRPr>
      </a:lvl7pPr>
      <a:lvl8pPr marL="1203001" algn="ctr" rtl="0" fontAlgn="base">
        <a:spcBef>
          <a:spcPct val="0"/>
        </a:spcBef>
        <a:spcAft>
          <a:spcPct val="0"/>
        </a:spcAft>
        <a:defRPr sz="3859">
          <a:solidFill>
            <a:schemeClr val="tx1"/>
          </a:solidFill>
          <a:latin typeface="Calibri" panose="020F0502020204030204" pitchFamily="34" charset="0"/>
        </a:defRPr>
      </a:lvl8pPr>
      <a:lvl9pPr marL="1604000" algn="ctr" rtl="0" fontAlgn="base">
        <a:spcBef>
          <a:spcPct val="0"/>
        </a:spcBef>
        <a:spcAft>
          <a:spcPct val="0"/>
        </a:spcAft>
        <a:defRPr sz="3859">
          <a:solidFill>
            <a:schemeClr val="tx1"/>
          </a:solidFill>
          <a:latin typeface="Calibri" panose="020F0502020204030204" pitchFamily="34" charset="0"/>
        </a:defRPr>
      </a:lvl9pPr>
    </p:titleStyle>
    <p:bodyStyle>
      <a:lvl1pPr marL="300750" indent="-300750" algn="l" rtl="0" eaLnBrk="0" fontAlgn="base" hangingPunct="0">
        <a:spcBef>
          <a:spcPct val="20000"/>
        </a:spcBef>
        <a:spcAft>
          <a:spcPct val="0"/>
        </a:spcAft>
        <a:buFont typeface="Arial" charset="0"/>
        <a:buChar char="•"/>
        <a:defRPr sz="2807" kern="1200">
          <a:solidFill>
            <a:schemeClr val="tx1"/>
          </a:solidFill>
          <a:latin typeface="+mn-lt"/>
          <a:ea typeface="+mn-ea"/>
          <a:cs typeface="+mn-cs"/>
        </a:defRPr>
      </a:lvl1pPr>
      <a:lvl2pPr marL="651626" indent="-250626" algn="l" rtl="0" eaLnBrk="0" fontAlgn="base" hangingPunct="0">
        <a:spcBef>
          <a:spcPct val="20000"/>
        </a:spcBef>
        <a:spcAft>
          <a:spcPct val="0"/>
        </a:spcAft>
        <a:buFont typeface="Arial" charset="0"/>
        <a:buChar char="–"/>
        <a:defRPr sz="2456" kern="1200">
          <a:solidFill>
            <a:schemeClr val="tx1"/>
          </a:solidFill>
          <a:latin typeface="+mn-lt"/>
          <a:ea typeface="+mn-ea"/>
          <a:cs typeface="+mn-cs"/>
        </a:defRPr>
      </a:lvl2pPr>
      <a:lvl3pPr marL="1002500" indent="-200500" algn="l" rtl="0" eaLnBrk="0" fontAlgn="base" hangingPunct="0">
        <a:spcBef>
          <a:spcPct val="20000"/>
        </a:spcBef>
        <a:spcAft>
          <a:spcPct val="0"/>
        </a:spcAft>
        <a:buFont typeface="Arial" charset="0"/>
        <a:buChar char="•"/>
        <a:defRPr sz="2105" kern="1200">
          <a:solidFill>
            <a:schemeClr val="tx1"/>
          </a:solidFill>
          <a:latin typeface="+mn-lt"/>
          <a:ea typeface="+mn-ea"/>
          <a:cs typeface="+mn-cs"/>
        </a:defRPr>
      </a:lvl3pPr>
      <a:lvl4pPr marL="1403500" indent="-200500" algn="l" rtl="0" eaLnBrk="0" fontAlgn="base" hangingPunct="0">
        <a:spcBef>
          <a:spcPct val="20000"/>
        </a:spcBef>
        <a:spcAft>
          <a:spcPct val="0"/>
        </a:spcAft>
        <a:buFont typeface="Arial" charset="0"/>
        <a:buChar char="–"/>
        <a:defRPr sz="1754" kern="1200">
          <a:solidFill>
            <a:schemeClr val="tx1"/>
          </a:solidFill>
          <a:latin typeface="+mn-lt"/>
          <a:ea typeface="+mn-ea"/>
          <a:cs typeface="+mn-cs"/>
        </a:defRPr>
      </a:lvl4pPr>
      <a:lvl5pPr marL="1804501" indent="-200500" algn="l" rtl="0" eaLnBrk="0" fontAlgn="base" hangingPunct="0">
        <a:spcBef>
          <a:spcPct val="20000"/>
        </a:spcBef>
        <a:spcAft>
          <a:spcPct val="0"/>
        </a:spcAft>
        <a:buFont typeface="Arial" charset="0"/>
        <a:buChar char="»"/>
        <a:defRPr sz="1754" kern="1200">
          <a:solidFill>
            <a:schemeClr val="tx1"/>
          </a:solidFill>
          <a:latin typeface="+mn-lt"/>
          <a:ea typeface="+mn-ea"/>
          <a:cs typeface="+mn-cs"/>
        </a:defRPr>
      </a:lvl5pPr>
      <a:lvl6pPr marL="2205500" indent="-200500" algn="l" defTabSz="802000" rtl="0" eaLnBrk="1" latinLnBrk="0" hangingPunct="1">
        <a:spcBef>
          <a:spcPct val="20000"/>
        </a:spcBef>
        <a:buFont typeface="Arial" pitchFamily="34" charset="0"/>
        <a:buChar char="•"/>
        <a:defRPr sz="1754" kern="1200">
          <a:solidFill>
            <a:schemeClr val="tx1"/>
          </a:solidFill>
          <a:latin typeface="+mn-lt"/>
          <a:ea typeface="+mn-ea"/>
          <a:cs typeface="+mn-cs"/>
        </a:defRPr>
      </a:lvl6pPr>
      <a:lvl7pPr marL="2606501" indent="-200500" algn="l" defTabSz="802000" rtl="0" eaLnBrk="1" latinLnBrk="0" hangingPunct="1">
        <a:spcBef>
          <a:spcPct val="20000"/>
        </a:spcBef>
        <a:buFont typeface="Arial" pitchFamily="34" charset="0"/>
        <a:buChar char="•"/>
        <a:defRPr sz="1754" kern="1200">
          <a:solidFill>
            <a:schemeClr val="tx1"/>
          </a:solidFill>
          <a:latin typeface="+mn-lt"/>
          <a:ea typeface="+mn-ea"/>
          <a:cs typeface="+mn-cs"/>
        </a:defRPr>
      </a:lvl7pPr>
      <a:lvl8pPr marL="3007500" indent="-200500" algn="l" defTabSz="802000" rtl="0" eaLnBrk="1" latinLnBrk="0" hangingPunct="1">
        <a:spcBef>
          <a:spcPct val="20000"/>
        </a:spcBef>
        <a:buFont typeface="Arial" pitchFamily="34" charset="0"/>
        <a:buChar char="•"/>
        <a:defRPr sz="1754" kern="1200">
          <a:solidFill>
            <a:schemeClr val="tx1"/>
          </a:solidFill>
          <a:latin typeface="+mn-lt"/>
          <a:ea typeface="+mn-ea"/>
          <a:cs typeface="+mn-cs"/>
        </a:defRPr>
      </a:lvl8pPr>
      <a:lvl9pPr marL="3408501" indent="-200500" algn="l" defTabSz="802000" rtl="0" eaLnBrk="1" latinLnBrk="0" hangingPunct="1">
        <a:spcBef>
          <a:spcPct val="20000"/>
        </a:spcBef>
        <a:buFont typeface="Arial" pitchFamily="34" charset="0"/>
        <a:buChar char="•"/>
        <a:defRPr sz="1754" kern="1200">
          <a:solidFill>
            <a:schemeClr val="tx1"/>
          </a:solidFill>
          <a:latin typeface="+mn-lt"/>
          <a:ea typeface="+mn-ea"/>
          <a:cs typeface="+mn-cs"/>
        </a:defRPr>
      </a:lvl9pPr>
    </p:bodyStyle>
    <p:otherStyle>
      <a:defPPr>
        <a:defRPr lang="en-US"/>
      </a:defPPr>
      <a:lvl1pPr marL="0" algn="l" defTabSz="802000" rtl="0" eaLnBrk="1" latinLnBrk="0" hangingPunct="1">
        <a:defRPr sz="1579" kern="1200">
          <a:solidFill>
            <a:schemeClr val="tx1"/>
          </a:solidFill>
          <a:latin typeface="+mn-lt"/>
          <a:ea typeface="+mn-ea"/>
          <a:cs typeface="+mn-cs"/>
        </a:defRPr>
      </a:lvl1pPr>
      <a:lvl2pPr marL="401000" algn="l" defTabSz="802000" rtl="0" eaLnBrk="1" latinLnBrk="0" hangingPunct="1">
        <a:defRPr sz="1579" kern="1200">
          <a:solidFill>
            <a:schemeClr val="tx1"/>
          </a:solidFill>
          <a:latin typeface="+mn-lt"/>
          <a:ea typeface="+mn-ea"/>
          <a:cs typeface="+mn-cs"/>
        </a:defRPr>
      </a:lvl2pPr>
      <a:lvl3pPr marL="802000" algn="l" defTabSz="802000" rtl="0" eaLnBrk="1" latinLnBrk="0" hangingPunct="1">
        <a:defRPr sz="1579" kern="1200">
          <a:solidFill>
            <a:schemeClr val="tx1"/>
          </a:solidFill>
          <a:latin typeface="+mn-lt"/>
          <a:ea typeface="+mn-ea"/>
          <a:cs typeface="+mn-cs"/>
        </a:defRPr>
      </a:lvl3pPr>
      <a:lvl4pPr marL="1203001" algn="l" defTabSz="802000" rtl="0" eaLnBrk="1" latinLnBrk="0" hangingPunct="1">
        <a:defRPr sz="1579" kern="1200">
          <a:solidFill>
            <a:schemeClr val="tx1"/>
          </a:solidFill>
          <a:latin typeface="+mn-lt"/>
          <a:ea typeface="+mn-ea"/>
          <a:cs typeface="+mn-cs"/>
        </a:defRPr>
      </a:lvl4pPr>
      <a:lvl5pPr marL="1604000" algn="l" defTabSz="802000" rtl="0" eaLnBrk="1" latinLnBrk="0" hangingPunct="1">
        <a:defRPr sz="1579" kern="1200">
          <a:solidFill>
            <a:schemeClr val="tx1"/>
          </a:solidFill>
          <a:latin typeface="+mn-lt"/>
          <a:ea typeface="+mn-ea"/>
          <a:cs typeface="+mn-cs"/>
        </a:defRPr>
      </a:lvl5pPr>
      <a:lvl6pPr marL="2005001" algn="l" defTabSz="802000" rtl="0" eaLnBrk="1" latinLnBrk="0" hangingPunct="1">
        <a:defRPr sz="1579" kern="1200">
          <a:solidFill>
            <a:schemeClr val="tx1"/>
          </a:solidFill>
          <a:latin typeface="+mn-lt"/>
          <a:ea typeface="+mn-ea"/>
          <a:cs typeface="+mn-cs"/>
        </a:defRPr>
      </a:lvl6pPr>
      <a:lvl7pPr marL="2406000" algn="l" defTabSz="802000" rtl="0" eaLnBrk="1" latinLnBrk="0" hangingPunct="1">
        <a:defRPr sz="1579" kern="1200">
          <a:solidFill>
            <a:schemeClr val="tx1"/>
          </a:solidFill>
          <a:latin typeface="+mn-lt"/>
          <a:ea typeface="+mn-ea"/>
          <a:cs typeface="+mn-cs"/>
        </a:defRPr>
      </a:lvl7pPr>
      <a:lvl8pPr marL="2807001" algn="l" defTabSz="802000" rtl="0" eaLnBrk="1" latinLnBrk="0" hangingPunct="1">
        <a:defRPr sz="1579" kern="1200">
          <a:solidFill>
            <a:schemeClr val="tx1"/>
          </a:solidFill>
          <a:latin typeface="+mn-lt"/>
          <a:ea typeface="+mn-ea"/>
          <a:cs typeface="+mn-cs"/>
        </a:defRPr>
      </a:lvl8pPr>
      <a:lvl9pPr marL="3208001" algn="l" defTabSz="802000" rtl="0" eaLnBrk="1" latinLnBrk="0" hangingPunct="1">
        <a:defRPr sz="157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png"/><Relationship Id="rId1" Type="http://schemas.openxmlformats.org/officeDocument/2006/relationships/slideLayout" Target="../slideLayouts/slideLayout3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5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6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6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7.xml"/></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3.xml"/><Relationship Id="rId1" Type="http://schemas.openxmlformats.org/officeDocument/2006/relationships/tags" Target="../tags/tag1.xml"/></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5.xml"/><Relationship Id="rId1" Type="http://schemas.openxmlformats.org/officeDocument/2006/relationships/tags" Target="../tags/tag2.xml"/></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5.xml"/><Relationship Id="rId1" Type="http://schemas.openxmlformats.org/officeDocument/2006/relationships/tags" Target="../tags/tag3.xml"/><Relationship Id="rId6" Type="http://schemas.openxmlformats.org/officeDocument/2006/relationships/image" Target="../media/image20.png"/><Relationship Id="rId5" Type="http://schemas.openxmlformats.org/officeDocument/2006/relationships/image" Target="../media/image19.jpg"/><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5.xml"/><Relationship Id="rId1" Type="http://schemas.openxmlformats.org/officeDocument/2006/relationships/tags" Target="../tags/tag4.xml"/></Relationships>
</file>

<file path=ppt/slides/_rels/slide71.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5.xml"/><Relationship Id="rId1" Type="http://schemas.openxmlformats.org/officeDocument/2006/relationships/tags" Target="../tags/tag5.xml"/></Relationships>
</file>

<file path=ppt/slides/_rels/slide72.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5.xml"/><Relationship Id="rId1" Type="http://schemas.openxmlformats.org/officeDocument/2006/relationships/tags" Target="../tags/tag6.xml"/></Relationships>
</file>

<file path=ppt/slides/_rels/slide73.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5.xml"/><Relationship Id="rId1" Type="http://schemas.openxmlformats.org/officeDocument/2006/relationships/tags" Target="../tags/tag7.xml"/></Relationships>
</file>

<file path=ppt/slides/_rels/slide74.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5.xml"/><Relationship Id="rId1" Type="http://schemas.openxmlformats.org/officeDocument/2006/relationships/tags" Target="../tags/tag8.xml"/></Relationships>
</file>

<file path=ppt/slides/_rels/slide75.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5.xml"/><Relationship Id="rId1" Type="http://schemas.openxmlformats.org/officeDocument/2006/relationships/tags" Target="../tags/tag9.xml"/></Relationships>
</file>

<file path=ppt/slides/_rels/slide76.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5.xml"/><Relationship Id="rId1" Type="http://schemas.openxmlformats.org/officeDocument/2006/relationships/tags" Target="../tags/tag10.xml"/></Relationships>
</file>

<file path=ppt/slides/_rels/slide77.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45.xml"/><Relationship Id="rId1" Type="http://schemas.openxmlformats.org/officeDocument/2006/relationships/tags" Target="../tags/tag11.xml"/></Relationships>
</file>

<file path=ppt/slides/_rels/slide78.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45.xml"/><Relationship Id="rId1" Type="http://schemas.openxmlformats.org/officeDocument/2006/relationships/tags" Target="../tags/tag12.xml"/></Relationships>
</file>

<file path=ppt/slides/_rels/slide79.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5.xml"/><Relationship Id="rId1" Type="http://schemas.openxmlformats.org/officeDocument/2006/relationships/tags" Target="../tags/tag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80.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5.xml"/><Relationship Id="rId1" Type="http://schemas.openxmlformats.org/officeDocument/2006/relationships/tags" Target="../tags/tag14.xml"/></Relationships>
</file>

<file path=ppt/slides/_rels/slide81.xml.rels><?xml version="1.0" encoding="UTF-8" standalone="yes"?>
<Relationships xmlns="http://schemas.openxmlformats.org/package/2006/relationships"><Relationship Id="rId3" Type="http://schemas.openxmlformats.org/officeDocument/2006/relationships/slideLayout" Target="../slideLayouts/slideLayout45.xml"/><Relationship Id="rId2" Type="http://schemas.openxmlformats.org/officeDocument/2006/relationships/tags" Target="../tags/tag15.xml"/><Relationship Id="rId1" Type="http://schemas.openxmlformats.org/officeDocument/2006/relationships/vmlDrawing" Target="../drawings/vmlDrawing1.vml"/><Relationship Id="rId6" Type="http://schemas.openxmlformats.org/officeDocument/2006/relationships/image" Target="../media/image21.emf"/><Relationship Id="rId5" Type="http://schemas.openxmlformats.org/officeDocument/2006/relationships/oleObject" Target="../embeddings/oleObject1.bin"/><Relationship Id="rId4" Type="http://schemas.openxmlformats.org/officeDocument/2006/relationships/notesSlide" Target="../notesSlides/notesSlide16.xml"/></Relationships>
</file>

<file path=ppt/slides/_rels/slide82.xml.rels><?xml version="1.0" encoding="UTF-8" standalone="yes"?>
<Relationships xmlns="http://schemas.openxmlformats.org/package/2006/relationships"><Relationship Id="rId3" Type="http://schemas.openxmlformats.org/officeDocument/2006/relationships/slideLayout" Target="../slideLayouts/slideLayout45.xml"/><Relationship Id="rId2" Type="http://schemas.openxmlformats.org/officeDocument/2006/relationships/tags" Target="../tags/tag16.xml"/><Relationship Id="rId1" Type="http://schemas.openxmlformats.org/officeDocument/2006/relationships/vmlDrawing" Target="../drawings/vmlDrawing2.vml"/><Relationship Id="rId6" Type="http://schemas.openxmlformats.org/officeDocument/2006/relationships/image" Target="../media/image22.emf"/><Relationship Id="rId5" Type="http://schemas.openxmlformats.org/officeDocument/2006/relationships/oleObject" Target="../embeddings/oleObject2.bin"/><Relationship Id="rId4" Type="http://schemas.openxmlformats.org/officeDocument/2006/relationships/notesSlide" Target="../notesSlides/notesSlide17.xml"/></Relationships>
</file>

<file path=ppt/slides/_rels/slide83.xml.rels><?xml version="1.0" encoding="UTF-8" standalone="yes"?>
<Relationships xmlns="http://schemas.openxmlformats.org/package/2006/relationships"><Relationship Id="rId3" Type="http://schemas.openxmlformats.org/officeDocument/2006/relationships/slideLayout" Target="../slideLayouts/slideLayout45.xml"/><Relationship Id="rId2" Type="http://schemas.openxmlformats.org/officeDocument/2006/relationships/tags" Target="../tags/tag17.xml"/><Relationship Id="rId1" Type="http://schemas.openxmlformats.org/officeDocument/2006/relationships/vmlDrawing" Target="../drawings/vmlDrawing3.vml"/><Relationship Id="rId6" Type="http://schemas.openxmlformats.org/officeDocument/2006/relationships/image" Target="../media/image23.emf"/><Relationship Id="rId5" Type="http://schemas.openxmlformats.org/officeDocument/2006/relationships/oleObject" Target="../embeddings/oleObject3.bin"/><Relationship Id="rId4" Type="http://schemas.openxmlformats.org/officeDocument/2006/relationships/notesSlide" Target="../notesSlides/notesSlide18.xml"/></Relationships>
</file>

<file path=ppt/slides/_rels/slide84.xml.rels><?xml version="1.0" encoding="UTF-8" standalone="yes"?>
<Relationships xmlns="http://schemas.openxmlformats.org/package/2006/relationships"><Relationship Id="rId3" Type="http://schemas.openxmlformats.org/officeDocument/2006/relationships/slideLayout" Target="../slideLayouts/slideLayout45.xml"/><Relationship Id="rId2" Type="http://schemas.openxmlformats.org/officeDocument/2006/relationships/tags" Target="../tags/tag18.xml"/><Relationship Id="rId1" Type="http://schemas.openxmlformats.org/officeDocument/2006/relationships/vmlDrawing" Target="../drawings/vmlDrawing4.vml"/><Relationship Id="rId6" Type="http://schemas.openxmlformats.org/officeDocument/2006/relationships/image" Target="../media/image24.emf"/><Relationship Id="rId5" Type="http://schemas.openxmlformats.org/officeDocument/2006/relationships/oleObject" Target="../embeddings/oleObject4.bin"/><Relationship Id="rId4" Type="http://schemas.openxmlformats.org/officeDocument/2006/relationships/notesSlide" Target="../notesSlides/notesSlide19.xml"/></Relationships>
</file>

<file path=ppt/slides/_rels/slide85.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47.xml"/><Relationship Id="rId1" Type="http://schemas.openxmlformats.org/officeDocument/2006/relationships/tags" Target="../tags/tag19.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pPr algn="l"/>
            <a:r>
              <a:rPr lang="en-US" dirty="0"/>
              <a:t>P379 ‘Multiple Suppliers through Meter Splitting’</a:t>
            </a:r>
            <a:endParaRPr lang="en-GB" dirty="0"/>
          </a:p>
        </p:txBody>
      </p:sp>
      <p:sp>
        <p:nvSpPr>
          <p:cNvPr id="14" name="Text Placeholder 13"/>
          <p:cNvSpPr>
            <a:spLocks noGrp="1"/>
          </p:cNvSpPr>
          <p:nvPr>
            <p:ph type="body" sz="quarter" idx="11"/>
          </p:nvPr>
        </p:nvSpPr>
        <p:spPr/>
        <p:txBody>
          <a:bodyPr/>
          <a:lstStyle/>
          <a:p>
            <a:r>
              <a:rPr lang="en-GB" dirty="0" smtClean="0"/>
              <a:t>3 April 2019</a:t>
            </a:r>
            <a:endParaRPr lang="en-GB" dirty="0"/>
          </a:p>
        </p:txBody>
      </p:sp>
      <p:sp>
        <p:nvSpPr>
          <p:cNvPr id="15" name="Text Placeholder 14"/>
          <p:cNvSpPr>
            <a:spLocks noGrp="1"/>
          </p:cNvSpPr>
          <p:nvPr>
            <p:ph type="body" sz="quarter" idx="13"/>
          </p:nvPr>
        </p:nvSpPr>
        <p:spPr>
          <a:xfrm>
            <a:off x="6337300" y="5509197"/>
            <a:ext cx="4356099" cy="324000"/>
          </a:xfrm>
        </p:spPr>
        <p:txBody>
          <a:bodyPr/>
          <a:lstStyle/>
          <a:p>
            <a:pPr algn="l"/>
            <a:r>
              <a:rPr lang="en-GB" sz="1800" dirty="0" smtClean="0"/>
              <a:t>	ELEXON &amp; New Anglia Energy</a:t>
            </a:r>
            <a:endParaRPr lang="en-GB" sz="1800" dirty="0"/>
          </a:p>
        </p:txBody>
      </p:sp>
      <p:sp>
        <p:nvSpPr>
          <p:cNvPr id="16" name="Text Placeholder 15"/>
          <p:cNvSpPr>
            <a:spLocks noGrp="1"/>
          </p:cNvSpPr>
          <p:nvPr>
            <p:ph type="body" sz="quarter" idx="14"/>
          </p:nvPr>
        </p:nvSpPr>
        <p:spPr/>
        <p:txBody>
          <a:bodyPr/>
          <a:lstStyle/>
          <a:p>
            <a:r>
              <a:rPr lang="en-GB" dirty="0" smtClean="0"/>
              <a:t>Workgroup 2</a:t>
            </a:r>
            <a:endParaRPr lang="en-GB" dirty="0"/>
          </a:p>
        </p:txBody>
      </p:sp>
      <p:sp>
        <p:nvSpPr>
          <p:cNvPr id="17" name="Text Placeholder 16"/>
          <p:cNvSpPr>
            <a:spLocks noGrp="1"/>
          </p:cNvSpPr>
          <p:nvPr>
            <p:ph type="body" sz="quarter" idx="15"/>
          </p:nvPr>
        </p:nvSpPr>
        <p:spPr/>
        <p:txBody>
          <a:bodyPr/>
          <a:lstStyle/>
          <a:p>
            <a:r>
              <a:rPr lang="en-GB" dirty="0" smtClean="0"/>
              <a:t>Public </a:t>
            </a:r>
            <a:endParaRPr lang="en-GB" dirty="0"/>
          </a:p>
        </p:txBody>
      </p:sp>
    </p:spTree>
    <p:extLst>
      <p:ext uri="{BB962C8B-B14F-4D97-AF65-F5344CB8AC3E}">
        <p14:creationId xmlns:p14="http://schemas.microsoft.com/office/powerpoint/2010/main" val="37597235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Scope of the solution</a:t>
            </a:r>
          </a:p>
        </p:txBody>
      </p:sp>
      <p:sp>
        <p:nvSpPr>
          <p:cNvPr id="4" name="Slide Number Placeholder 3"/>
          <p:cNvSpPr>
            <a:spLocks noGrp="1"/>
          </p:cNvSpPr>
          <p:nvPr>
            <p:ph type="sldNum" sz="quarter" idx="1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10</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
        <p:nvSpPr>
          <p:cNvPr id="7" name="Text Placeholder 6"/>
          <p:cNvSpPr>
            <a:spLocks noGrp="1"/>
          </p:cNvSpPr>
          <p:nvPr>
            <p:ph type="body" sz="quarter" idx="12"/>
          </p:nvPr>
        </p:nvSpPr>
        <p:spPr/>
        <p:txBody>
          <a:bodyPr/>
          <a:lstStyle/>
          <a:p>
            <a:r>
              <a:rPr lang="en-GB" dirty="0"/>
              <a:t>As a result the scope of the changes to the BSC focus on removing the obligation for a prior agreement between Parties to enable multiple suppliers to supply at a single </a:t>
            </a:r>
            <a:r>
              <a:rPr lang="en-GB" dirty="0" smtClean="0"/>
              <a:t>meter</a:t>
            </a:r>
          </a:p>
          <a:p>
            <a:r>
              <a:rPr lang="en-GB" dirty="0"/>
              <a:t>All </a:t>
            </a:r>
            <a:r>
              <a:rPr lang="en-GB" dirty="0" smtClean="0"/>
              <a:t>solution options would also need to consider the following:</a:t>
            </a:r>
            <a:endParaRPr lang="en-GB" dirty="0"/>
          </a:p>
          <a:p>
            <a:r>
              <a:rPr lang="en-GB" dirty="0"/>
              <a:t>a) obtain registration information (who’s </a:t>
            </a:r>
            <a:r>
              <a:rPr lang="en-GB" dirty="0" smtClean="0"/>
              <a:t>participating) </a:t>
            </a:r>
            <a:endParaRPr lang="en-GB" dirty="0"/>
          </a:p>
          <a:p>
            <a:r>
              <a:rPr lang="en-GB" dirty="0"/>
              <a:t>b) obtain/provide meter data </a:t>
            </a:r>
            <a:r>
              <a:rPr lang="en-GB" dirty="0" smtClean="0"/>
              <a:t>(energy consumption at the meter)</a:t>
            </a:r>
            <a:endParaRPr lang="en-GB" dirty="0"/>
          </a:p>
          <a:p>
            <a:r>
              <a:rPr lang="en-GB" dirty="0" smtClean="0"/>
              <a:t>c</a:t>
            </a:r>
            <a:r>
              <a:rPr lang="en-GB" dirty="0"/>
              <a:t>) calculate the right </a:t>
            </a:r>
            <a:r>
              <a:rPr lang="en-GB" dirty="0" smtClean="0"/>
              <a:t>volumes (</a:t>
            </a:r>
            <a:r>
              <a:rPr lang="en-GB" dirty="0"/>
              <a:t>who did what</a:t>
            </a:r>
            <a:r>
              <a:rPr lang="en-GB" dirty="0" smtClean="0"/>
              <a:t>)</a:t>
            </a:r>
            <a:endParaRPr lang="en-GB" dirty="0"/>
          </a:p>
          <a:p>
            <a:r>
              <a:rPr lang="en-GB" dirty="0"/>
              <a:t>d) </a:t>
            </a:r>
            <a:r>
              <a:rPr lang="en-GB" dirty="0" err="1"/>
              <a:t>cashflow</a:t>
            </a:r>
            <a:r>
              <a:rPr lang="en-GB" dirty="0"/>
              <a:t> and </a:t>
            </a:r>
            <a:r>
              <a:rPr lang="en-GB" dirty="0" smtClean="0"/>
              <a:t>payments</a:t>
            </a:r>
            <a:endParaRPr lang="en-GB" dirty="0"/>
          </a:p>
          <a:p>
            <a:r>
              <a:rPr lang="en-GB" dirty="0"/>
              <a:t>e</a:t>
            </a:r>
            <a:r>
              <a:rPr lang="en-GB" dirty="0" smtClean="0"/>
              <a:t>) be subject to assurance processes</a:t>
            </a:r>
            <a:endParaRPr lang="en-GB" dirty="0"/>
          </a:p>
          <a:p>
            <a:endParaRPr lang="en-GB" dirty="0" smtClean="0"/>
          </a:p>
          <a:p>
            <a:endParaRPr lang="en-GB" dirty="0"/>
          </a:p>
          <a:p>
            <a:endParaRPr lang="en-GB" dirty="0"/>
          </a:p>
        </p:txBody>
      </p:sp>
      <p:graphicFrame>
        <p:nvGraphicFramePr>
          <p:cNvPr id="5" name="Diagram 4"/>
          <p:cNvGraphicFramePr/>
          <p:nvPr>
            <p:extLst/>
          </p:nvPr>
        </p:nvGraphicFramePr>
        <p:xfrm>
          <a:off x="6455664" y="2862071"/>
          <a:ext cx="4237736" cy="39410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995739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Solutions Options</a:t>
            </a:r>
            <a:endParaRPr lang="en-GB" dirty="0"/>
          </a:p>
        </p:txBody>
      </p:sp>
      <p:sp>
        <p:nvSpPr>
          <p:cNvPr id="3" name="Text Placeholder 2"/>
          <p:cNvSpPr>
            <a:spLocks noGrp="1"/>
          </p:cNvSpPr>
          <p:nvPr>
            <p:ph type="body" sz="quarter" idx="14"/>
          </p:nvPr>
        </p:nvSpPr>
        <p:spPr/>
        <p:txBody>
          <a:bodyPr/>
          <a:lstStyle/>
          <a:p>
            <a:pPr marL="0" indent="0">
              <a:buNone/>
            </a:pPr>
            <a:r>
              <a:rPr lang="en-GB" dirty="0" smtClean="0"/>
              <a:t>Peter Frampton</a:t>
            </a:r>
            <a:endParaRPr lang="en-GB" dirty="0"/>
          </a:p>
        </p:txBody>
      </p:sp>
    </p:spTree>
    <p:extLst>
      <p:ext uri="{BB962C8B-B14F-4D97-AF65-F5344CB8AC3E}">
        <p14:creationId xmlns:p14="http://schemas.microsoft.com/office/powerpoint/2010/main" val="842404291"/>
      </p:ext>
    </p:ext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Potential Solutions</a:t>
            </a:r>
            <a:endParaRPr lang="en-GB" dirty="0"/>
          </a:p>
        </p:txBody>
      </p:sp>
      <p:sp>
        <p:nvSpPr>
          <p:cNvPr id="4" name="Slide Number Placeholder 3"/>
          <p:cNvSpPr>
            <a:spLocks noGrp="1"/>
          </p:cNvSpPr>
          <p:nvPr>
            <p:ph type="sldNum" sz="quarter" idx="1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12</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
        <p:nvSpPr>
          <p:cNvPr id="5" name="Text Placeholder 4"/>
          <p:cNvSpPr>
            <a:spLocks noGrp="1"/>
          </p:cNvSpPr>
          <p:nvPr>
            <p:ph type="body" sz="quarter" idx="12"/>
          </p:nvPr>
        </p:nvSpPr>
        <p:spPr>
          <a:xfrm>
            <a:off x="395999" y="1155700"/>
            <a:ext cx="9900000" cy="5501131"/>
          </a:xfrm>
        </p:spPr>
        <p:txBody>
          <a:bodyPr/>
          <a:lstStyle/>
          <a:p>
            <a:r>
              <a:rPr lang="en-GB" dirty="0" smtClean="0"/>
              <a:t>We explore four solutions for assigning the correct volumes to each entity;</a:t>
            </a:r>
          </a:p>
          <a:p>
            <a:r>
              <a:rPr lang="en-GB" dirty="0" smtClean="0"/>
              <a:t>Category A solutions, achieve outcome without requiring agreement between suppliers for settlement purposes and require Modification to enact</a:t>
            </a:r>
          </a:p>
          <a:p>
            <a:pPr lvl="1"/>
            <a:r>
              <a:rPr lang="en-GB" dirty="0" smtClean="0"/>
              <a:t>Customer Notification Agent (proposed)</a:t>
            </a:r>
          </a:p>
          <a:p>
            <a:pPr lvl="1"/>
            <a:r>
              <a:rPr lang="en-GB" dirty="0"/>
              <a:t>P375 HHDC solution</a:t>
            </a:r>
          </a:p>
          <a:p>
            <a:pPr lvl="2"/>
            <a:r>
              <a:rPr lang="en-GB" sz="1800" dirty="0"/>
              <a:t>Note that the P375 solution (including HHDC arrangements) is still under development (and subject to change).</a:t>
            </a:r>
          </a:p>
          <a:p>
            <a:r>
              <a:rPr lang="en-GB" dirty="0" smtClean="0"/>
              <a:t>Category B solutions, currently available and achieve meter splitting outcome but require agreement between Suppliers for settlement purposes. These do not fully address the issue statement.</a:t>
            </a:r>
            <a:endParaRPr lang="en-GB" dirty="0"/>
          </a:p>
          <a:p>
            <a:pPr lvl="1"/>
            <a:r>
              <a:rPr lang="en-GB" dirty="0" smtClean="0"/>
              <a:t>Difference Metering</a:t>
            </a:r>
          </a:p>
          <a:p>
            <a:pPr lvl="1"/>
            <a:r>
              <a:rPr lang="en-GB" dirty="0" smtClean="0"/>
              <a:t>Shared SVA Metering arrangement</a:t>
            </a:r>
          </a:p>
          <a:p>
            <a:endParaRPr lang="en-GB" dirty="0"/>
          </a:p>
          <a:p>
            <a:endParaRPr lang="en-GB" dirty="0"/>
          </a:p>
        </p:txBody>
      </p:sp>
    </p:spTree>
    <p:extLst>
      <p:ext uri="{BB962C8B-B14F-4D97-AF65-F5344CB8AC3E}">
        <p14:creationId xmlns:p14="http://schemas.microsoft.com/office/powerpoint/2010/main" val="15253252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EV Use case for multiple suppliers</a:t>
            </a:r>
            <a:endParaRPr lang="en-GB" dirty="0"/>
          </a:p>
        </p:txBody>
      </p:sp>
      <p:sp>
        <p:nvSpPr>
          <p:cNvPr id="4" name="Slide Number Placeholder 3"/>
          <p:cNvSpPr>
            <a:spLocks noGrp="1"/>
          </p:cNvSpPr>
          <p:nvPr>
            <p:ph type="sldNum" sz="quarter" idx="1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13</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
        <p:nvSpPr>
          <p:cNvPr id="5" name="Text Placeholder 4"/>
          <p:cNvSpPr>
            <a:spLocks noGrp="1"/>
          </p:cNvSpPr>
          <p:nvPr>
            <p:ph type="body" sz="quarter" idx="12"/>
          </p:nvPr>
        </p:nvSpPr>
        <p:spPr/>
        <p:txBody>
          <a:bodyPr/>
          <a:lstStyle/>
          <a:p>
            <a:r>
              <a:rPr lang="en-GB" dirty="0" smtClean="0"/>
              <a:t>Overview of four potential Models</a:t>
            </a:r>
            <a:endParaRPr lang="en-GB" dirty="0"/>
          </a:p>
        </p:txBody>
      </p:sp>
      <p:graphicFrame>
        <p:nvGraphicFramePr>
          <p:cNvPr id="6" name="Table 5"/>
          <p:cNvGraphicFramePr>
            <a:graphicFrameLocks noGrp="1"/>
          </p:cNvGraphicFramePr>
          <p:nvPr>
            <p:extLst/>
          </p:nvPr>
        </p:nvGraphicFramePr>
        <p:xfrm>
          <a:off x="396876" y="1870073"/>
          <a:ext cx="9597516" cy="5086350"/>
        </p:xfrm>
        <a:graphic>
          <a:graphicData uri="http://schemas.openxmlformats.org/drawingml/2006/table">
            <a:tbl>
              <a:tblPr firstRow="1" bandRow="1">
                <a:tableStyleId>{5C22544A-7EE6-4342-B048-85BDC9FD1C3A}</a:tableStyleId>
              </a:tblPr>
              <a:tblGrid>
                <a:gridCol w="2399379">
                  <a:extLst>
                    <a:ext uri="{9D8B030D-6E8A-4147-A177-3AD203B41FA5}">
                      <a16:colId xmlns:a16="http://schemas.microsoft.com/office/drawing/2014/main" val="3615669181"/>
                    </a:ext>
                  </a:extLst>
                </a:gridCol>
                <a:gridCol w="2399379">
                  <a:extLst>
                    <a:ext uri="{9D8B030D-6E8A-4147-A177-3AD203B41FA5}">
                      <a16:colId xmlns:a16="http://schemas.microsoft.com/office/drawing/2014/main" val="867196837"/>
                    </a:ext>
                  </a:extLst>
                </a:gridCol>
                <a:gridCol w="2399379">
                  <a:extLst>
                    <a:ext uri="{9D8B030D-6E8A-4147-A177-3AD203B41FA5}">
                      <a16:colId xmlns:a16="http://schemas.microsoft.com/office/drawing/2014/main" val="3278868210"/>
                    </a:ext>
                  </a:extLst>
                </a:gridCol>
                <a:gridCol w="2399379">
                  <a:extLst>
                    <a:ext uri="{9D8B030D-6E8A-4147-A177-3AD203B41FA5}">
                      <a16:colId xmlns:a16="http://schemas.microsoft.com/office/drawing/2014/main" val="2159519730"/>
                    </a:ext>
                  </a:extLst>
                </a:gridCol>
              </a:tblGrid>
              <a:tr h="965835">
                <a:tc>
                  <a:txBody>
                    <a:bodyPr/>
                    <a:lstStyle/>
                    <a:p>
                      <a:r>
                        <a:rPr lang="en-GB" dirty="0" smtClean="0"/>
                        <a:t>Function</a:t>
                      </a:r>
                      <a:endParaRPr lang="en-GB" dirty="0"/>
                    </a:p>
                  </a:txBody>
                  <a:tcPr/>
                </a:tc>
                <a:tc>
                  <a:txBody>
                    <a:bodyPr/>
                    <a:lstStyle/>
                    <a:p>
                      <a:r>
                        <a:rPr lang="en-GB" dirty="0" smtClean="0"/>
                        <a:t>Proposed solution</a:t>
                      </a:r>
                      <a:endParaRPr lang="en-GB" dirty="0"/>
                    </a:p>
                  </a:txBody>
                  <a:tcPr/>
                </a:tc>
                <a:tc>
                  <a:txBody>
                    <a:bodyPr/>
                    <a:lstStyle/>
                    <a:p>
                      <a:r>
                        <a:rPr lang="en-GB" dirty="0" smtClean="0"/>
                        <a:t>Proposed with P375 HHDC</a:t>
                      </a:r>
                      <a:endParaRPr lang="en-GB" dirty="0"/>
                    </a:p>
                  </a:txBody>
                  <a:tcPr/>
                </a:tc>
                <a:tc>
                  <a:txBody>
                    <a:bodyPr/>
                    <a:lstStyle/>
                    <a:p>
                      <a:r>
                        <a:rPr lang="en-GB" dirty="0" smtClean="0"/>
                        <a:t>Shared</a:t>
                      </a:r>
                      <a:r>
                        <a:rPr lang="en-GB" baseline="0" dirty="0" smtClean="0"/>
                        <a:t> SVA/Difference metering</a:t>
                      </a:r>
                      <a:endParaRPr lang="en-GB" dirty="0"/>
                    </a:p>
                  </a:txBody>
                  <a:tcPr/>
                </a:tc>
                <a:extLst>
                  <a:ext uri="{0D108BD9-81ED-4DB2-BD59-A6C34878D82A}">
                    <a16:rowId xmlns:a16="http://schemas.microsoft.com/office/drawing/2014/main" val="327496085"/>
                  </a:ext>
                </a:extLst>
              </a:tr>
              <a:tr h="965835">
                <a:tc>
                  <a:txBody>
                    <a:bodyPr/>
                    <a:lstStyle/>
                    <a:p>
                      <a:r>
                        <a:rPr lang="en-GB" dirty="0" smtClean="0"/>
                        <a:t>Read measuring</a:t>
                      </a:r>
                      <a:r>
                        <a:rPr lang="en-GB" baseline="0" dirty="0" smtClean="0"/>
                        <a:t> device in EV</a:t>
                      </a:r>
                      <a:endParaRPr lang="en-GB" dirty="0"/>
                    </a:p>
                  </a:txBody>
                  <a:tcPr/>
                </a:tc>
                <a:tc>
                  <a:txBody>
                    <a:bodyPr/>
                    <a:lstStyle/>
                    <a:p>
                      <a:r>
                        <a:rPr lang="en-GB" dirty="0" smtClean="0"/>
                        <a:t>CNA</a:t>
                      </a:r>
                      <a:endParaRPr lang="en-GB" dirty="0"/>
                    </a:p>
                  </a:txBody>
                  <a:tcPr/>
                </a:tc>
                <a:tc>
                  <a:txBody>
                    <a:bodyPr/>
                    <a:lstStyle/>
                    <a:p>
                      <a:r>
                        <a:rPr lang="en-GB" dirty="0" smtClean="0"/>
                        <a:t>P375 HHDC</a:t>
                      </a:r>
                      <a:endParaRPr lang="en-GB" dirty="0"/>
                    </a:p>
                  </a:txBody>
                  <a:tcPr/>
                </a:tc>
                <a:tc>
                  <a:txBody>
                    <a:bodyPr/>
                    <a:lstStyle/>
                    <a:p>
                      <a:r>
                        <a:rPr lang="en-GB" dirty="0" smtClean="0"/>
                        <a:t>HHDC</a:t>
                      </a:r>
                      <a:endParaRPr lang="en-GB" dirty="0"/>
                    </a:p>
                  </a:txBody>
                  <a:tcPr/>
                </a:tc>
                <a:extLst>
                  <a:ext uri="{0D108BD9-81ED-4DB2-BD59-A6C34878D82A}">
                    <a16:rowId xmlns:a16="http://schemas.microsoft.com/office/drawing/2014/main" val="954894940"/>
                  </a:ext>
                </a:extLst>
              </a:tr>
              <a:tr h="965835">
                <a:tc>
                  <a:txBody>
                    <a:bodyPr/>
                    <a:lstStyle/>
                    <a:p>
                      <a:r>
                        <a:rPr lang="en-GB" dirty="0" smtClean="0"/>
                        <a:t>Notify Settlement of adjustment</a:t>
                      </a:r>
                      <a:endParaRPr lang="en-GB" dirty="0"/>
                    </a:p>
                  </a:txBody>
                  <a:tcPr/>
                </a:tc>
                <a:tc>
                  <a:txBody>
                    <a:bodyPr/>
                    <a:lstStyle/>
                    <a:p>
                      <a:r>
                        <a:rPr lang="en-GB" dirty="0" smtClean="0"/>
                        <a:t>CNA</a:t>
                      </a:r>
                      <a:endParaRPr lang="en-GB" dirty="0"/>
                    </a:p>
                  </a:txBody>
                  <a:tcPr/>
                </a:tc>
                <a:tc>
                  <a:txBody>
                    <a:bodyPr/>
                    <a:lstStyle/>
                    <a:p>
                      <a:r>
                        <a:rPr lang="en-GB" dirty="0" smtClean="0"/>
                        <a:t>P375 HHDC</a:t>
                      </a:r>
                      <a:endParaRPr lang="en-GB" dirty="0"/>
                    </a:p>
                  </a:txBody>
                  <a:tcPr/>
                </a:tc>
                <a:tc>
                  <a:txBody>
                    <a:bodyPr/>
                    <a:lstStyle/>
                    <a:p>
                      <a:r>
                        <a:rPr lang="en-GB" dirty="0" smtClean="0"/>
                        <a:t>HHDC/HHDA </a:t>
                      </a:r>
                    </a:p>
                    <a:p>
                      <a:r>
                        <a:rPr lang="en-GB" sz="1200" dirty="0" smtClean="0"/>
                        <a:t>(via normal flows)</a:t>
                      </a:r>
                      <a:endParaRPr lang="en-GB" dirty="0"/>
                    </a:p>
                  </a:txBody>
                  <a:tcPr/>
                </a:tc>
                <a:extLst>
                  <a:ext uri="{0D108BD9-81ED-4DB2-BD59-A6C34878D82A}">
                    <a16:rowId xmlns:a16="http://schemas.microsoft.com/office/drawing/2014/main" val="267576533"/>
                  </a:ext>
                </a:extLst>
              </a:tr>
              <a:tr h="965835">
                <a:tc>
                  <a:txBody>
                    <a:bodyPr/>
                    <a:lstStyle/>
                    <a:p>
                      <a:r>
                        <a:rPr lang="en-GB" dirty="0" smtClean="0"/>
                        <a:t>Notify</a:t>
                      </a:r>
                      <a:r>
                        <a:rPr lang="en-GB" baseline="0" dirty="0" smtClean="0"/>
                        <a:t> default Supplier of adjustment</a:t>
                      </a:r>
                      <a:endParaRPr lang="en-GB" dirty="0"/>
                    </a:p>
                  </a:txBody>
                  <a:tcPr/>
                </a:tc>
                <a:tc>
                  <a:txBody>
                    <a:bodyPr/>
                    <a:lstStyle/>
                    <a:p>
                      <a:r>
                        <a:rPr lang="en-GB" dirty="0" smtClean="0"/>
                        <a:t>SVAA</a:t>
                      </a:r>
                      <a:endParaRPr lang="en-GB" dirty="0"/>
                    </a:p>
                  </a:txBody>
                  <a:tcPr/>
                </a:tc>
                <a:tc>
                  <a:txBody>
                    <a:bodyPr/>
                    <a:lstStyle/>
                    <a:p>
                      <a:r>
                        <a:rPr lang="en-GB" dirty="0" smtClean="0"/>
                        <a:t>SVAA</a:t>
                      </a:r>
                      <a:endParaRPr lang="en-GB" dirty="0"/>
                    </a:p>
                  </a:txBody>
                  <a:tcPr/>
                </a:tc>
                <a:tc>
                  <a:txBody>
                    <a:bodyPr/>
                    <a:lstStyle/>
                    <a:p>
                      <a:r>
                        <a:rPr lang="en-GB" dirty="0" smtClean="0"/>
                        <a:t>HHDC</a:t>
                      </a:r>
                      <a:endParaRPr lang="en-GB" dirty="0"/>
                    </a:p>
                  </a:txBody>
                  <a:tcPr/>
                </a:tc>
                <a:extLst>
                  <a:ext uri="{0D108BD9-81ED-4DB2-BD59-A6C34878D82A}">
                    <a16:rowId xmlns:a16="http://schemas.microsoft.com/office/drawing/2014/main" val="3391879241"/>
                  </a:ext>
                </a:extLst>
              </a:tr>
              <a:tr h="965835">
                <a:tc>
                  <a:txBody>
                    <a:bodyPr/>
                    <a:lstStyle/>
                    <a:p>
                      <a:r>
                        <a:rPr lang="en-GB" dirty="0" smtClean="0"/>
                        <a:t>Notify DNO of volumes for charging</a:t>
                      </a:r>
                      <a:endParaRPr lang="en-GB" dirty="0"/>
                    </a:p>
                  </a:txBody>
                  <a:tcPr/>
                </a:tc>
                <a:tc>
                  <a:txBody>
                    <a:bodyPr/>
                    <a:lstStyle/>
                    <a:p>
                      <a:r>
                        <a:rPr lang="en-GB" dirty="0" smtClean="0"/>
                        <a:t>SVAA</a:t>
                      </a:r>
                      <a:endParaRPr lang="en-GB" dirty="0"/>
                    </a:p>
                  </a:txBody>
                  <a:tcPr/>
                </a:tc>
                <a:tc>
                  <a:txBody>
                    <a:bodyPr/>
                    <a:lstStyle/>
                    <a:p>
                      <a:r>
                        <a:rPr lang="en-GB" dirty="0" smtClean="0"/>
                        <a:t>SVAA</a:t>
                      </a:r>
                      <a:endParaRPr lang="en-GB" dirty="0"/>
                    </a:p>
                  </a:txBody>
                  <a:tcPr/>
                </a:tc>
                <a:tc>
                  <a:txBody>
                    <a:bodyPr/>
                    <a:lstStyle/>
                    <a:p>
                      <a:r>
                        <a:rPr lang="en-GB" dirty="0" smtClean="0"/>
                        <a:t>HHDC/SVAA</a:t>
                      </a:r>
                      <a:endParaRPr lang="en-GB" dirty="0"/>
                    </a:p>
                  </a:txBody>
                  <a:tcPr/>
                </a:tc>
                <a:extLst>
                  <a:ext uri="{0D108BD9-81ED-4DB2-BD59-A6C34878D82A}">
                    <a16:rowId xmlns:a16="http://schemas.microsoft.com/office/drawing/2014/main" val="572713732"/>
                  </a:ext>
                </a:extLst>
              </a:tr>
            </a:tbl>
          </a:graphicData>
        </a:graphic>
      </p:graphicFrame>
      <p:sp>
        <p:nvSpPr>
          <p:cNvPr id="8" name="Rectangle 7"/>
          <p:cNvSpPr/>
          <p:nvPr/>
        </p:nvSpPr>
        <p:spPr>
          <a:xfrm>
            <a:off x="2798064" y="1527048"/>
            <a:ext cx="4800600" cy="3430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0" lang="en-GB" sz="2100" b="0" i="0" u="none" strike="noStrike" kern="1200" cap="none" spc="0" normalizeH="0" baseline="0" noProof="0" dirty="0" smtClean="0">
                <a:ln>
                  <a:noFill/>
                </a:ln>
                <a:solidFill>
                  <a:prstClr val="white"/>
                </a:solidFill>
                <a:effectLst/>
                <a:uLnTx/>
                <a:uFillTx/>
                <a:latin typeface="Tahoma"/>
                <a:ea typeface="+mn-ea"/>
                <a:cs typeface="+mn-cs"/>
              </a:rPr>
              <a:t>Category A</a:t>
            </a:r>
            <a:endParaRPr kumimoji="0" lang="en-GB" sz="2100" b="0" i="0" u="none" strike="noStrike" kern="1200" cap="none" spc="0" normalizeH="0" baseline="0" noProof="0" dirty="0">
              <a:ln>
                <a:noFill/>
              </a:ln>
              <a:solidFill>
                <a:prstClr val="white"/>
              </a:solidFill>
              <a:effectLst/>
              <a:uLnTx/>
              <a:uFillTx/>
              <a:latin typeface="Tahoma"/>
              <a:ea typeface="+mn-ea"/>
              <a:cs typeface="+mn-cs"/>
            </a:endParaRPr>
          </a:p>
        </p:txBody>
      </p:sp>
      <p:sp>
        <p:nvSpPr>
          <p:cNvPr id="9" name="Rectangle 8"/>
          <p:cNvSpPr/>
          <p:nvPr/>
        </p:nvSpPr>
        <p:spPr>
          <a:xfrm>
            <a:off x="7598664" y="1527048"/>
            <a:ext cx="2370138" cy="3430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0" lang="en-GB" sz="2100" b="0" i="0" u="none" strike="noStrike" kern="1200" cap="none" spc="0" normalizeH="0" baseline="0" noProof="0" dirty="0" smtClean="0">
                <a:ln>
                  <a:noFill/>
                </a:ln>
                <a:solidFill>
                  <a:prstClr val="white"/>
                </a:solidFill>
                <a:effectLst/>
                <a:uLnTx/>
                <a:uFillTx/>
                <a:latin typeface="Tahoma"/>
                <a:ea typeface="+mn-ea"/>
                <a:cs typeface="+mn-cs"/>
              </a:rPr>
              <a:t>Category B</a:t>
            </a:r>
            <a:endParaRPr kumimoji="0" lang="en-GB" sz="2100" b="0" i="0" u="none" strike="noStrike" kern="1200" cap="none" spc="0" normalizeH="0" baseline="0" noProof="0" dirty="0">
              <a:ln>
                <a:noFill/>
              </a:ln>
              <a:solidFill>
                <a:prstClr val="white"/>
              </a:solidFill>
              <a:effectLst/>
              <a:uLnTx/>
              <a:uFillTx/>
              <a:latin typeface="Tahoma"/>
              <a:ea typeface="+mn-ea"/>
              <a:cs typeface="+mn-cs"/>
            </a:endParaRPr>
          </a:p>
        </p:txBody>
      </p:sp>
    </p:spTree>
    <p:extLst>
      <p:ext uri="{BB962C8B-B14F-4D97-AF65-F5344CB8AC3E}">
        <p14:creationId xmlns:p14="http://schemas.microsoft.com/office/powerpoint/2010/main" val="35052795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Used Case 1 -Electric Vehicle</a:t>
            </a:r>
            <a:endParaRPr lang="en-GB" dirty="0"/>
          </a:p>
        </p:txBody>
      </p:sp>
      <p:sp>
        <p:nvSpPr>
          <p:cNvPr id="3" name="Text Placeholder 2"/>
          <p:cNvSpPr>
            <a:spLocks noGrp="1"/>
          </p:cNvSpPr>
          <p:nvPr>
            <p:ph type="body" sz="quarter" idx="14"/>
          </p:nvPr>
        </p:nvSpPr>
        <p:spPr/>
        <p:txBody>
          <a:bodyPr/>
          <a:lstStyle/>
          <a:p>
            <a:r>
              <a:rPr lang="en-GB" dirty="0" smtClean="0"/>
              <a:t>Peter Frampton </a:t>
            </a:r>
            <a:endParaRPr lang="en-GB" dirty="0"/>
          </a:p>
        </p:txBody>
      </p:sp>
      <p:sp>
        <p:nvSpPr>
          <p:cNvPr id="4" name="Slide Number Placeholder 3"/>
          <p:cNvSpPr>
            <a:spLocks noGrp="1"/>
          </p:cNvSpPr>
          <p:nvPr>
            <p:ph type="sldNum" sz="quarter" idx="4294967295"/>
          </p:nvPr>
        </p:nvSpPr>
        <p:spPr>
          <a:xfrm>
            <a:off x="0" y="7172325"/>
            <a:ext cx="985838" cy="179388"/>
          </a:xfrm>
          <a:prstGeom prst="rect">
            <a:avLst/>
          </a:prstGeom>
        </p:spPr>
        <p:txBody>
          <a:bodyPr/>
          <a:lstStyle/>
          <a:p>
            <a:fld id="{183C6C5D-E533-49CA-B0EE-FC3E24E254C3}" type="slidenum">
              <a:rPr lang="en-GB" smtClean="0"/>
              <a:pPr/>
              <a:t>14</a:t>
            </a:fld>
            <a:endParaRPr lang="en-GB" dirty="0"/>
          </a:p>
        </p:txBody>
      </p:sp>
    </p:spTree>
    <p:extLst>
      <p:ext uri="{BB962C8B-B14F-4D97-AF65-F5344CB8AC3E}">
        <p14:creationId xmlns:p14="http://schemas.microsoft.com/office/powerpoint/2010/main" val="31841829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EV Use case for multiple suppliers</a:t>
            </a:r>
            <a:endParaRPr lang="en-GB" dirty="0"/>
          </a:p>
        </p:txBody>
      </p:sp>
      <p:sp>
        <p:nvSpPr>
          <p:cNvPr id="4" name="Slide Number Placeholder 3"/>
          <p:cNvSpPr>
            <a:spLocks noGrp="1"/>
          </p:cNvSpPr>
          <p:nvPr>
            <p:ph type="sldNum" sz="quarter" idx="1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15</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
        <p:nvSpPr>
          <p:cNvPr id="5" name="Text Placeholder 4"/>
          <p:cNvSpPr>
            <a:spLocks noGrp="1"/>
          </p:cNvSpPr>
          <p:nvPr>
            <p:ph type="body" sz="quarter" idx="12"/>
          </p:nvPr>
        </p:nvSpPr>
        <p:spPr>
          <a:xfrm>
            <a:off x="395999" y="1155700"/>
            <a:ext cx="9900000" cy="5501131"/>
          </a:xfrm>
        </p:spPr>
        <p:txBody>
          <a:bodyPr/>
          <a:lstStyle/>
          <a:p>
            <a:r>
              <a:rPr lang="en-GB" dirty="0" smtClean="0"/>
              <a:t>In the first use case we will consider, a customer purchases an EV from an EV company with bundled power when charging at home.</a:t>
            </a:r>
          </a:p>
          <a:p>
            <a:r>
              <a:rPr lang="en-GB" dirty="0"/>
              <a:t>Everything else in the property is supplied by the customer’s default Supplier</a:t>
            </a:r>
          </a:p>
          <a:p>
            <a:r>
              <a:rPr lang="en-GB" dirty="0" smtClean="0"/>
              <a:t>For the purposes of this use case, we assume that:</a:t>
            </a:r>
            <a:endParaRPr lang="en-GB" sz="1600" dirty="0" smtClean="0"/>
          </a:p>
          <a:p>
            <a:pPr marL="703512" lvl="1" indent="-342900">
              <a:buFont typeface="+mj-lt"/>
              <a:buAutoNum type="arabicPeriod"/>
            </a:pPr>
            <a:r>
              <a:rPr lang="en-GB" dirty="0" smtClean="0"/>
              <a:t>The supply to the EV is a Licensed Supply made by a Licensed Supplier (the “</a:t>
            </a:r>
            <a:r>
              <a:rPr lang="en-GB" b="1" dirty="0" smtClean="0"/>
              <a:t>EV Supplier</a:t>
            </a:r>
            <a:r>
              <a:rPr lang="en-GB" dirty="0" smtClean="0"/>
              <a:t>”).</a:t>
            </a:r>
          </a:p>
          <a:p>
            <a:pPr marL="1080000" lvl="1" indent="0">
              <a:buNone/>
            </a:pPr>
            <a:r>
              <a:rPr lang="en-GB" sz="1600" dirty="0" smtClean="0"/>
              <a:t>The EV Supplier could be the EV company or a partner company (a “white label” arrangement). Licence Exempt Supply is excluded from this use case, but will be considered separately in the next use case.</a:t>
            </a:r>
          </a:p>
          <a:p>
            <a:pPr marL="817812" lvl="1" indent="-457200">
              <a:buFont typeface="+mj-lt"/>
              <a:buAutoNum type="arabicPeriod" startAt="2"/>
            </a:pPr>
            <a:r>
              <a:rPr lang="en-GB" dirty="0" smtClean="0"/>
              <a:t>The EV Supplier and default Supplier are both registered in the ‘Supplier’ participation capacity for BSC purposes</a:t>
            </a:r>
          </a:p>
          <a:p>
            <a:pPr marL="817812" lvl="1" indent="-457200">
              <a:buFont typeface="+mj-lt"/>
              <a:buAutoNum type="arabicPeriod" startAt="2"/>
            </a:pPr>
            <a:r>
              <a:rPr lang="en-GB" dirty="0" smtClean="0"/>
              <a:t>The </a:t>
            </a:r>
            <a:r>
              <a:rPr lang="en-GB" dirty="0"/>
              <a:t>customer is </a:t>
            </a:r>
            <a:r>
              <a:rPr lang="en-GB" dirty="0" smtClean="0"/>
              <a:t>Domestic </a:t>
            </a:r>
            <a:r>
              <a:rPr lang="en-GB" sz="1400" dirty="0" smtClean="0"/>
              <a:t>(NB. solution same for non-Domestic)</a:t>
            </a:r>
            <a:r>
              <a:rPr lang="en-GB" dirty="0" smtClean="0"/>
              <a:t>, and being </a:t>
            </a:r>
            <a:r>
              <a:rPr lang="en-GB" dirty="0"/>
              <a:t>settled Half Hourly (Measurement Class “F</a:t>
            </a:r>
            <a:r>
              <a:rPr lang="en-GB" dirty="0" smtClean="0"/>
              <a:t>”) by their Default Supplier</a:t>
            </a:r>
          </a:p>
          <a:p>
            <a:pPr marL="817812" lvl="1" indent="-457200">
              <a:buFont typeface="+mj-lt"/>
              <a:buAutoNum type="arabicPeriod" startAt="2"/>
            </a:pPr>
            <a:r>
              <a:rPr lang="en-GB" dirty="0" smtClean="0"/>
              <a:t>To the extent that network charges continue to be unit-based, the Default Supplier and EV Supplier should each pay for the units they supply</a:t>
            </a:r>
          </a:p>
        </p:txBody>
      </p:sp>
    </p:spTree>
    <p:extLst>
      <p:ext uri="{BB962C8B-B14F-4D97-AF65-F5344CB8AC3E}">
        <p14:creationId xmlns:p14="http://schemas.microsoft.com/office/powerpoint/2010/main" val="9912345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Assumptions (continued)</a:t>
            </a:r>
            <a:endParaRPr lang="en-GB" dirty="0"/>
          </a:p>
        </p:txBody>
      </p:sp>
      <p:sp>
        <p:nvSpPr>
          <p:cNvPr id="4" name="Slide Number Placeholder 3"/>
          <p:cNvSpPr>
            <a:spLocks noGrp="1"/>
          </p:cNvSpPr>
          <p:nvPr>
            <p:ph type="sldNum" sz="quarter" idx="1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16</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
        <p:nvSpPr>
          <p:cNvPr id="5" name="Text Placeholder 4"/>
          <p:cNvSpPr>
            <a:spLocks noGrp="1"/>
          </p:cNvSpPr>
          <p:nvPr>
            <p:ph type="body" sz="quarter" idx="12"/>
          </p:nvPr>
        </p:nvSpPr>
        <p:spPr>
          <a:xfrm>
            <a:off x="395999" y="1155700"/>
            <a:ext cx="9900000" cy="5501131"/>
          </a:xfrm>
        </p:spPr>
        <p:txBody>
          <a:bodyPr/>
          <a:lstStyle/>
          <a:p>
            <a:r>
              <a:rPr lang="en-GB" dirty="0" smtClean="0"/>
              <a:t>For the purposes of this use case, we assume that:</a:t>
            </a:r>
            <a:endParaRPr lang="en-GB" sz="1600" dirty="0" smtClean="0"/>
          </a:p>
          <a:p>
            <a:pPr marL="817812" lvl="1" indent="-457200">
              <a:buFont typeface="+mj-lt"/>
              <a:buAutoNum type="arabicPeriod" startAt="5"/>
            </a:pPr>
            <a:r>
              <a:rPr lang="en-GB" dirty="0"/>
              <a:t>The EV company has installed a measuring device that can provide Half Hourly data on electricity supplied to the EV, with accuracy </a:t>
            </a:r>
            <a:r>
              <a:rPr lang="en-GB" dirty="0" smtClean="0"/>
              <a:t>comparable </a:t>
            </a:r>
            <a:r>
              <a:rPr lang="en-GB" dirty="0"/>
              <a:t>to a Settlement </a:t>
            </a:r>
            <a:r>
              <a:rPr lang="en-GB" dirty="0" smtClean="0"/>
              <a:t>Meter (and within comparable timescales)</a:t>
            </a:r>
            <a:endParaRPr lang="en-GB" dirty="0"/>
          </a:p>
          <a:p>
            <a:pPr marL="817812" lvl="1" indent="-457200">
              <a:buFont typeface="+mj-lt"/>
              <a:buAutoNum type="arabicPeriod" startAt="5"/>
            </a:pPr>
            <a:r>
              <a:rPr lang="en-GB" dirty="0" smtClean="0"/>
              <a:t>The EV does not export any electricity back into the network</a:t>
            </a:r>
          </a:p>
          <a:p>
            <a:pPr marL="1080000" lvl="1" indent="0">
              <a:buNone/>
            </a:pPr>
            <a:r>
              <a:rPr lang="en-GB" sz="1600" dirty="0" smtClean="0"/>
              <a:t>This is not ruling out the idea of the P379 solution allowing the EV Supplier to deliver vehicle to grid services. But we want to start with a relatively simple use case.</a:t>
            </a:r>
          </a:p>
          <a:p>
            <a:pPr marL="817812" lvl="1" indent="-457200">
              <a:buFont typeface="+mj-lt"/>
              <a:buAutoNum type="arabicPeriod" startAt="7"/>
            </a:pPr>
            <a:r>
              <a:rPr lang="en-GB" dirty="0"/>
              <a:t>No other generation is installed in the house (so all electricity used flows through the Boundary Point meter) </a:t>
            </a:r>
          </a:p>
          <a:p>
            <a:pPr marL="1080000" lvl="1" indent="0">
              <a:buNone/>
            </a:pPr>
            <a:r>
              <a:rPr lang="en-GB" sz="1600" dirty="0"/>
              <a:t>This is not ruling out the idea of the P379 solution </a:t>
            </a:r>
            <a:r>
              <a:rPr lang="en-GB" sz="1600" dirty="0" smtClean="0"/>
              <a:t>handling multiple suppliers and on-site generation. But </a:t>
            </a:r>
            <a:r>
              <a:rPr lang="en-GB" sz="1600" dirty="0"/>
              <a:t>we want to start with a relatively simple use case.</a:t>
            </a:r>
          </a:p>
          <a:p>
            <a:pPr marL="817812" lvl="1" indent="-457200">
              <a:buFont typeface="+mj-lt"/>
              <a:buAutoNum type="arabicPeriod" startAt="8"/>
            </a:pPr>
            <a:r>
              <a:rPr lang="en-GB" dirty="0" smtClean="0"/>
              <a:t>For billing purposes, the default Supplier will need to receive Half Hourly data for at least two of the following:</a:t>
            </a:r>
          </a:p>
          <a:p>
            <a:pPr marL="1440000" lvl="2" indent="-457200">
              <a:buFont typeface="+mj-lt"/>
              <a:buAutoNum type="alphaLcParenR"/>
            </a:pPr>
            <a:r>
              <a:rPr lang="en-GB" dirty="0" smtClean="0"/>
              <a:t>Total supply to the property;</a:t>
            </a:r>
          </a:p>
          <a:p>
            <a:pPr marL="1440000" lvl="2" indent="-457200">
              <a:buFont typeface="+mj-lt"/>
              <a:buAutoNum type="alphaLcParenR"/>
            </a:pPr>
            <a:r>
              <a:rPr lang="en-GB" dirty="0" smtClean="0"/>
              <a:t>Supply to the EV; and</a:t>
            </a:r>
          </a:p>
          <a:p>
            <a:pPr marL="1440000" lvl="2" indent="-457200">
              <a:buFont typeface="+mj-lt"/>
              <a:buAutoNum type="alphaLcParenR"/>
            </a:pPr>
            <a:r>
              <a:rPr lang="en-GB" dirty="0" smtClean="0"/>
              <a:t>The Default Supplier’s supply to the property (equal to a – b)</a:t>
            </a:r>
          </a:p>
        </p:txBody>
      </p:sp>
    </p:spTree>
    <p:extLst>
      <p:ext uri="{BB962C8B-B14F-4D97-AF65-F5344CB8AC3E}">
        <p14:creationId xmlns:p14="http://schemas.microsoft.com/office/powerpoint/2010/main" val="21179951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EV Use case for multiple suppliers</a:t>
            </a:r>
            <a:endParaRPr lang="en-GB" dirty="0"/>
          </a:p>
        </p:txBody>
      </p:sp>
      <p:sp>
        <p:nvSpPr>
          <p:cNvPr id="4" name="Slide Number Placeholder 3"/>
          <p:cNvSpPr>
            <a:spLocks noGrp="1"/>
          </p:cNvSpPr>
          <p:nvPr>
            <p:ph type="sldNum" sz="quarter" idx="1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17</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
        <p:nvSpPr>
          <p:cNvPr id="6" name="Rectangle 5"/>
          <p:cNvSpPr/>
          <p:nvPr/>
        </p:nvSpPr>
        <p:spPr>
          <a:xfrm>
            <a:off x="1222131" y="1688123"/>
            <a:ext cx="4976446" cy="3385039"/>
          </a:xfrm>
          <a:prstGeom prst="rect">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1043056" rtl="0" eaLnBrk="1" fontAlgn="auto" latinLnBrk="0" hangingPunct="1">
              <a:lnSpc>
                <a:spcPct val="100000"/>
              </a:lnSpc>
              <a:spcBef>
                <a:spcPts val="0"/>
              </a:spcBef>
              <a:spcAft>
                <a:spcPts val="0"/>
              </a:spcAft>
              <a:buClrTx/>
              <a:buSzTx/>
              <a:buFontTx/>
              <a:buNone/>
              <a:tabLst/>
              <a:defRPr/>
            </a:pPr>
            <a:r>
              <a:rPr kumimoji="0" lang="en-GB" sz="2100" b="0" i="0" u="none" strike="noStrike" kern="1200" cap="none" spc="0" normalizeH="0" baseline="0" noProof="0" dirty="0" smtClean="0">
                <a:ln>
                  <a:noFill/>
                </a:ln>
                <a:solidFill>
                  <a:prstClr val="black"/>
                </a:solidFill>
                <a:effectLst/>
                <a:uLnTx/>
                <a:uFillTx/>
                <a:latin typeface="Tahoma"/>
                <a:ea typeface="+mn-ea"/>
                <a:cs typeface="+mn-cs"/>
              </a:rPr>
              <a:t>Premises boundary</a:t>
            </a:r>
            <a:endParaRPr kumimoji="0" lang="en-GB" sz="2100" b="0" i="0" u="none" strike="noStrike" kern="1200" cap="none" spc="0" normalizeH="0" baseline="0" noProof="0" dirty="0">
              <a:ln>
                <a:noFill/>
              </a:ln>
              <a:solidFill>
                <a:prstClr val="black"/>
              </a:solidFill>
              <a:effectLst/>
              <a:uLnTx/>
              <a:uFillTx/>
              <a:latin typeface="Tahoma"/>
              <a:ea typeface="+mn-ea"/>
              <a:cs typeface="+mn-cs"/>
            </a:endParaRPr>
          </a:p>
        </p:txBody>
      </p:sp>
      <p:sp>
        <p:nvSpPr>
          <p:cNvPr id="8" name="Left Arrow 7"/>
          <p:cNvSpPr/>
          <p:nvPr/>
        </p:nvSpPr>
        <p:spPr>
          <a:xfrm>
            <a:off x="6359721" y="3397184"/>
            <a:ext cx="1935866" cy="78251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smtClean="0">
                <a:ln>
                  <a:noFill/>
                </a:ln>
                <a:solidFill>
                  <a:prstClr val="white"/>
                </a:solidFill>
                <a:effectLst/>
                <a:uLnTx/>
                <a:uFillTx/>
                <a:latin typeface="Tahoma"/>
                <a:ea typeface="+mn-ea"/>
                <a:cs typeface="+mn-cs"/>
              </a:rPr>
              <a:t>EV Consumption 1.5 KWh</a:t>
            </a:r>
            <a:endParaRPr kumimoji="0" lang="en-GB" sz="1100" b="0" i="0" u="none" strike="noStrike" kern="1200" cap="none" spc="0" normalizeH="0" baseline="0" noProof="0" dirty="0">
              <a:ln>
                <a:noFill/>
              </a:ln>
              <a:solidFill>
                <a:prstClr val="white"/>
              </a:solidFill>
              <a:effectLst/>
              <a:uLnTx/>
              <a:uFillTx/>
              <a:latin typeface="Tahoma"/>
              <a:ea typeface="+mn-ea"/>
              <a:cs typeface="+mn-cs"/>
            </a:endParaRPr>
          </a:p>
        </p:txBody>
      </p:sp>
      <p:sp>
        <p:nvSpPr>
          <p:cNvPr id="10" name="Rectangle 9"/>
          <p:cNvSpPr/>
          <p:nvPr/>
        </p:nvSpPr>
        <p:spPr>
          <a:xfrm>
            <a:off x="8295587" y="1975333"/>
            <a:ext cx="1513696" cy="1239716"/>
          </a:xfrm>
          <a:prstGeom prst="rect">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0" lang="en-GB" sz="2100" b="0" i="0" u="none" strike="noStrike" kern="1200" cap="none" spc="0" normalizeH="0" baseline="0" noProof="0" dirty="0" smtClean="0">
                <a:ln>
                  <a:noFill/>
                </a:ln>
                <a:solidFill>
                  <a:prstClr val="black"/>
                </a:solidFill>
                <a:effectLst/>
                <a:uLnTx/>
                <a:uFillTx/>
                <a:latin typeface="Tahoma"/>
                <a:ea typeface="+mn-ea"/>
                <a:cs typeface="+mn-cs"/>
              </a:rPr>
              <a:t>Default Supplier</a:t>
            </a:r>
            <a:endParaRPr kumimoji="0" lang="en-GB" sz="2100" b="0" i="0" u="none" strike="noStrike" kern="1200" cap="none" spc="0" normalizeH="0" baseline="0" noProof="0" dirty="0">
              <a:ln>
                <a:noFill/>
              </a:ln>
              <a:solidFill>
                <a:prstClr val="black"/>
              </a:solidFill>
              <a:effectLst/>
              <a:uLnTx/>
              <a:uFillTx/>
              <a:latin typeface="Tahoma"/>
              <a:ea typeface="+mn-ea"/>
              <a:cs typeface="+mn-cs"/>
            </a:endParaRPr>
          </a:p>
        </p:txBody>
      </p:sp>
      <p:sp>
        <p:nvSpPr>
          <p:cNvPr id="11" name="Rectangle 10"/>
          <p:cNvSpPr/>
          <p:nvPr/>
        </p:nvSpPr>
        <p:spPr>
          <a:xfrm>
            <a:off x="8295587" y="3592357"/>
            <a:ext cx="1513695" cy="1239716"/>
          </a:xfrm>
          <a:prstGeom prst="rect">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0" lang="en-GB" sz="2100" b="0" i="0" u="none" strike="noStrike" kern="1200" cap="none" spc="0" normalizeH="0" baseline="0" noProof="0" dirty="0" smtClean="0">
                <a:ln>
                  <a:noFill/>
                </a:ln>
                <a:solidFill>
                  <a:prstClr val="black"/>
                </a:solidFill>
                <a:effectLst/>
                <a:uLnTx/>
                <a:uFillTx/>
                <a:latin typeface="Tahoma"/>
                <a:ea typeface="+mn-ea"/>
                <a:cs typeface="+mn-cs"/>
              </a:rPr>
              <a:t>EV Supplier</a:t>
            </a:r>
            <a:endParaRPr kumimoji="0" lang="en-GB" sz="2100" b="0" i="0" u="none" strike="noStrike" kern="1200" cap="none" spc="0" normalizeH="0" baseline="0" noProof="0" dirty="0">
              <a:ln>
                <a:noFill/>
              </a:ln>
              <a:solidFill>
                <a:prstClr val="black"/>
              </a:solidFill>
              <a:effectLst/>
              <a:uLnTx/>
              <a:uFillTx/>
              <a:latin typeface="Tahoma"/>
              <a:ea typeface="+mn-ea"/>
              <a:cs typeface="+mn-cs"/>
            </a:endParaRPr>
          </a:p>
        </p:txBody>
      </p:sp>
      <p:sp>
        <p:nvSpPr>
          <p:cNvPr id="12" name="TextBox 11"/>
          <p:cNvSpPr txBox="1"/>
          <p:nvPr/>
        </p:nvSpPr>
        <p:spPr>
          <a:xfrm>
            <a:off x="509954" y="5838092"/>
            <a:ext cx="9299329" cy="538609"/>
          </a:xfrm>
          <a:prstGeom prst="rect">
            <a:avLst/>
          </a:prstGeom>
          <a:noFill/>
        </p:spPr>
        <p:txBody>
          <a:bodyPr wrap="square" lIns="0" tIns="0" rIns="0" bIns="0" rtlCol="0">
            <a:spAutoFit/>
          </a:bodyPr>
          <a:lstStyle/>
          <a:p>
            <a:pPr marL="285750" marR="0" lvl="0" indent="-285750" algn="l" defTabSz="1043056" rtl="0" eaLnBrk="1" fontAlgn="auto" latinLnBrk="0" hangingPunct="1">
              <a:lnSpc>
                <a:spcPts val="2100"/>
              </a:lnSpc>
              <a:spcBef>
                <a:spcPts val="0"/>
              </a:spcBef>
              <a:spcAft>
                <a:spcPts val="560"/>
              </a:spcAft>
              <a:buClrTx/>
              <a:buSzTx/>
              <a:buFont typeface="Arial" panose="020B0604020202020204" pitchFamily="34" charset="0"/>
              <a:buChar char="•"/>
              <a:tabLst/>
              <a:defRPr/>
            </a:pPr>
            <a:r>
              <a:rPr kumimoji="0" lang="en-GB" sz="2000" b="0" i="0" u="none" strike="noStrike" kern="1200" cap="none" spc="0" normalizeH="0" baseline="0" noProof="0" dirty="0" smtClean="0">
                <a:ln>
                  <a:noFill/>
                </a:ln>
                <a:solidFill>
                  <a:prstClr val="black"/>
                </a:solidFill>
                <a:effectLst/>
                <a:uLnTx/>
                <a:uFillTx/>
                <a:latin typeface="Tahoma"/>
                <a:ea typeface="+mn-ea"/>
                <a:cs typeface="+mn-cs"/>
              </a:rPr>
              <a:t>In a single settlement period, the boundary meter reads 2.5 KWh to be split between two licensed Suppliers</a:t>
            </a:r>
          </a:p>
        </p:txBody>
      </p:sp>
      <p:pic>
        <p:nvPicPr>
          <p:cNvPr id="5" name="Picture 4" descr="House 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83275" y="1941764"/>
            <a:ext cx="2571996" cy="1914317"/>
          </a:xfrm>
          <a:prstGeom prst="rect">
            <a:avLst/>
          </a:prstGeom>
        </p:spPr>
      </p:pic>
      <p:pic>
        <p:nvPicPr>
          <p:cNvPr id="7" name="Picture 6" descr="Reducción de la huella de carbono del transport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44124" y="3797837"/>
            <a:ext cx="1615993" cy="1034236"/>
          </a:xfrm>
          <a:prstGeom prst="rect">
            <a:avLst/>
          </a:prstGeom>
        </p:spPr>
      </p:pic>
      <p:sp>
        <p:nvSpPr>
          <p:cNvPr id="9" name="Left Arrow 8"/>
          <p:cNvSpPr/>
          <p:nvPr/>
        </p:nvSpPr>
        <p:spPr>
          <a:xfrm>
            <a:off x="6359721" y="2634367"/>
            <a:ext cx="1935866" cy="78251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smtClean="0">
                <a:ln>
                  <a:noFill/>
                </a:ln>
                <a:solidFill>
                  <a:prstClr val="white"/>
                </a:solidFill>
                <a:effectLst/>
                <a:uLnTx/>
                <a:uFillTx/>
                <a:latin typeface="Tahoma"/>
                <a:ea typeface="+mn-ea"/>
                <a:cs typeface="+mn-cs"/>
              </a:rPr>
              <a:t>Other consumption 1 KWh</a:t>
            </a:r>
            <a:endParaRPr kumimoji="0" lang="en-GB" sz="1100" b="0" i="0" u="none" strike="noStrike" kern="1200" cap="none" spc="0" normalizeH="0" baseline="0" noProof="0" dirty="0">
              <a:ln>
                <a:noFill/>
              </a:ln>
              <a:solidFill>
                <a:prstClr val="white"/>
              </a:solidFill>
              <a:effectLst/>
              <a:uLnTx/>
              <a:uFillTx/>
              <a:latin typeface="Tahoma"/>
              <a:ea typeface="+mn-ea"/>
              <a:cs typeface="+mn-cs"/>
            </a:endParaRPr>
          </a:p>
        </p:txBody>
      </p:sp>
      <p:sp>
        <p:nvSpPr>
          <p:cNvPr id="13" name="Rectangle 12"/>
          <p:cNvSpPr/>
          <p:nvPr/>
        </p:nvSpPr>
        <p:spPr>
          <a:xfrm>
            <a:off x="5599522" y="2632253"/>
            <a:ext cx="757266" cy="177006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prstClr val="black"/>
                </a:solidFill>
                <a:effectLst/>
                <a:uLnTx/>
                <a:uFillTx/>
                <a:latin typeface="Tahoma"/>
                <a:ea typeface="+mn-ea"/>
                <a:cs typeface="+mn-cs"/>
              </a:rPr>
              <a:t>Meter records 2.5kWh</a:t>
            </a:r>
            <a:endParaRPr kumimoji="0" lang="en-GB" sz="1200" b="0" i="0" u="none" strike="noStrike" kern="1200" cap="none" spc="0" normalizeH="0" baseline="0" noProof="0" dirty="0">
              <a:ln>
                <a:noFill/>
              </a:ln>
              <a:solidFill>
                <a:prstClr val="black"/>
              </a:solidFill>
              <a:effectLst/>
              <a:uLnTx/>
              <a:uFillTx/>
              <a:latin typeface="Tahoma"/>
              <a:ea typeface="+mn-ea"/>
              <a:cs typeface="+mn-cs"/>
            </a:endParaRPr>
          </a:p>
        </p:txBody>
      </p:sp>
      <p:sp>
        <p:nvSpPr>
          <p:cNvPr id="14" name="Left Arrow 13"/>
          <p:cNvSpPr/>
          <p:nvPr/>
        </p:nvSpPr>
        <p:spPr>
          <a:xfrm>
            <a:off x="3469064" y="2507664"/>
            <a:ext cx="2130458" cy="78251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smtClean="0">
                <a:ln>
                  <a:noFill/>
                </a:ln>
                <a:solidFill>
                  <a:prstClr val="white"/>
                </a:solidFill>
                <a:effectLst/>
                <a:uLnTx/>
                <a:uFillTx/>
                <a:latin typeface="Tahoma"/>
                <a:ea typeface="+mn-ea"/>
                <a:cs typeface="+mn-cs"/>
              </a:rPr>
              <a:t>Other consumption 1 KWh</a:t>
            </a:r>
            <a:endParaRPr kumimoji="0" lang="en-GB" sz="1100" b="0" i="0" u="none" strike="noStrike" kern="1200" cap="none" spc="0" normalizeH="0" baseline="0" noProof="0" dirty="0">
              <a:ln>
                <a:noFill/>
              </a:ln>
              <a:solidFill>
                <a:prstClr val="white"/>
              </a:solidFill>
              <a:effectLst/>
              <a:uLnTx/>
              <a:uFillTx/>
              <a:latin typeface="Tahoma"/>
              <a:ea typeface="+mn-ea"/>
              <a:cs typeface="+mn-cs"/>
            </a:endParaRPr>
          </a:p>
        </p:txBody>
      </p:sp>
      <p:sp>
        <p:nvSpPr>
          <p:cNvPr id="15" name="Left Arrow 14"/>
          <p:cNvSpPr/>
          <p:nvPr/>
        </p:nvSpPr>
        <p:spPr>
          <a:xfrm>
            <a:off x="3060117" y="3744055"/>
            <a:ext cx="2539405" cy="78251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smtClean="0">
                <a:ln>
                  <a:noFill/>
                </a:ln>
                <a:solidFill>
                  <a:prstClr val="white"/>
                </a:solidFill>
                <a:effectLst/>
                <a:uLnTx/>
                <a:uFillTx/>
                <a:latin typeface="Tahoma"/>
                <a:ea typeface="+mn-ea"/>
                <a:cs typeface="+mn-cs"/>
              </a:rPr>
              <a:t>EV Consumption 1.5 KWh</a:t>
            </a:r>
            <a:endParaRPr kumimoji="0" lang="en-GB" sz="1100" b="0" i="0" u="none" strike="noStrike" kern="1200" cap="none" spc="0" normalizeH="0" baseline="0" noProof="0" dirty="0">
              <a:ln>
                <a:noFill/>
              </a:ln>
              <a:solidFill>
                <a:prstClr val="white"/>
              </a:solidFill>
              <a:effectLst/>
              <a:uLnTx/>
              <a:uFillTx/>
              <a:latin typeface="Tahoma"/>
              <a:ea typeface="+mn-ea"/>
              <a:cs typeface="+mn-cs"/>
            </a:endParaRPr>
          </a:p>
        </p:txBody>
      </p:sp>
    </p:spTree>
    <p:extLst>
      <p:ext uri="{BB962C8B-B14F-4D97-AF65-F5344CB8AC3E}">
        <p14:creationId xmlns:p14="http://schemas.microsoft.com/office/powerpoint/2010/main" val="39806564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gn="l"/>
            <a:r>
              <a:rPr lang="en-GB" dirty="0" smtClean="0"/>
              <a:t>Solution 1 – P379 Proposed</a:t>
            </a:r>
            <a:endParaRPr lang="en-GB" dirty="0"/>
          </a:p>
        </p:txBody>
      </p:sp>
      <p:sp>
        <p:nvSpPr>
          <p:cNvPr id="8" name="Text Placeholder 7"/>
          <p:cNvSpPr>
            <a:spLocks noGrp="1"/>
          </p:cNvSpPr>
          <p:nvPr>
            <p:ph type="body" sz="quarter" idx="14"/>
          </p:nvPr>
        </p:nvSpPr>
        <p:spPr/>
        <p:txBody>
          <a:bodyPr/>
          <a:lstStyle/>
          <a:p>
            <a:r>
              <a:rPr lang="en-GB" dirty="0" smtClean="0"/>
              <a:t>Customer Notification Agent</a:t>
            </a:r>
            <a:endParaRPr lang="en-GB" dirty="0"/>
          </a:p>
        </p:txBody>
      </p:sp>
      <p:sp>
        <p:nvSpPr>
          <p:cNvPr id="4" name="Slide Number Placeholder 3"/>
          <p:cNvSpPr>
            <a:spLocks noGrp="1"/>
          </p:cNvSpPr>
          <p:nvPr>
            <p:ph type="sldNum" sz="quarter" idx="4294967295"/>
          </p:nvPr>
        </p:nvSpPr>
        <p:spPr>
          <a:xfrm>
            <a:off x="0" y="7172325"/>
            <a:ext cx="985838" cy="179388"/>
          </a:xfrm>
          <a:prstGeom prst="rect">
            <a:avLst/>
          </a:prstGeom>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18</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Tree>
    <p:extLst>
      <p:ext uri="{BB962C8B-B14F-4D97-AF65-F5344CB8AC3E}">
        <p14:creationId xmlns:p14="http://schemas.microsoft.com/office/powerpoint/2010/main" val="29120039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Proposed solution</a:t>
            </a:r>
            <a:endParaRPr lang="en-GB" dirty="0"/>
          </a:p>
        </p:txBody>
      </p:sp>
      <p:sp>
        <p:nvSpPr>
          <p:cNvPr id="4" name="Slide Number Placeholder 3"/>
          <p:cNvSpPr>
            <a:spLocks noGrp="1"/>
          </p:cNvSpPr>
          <p:nvPr>
            <p:ph type="sldNum" sz="quarter" idx="1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19</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
        <p:nvSpPr>
          <p:cNvPr id="5" name="Text Placeholder 4"/>
          <p:cNvSpPr>
            <a:spLocks noGrp="1"/>
          </p:cNvSpPr>
          <p:nvPr>
            <p:ph type="body" sz="quarter" idx="12"/>
          </p:nvPr>
        </p:nvSpPr>
        <p:spPr>
          <a:xfrm>
            <a:off x="395999" y="1155700"/>
            <a:ext cx="9900000" cy="5501131"/>
          </a:xfrm>
        </p:spPr>
        <p:txBody>
          <a:bodyPr/>
          <a:lstStyle/>
          <a:p>
            <a:r>
              <a:rPr lang="en-GB" dirty="0" smtClean="0"/>
              <a:t>In the proposed solution, a new Party Agent (Customer Notification Agent, CNA) works on behalf of the second Supplier</a:t>
            </a:r>
          </a:p>
          <a:p>
            <a:r>
              <a:rPr lang="en-GB" dirty="0" smtClean="0"/>
              <a:t>The CNA role would be a competitive Agent role performed by a relevant service provider. In the EV use case, the CNA role is similar to that of a Data Collector(DC), and may be performed by an organisation that is also a DC</a:t>
            </a:r>
          </a:p>
          <a:p>
            <a:r>
              <a:rPr lang="en-GB" dirty="0" smtClean="0"/>
              <a:t>In other use cases, the CNA role might be different, for example it may be better performed by a local matching platform which facilitates local community energy sales (e.g. a peer to peer model).</a:t>
            </a:r>
          </a:p>
          <a:p>
            <a:endParaRPr lang="en-GB" dirty="0"/>
          </a:p>
          <a:p>
            <a:endParaRPr lang="en-GB" dirty="0"/>
          </a:p>
        </p:txBody>
      </p:sp>
    </p:spTree>
    <p:extLst>
      <p:ext uri="{BB962C8B-B14F-4D97-AF65-F5344CB8AC3E}">
        <p14:creationId xmlns:p14="http://schemas.microsoft.com/office/powerpoint/2010/main" val="42639266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183C6C5D-E533-49CA-B0EE-FC3E24E254C3}" type="slidenum">
              <a:rPr lang="en-GB" smtClean="0"/>
              <a:pPr/>
              <a:t>2</a:t>
            </a:fld>
            <a:endParaRPr lang="en-GB" dirty="0"/>
          </a:p>
        </p:txBody>
      </p:sp>
    </p:spTree>
    <p:extLst>
      <p:ext uri="{BB962C8B-B14F-4D97-AF65-F5344CB8AC3E}">
        <p14:creationId xmlns:p14="http://schemas.microsoft.com/office/powerpoint/2010/main" val="211904073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EV Use case for multiple suppliers - Proposed</a:t>
            </a:r>
            <a:endParaRPr lang="en-GB" dirty="0"/>
          </a:p>
        </p:txBody>
      </p:sp>
      <p:sp>
        <p:nvSpPr>
          <p:cNvPr id="4" name="Slide Number Placeholder 3"/>
          <p:cNvSpPr>
            <a:spLocks noGrp="1"/>
          </p:cNvSpPr>
          <p:nvPr>
            <p:ph type="sldNum" sz="quarter" idx="1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20</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
        <p:nvSpPr>
          <p:cNvPr id="5" name="Text Placeholder 4"/>
          <p:cNvSpPr>
            <a:spLocks noGrp="1"/>
          </p:cNvSpPr>
          <p:nvPr>
            <p:ph type="body" sz="quarter" idx="12"/>
          </p:nvPr>
        </p:nvSpPr>
        <p:spPr>
          <a:xfrm>
            <a:off x="395999" y="1155701"/>
            <a:ext cx="9900000" cy="2607408"/>
          </a:xfrm>
        </p:spPr>
        <p:txBody>
          <a:bodyPr/>
          <a:lstStyle/>
          <a:p>
            <a:pPr marL="0" indent="0">
              <a:buNone/>
            </a:pPr>
            <a:endParaRPr lang="en-GB" dirty="0"/>
          </a:p>
        </p:txBody>
      </p:sp>
      <p:graphicFrame>
        <p:nvGraphicFramePr>
          <p:cNvPr id="6" name="Table 5"/>
          <p:cNvGraphicFramePr>
            <a:graphicFrameLocks noGrp="1"/>
          </p:cNvGraphicFramePr>
          <p:nvPr>
            <p:extLst/>
          </p:nvPr>
        </p:nvGraphicFramePr>
        <p:xfrm>
          <a:off x="395473" y="1028753"/>
          <a:ext cx="9900526" cy="5013960"/>
        </p:xfrm>
        <a:graphic>
          <a:graphicData uri="http://schemas.openxmlformats.org/drawingml/2006/table">
            <a:tbl>
              <a:tblPr firstRow="1" firstCol="1" bandRow="1">
                <a:tableStyleId>{5C22544A-7EE6-4342-B048-85BDC9FD1C3A}</a:tableStyleId>
              </a:tblPr>
              <a:tblGrid>
                <a:gridCol w="1588453">
                  <a:extLst>
                    <a:ext uri="{9D8B030D-6E8A-4147-A177-3AD203B41FA5}">
                      <a16:colId xmlns:a16="http://schemas.microsoft.com/office/drawing/2014/main" val="1327111237"/>
                    </a:ext>
                  </a:extLst>
                </a:gridCol>
                <a:gridCol w="8312073">
                  <a:extLst>
                    <a:ext uri="{9D8B030D-6E8A-4147-A177-3AD203B41FA5}">
                      <a16:colId xmlns:a16="http://schemas.microsoft.com/office/drawing/2014/main" val="1283135659"/>
                    </a:ext>
                  </a:extLst>
                </a:gridCol>
              </a:tblGrid>
              <a:tr h="0">
                <a:tc gridSpan="2">
                  <a:txBody>
                    <a:bodyPr/>
                    <a:lstStyle/>
                    <a:p>
                      <a:pPr marL="71755" marR="71755">
                        <a:lnSpc>
                          <a:spcPts val="1300"/>
                        </a:lnSpc>
                        <a:spcAft>
                          <a:spcPts val="0"/>
                        </a:spcAft>
                      </a:pPr>
                      <a:r>
                        <a:rPr lang="en-GB" sz="1000" dirty="0" smtClean="0">
                          <a:effectLst/>
                        </a:rPr>
                        <a:t>Multiple Suppliers EV</a:t>
                      </a:r>
                      <a:r>
                        <a:rPr lang="en-GB" sz="1000" baseline="0" dirty="0" smtClean="0">
                          <a:effectLst/>
                        </a:rPr>
                        <a:t> use case – proposed solution</a:t>
                      </a:r>
                      <a:endParaRPr lang="en-GB" sz="1000" b="1" dirty="0">
                        <a:solidFill>
                          <a:srgbClr val="FFFFFF"/>
                        </a:solidFill>
                        <a:effectLst/>
                        <a:latin typeface="Tahoma" panose="020B0604030504040204" pitchFamily="34" charset="0"/>
                        <a:ea typeface="Times New Roman" panose="02020603050405020304" pitchFamily="18" charset="0"/>
                      </a:endParaRPr>
                    </a:p>
                  </a:txBody>
                  <a:tcPr marL="0" marR="0" marT="71755" marB="71755"/>
                </a:tc>
                <a:tc hMerge="1">
                  <a:txBody>
                    <a:bodyPr/>
                    <a:lstStyle/>
                    <a:p>
                      <a:endParaRPr lang="en-GB"/>
                    </a:p>
                  </a:txBody>
                  <a:tcPr/>
                </a:tc>
                <a:extLst>
                  <a:ext uri="{0D108BD9-81ED-4DB2-BD59-A6C34878D82A}">
                    <a16:rowId xmlns:a16="http://schemas.microsoft.com/office/drawing/2014/main" val="1526168010"/>
                  </a:ext>
                </a:extLst>
              </a:tr>
              <a:tr h="0">
                <a:tc>
                  <a:txBody>
                    <a:bodyPr/>
                    <a:lstStyle/>
                    <a:p>
                      <a:pPr marL="71755" marR="71755">
                        <a:lnSpc>
                          <a:spcPts val="1300"/>
                        </a:lnSpc>
                        <a:spcAft>
                          <a:spcPts val="0"/>
                        </a:spcAft>
                      </a:pPr>
                      <a:r>
                        <a:rPr lang="en-GB" sz="1000" dirty="0">
                          <a:effectLst/>
                        </a:rPr>
                        <a:t>Primary actor</a:t>
                      </a:r>
                      <a:endParaRPr lang="en-GB" sz="1000" dirty="0">
                        <a:solidFill>
                          <a:srgbClr val="000000"/>
                        </a:solidFill>
                        <a:effectLst/>
                        <a:latin typeface="Tahoma" panose="020B0604030504040204" pitchFamily="34" charset="0"/>
                        <a:ea typeface="Times New Roman" panose="02020603050405020304" pitchFamily="18" charset="0"/>
                      </a:endParaRPr>
                    </a:p>
                  </a:txBody>
                  <a:tcPr marL="0" marR="0" marT="71755" marB="71755"/>
                </a:tc>
                <a:tc>
                  <a:txBody>
                    <a:bodyPr/>
                    <a:lstStyle/>
                    <a:p>
                      <a:pPr>
                        <a:lnSpc>
                          <a:spcPts val="1400"/>
                        </a:lnSpc>
                        <a:spcAft>
                          <a:spcPts val="900"/>
                        </a:spcAft>
                      </a:pPr>
                      <a:r>
                        <a:rPr lang="en-GB" sz="1000" dirty="0" smtClean="0">
                          <a:effectLst/>
                        </a:rPr>
                        <a:t>Electric</a:t>
                      </a:r>
                      <a:r>
                        <a:rPr lang="en-GB" sz="1000" baseline="0" dirty="0" smtClean="0">
                          <a:effectLst/>
                        </a:rPr>
                        <a:t> Vehicle supply company</a:t>
                      </a:r>
                      <a:endParaRPr lang="en-GB" sz="1000" dirty="0">
                        <a:solidFill>
                          <a:srgbClr val="0000FF"/>
                        </a:solidFill>
                        <a:effectLst/>
                        <a:latin typeface="Tahoma" panose="020B0604030504040204" pitchFamily="34" charset="0"/>
                        <a:ea typeface="Times New Roman" panose="02020603050405020304" pitchFamily="18" charset="0"/>
                      </a:endParaRPr>
                    </a:p>
                  </a:txBody>
                  <a:tcPr marL="0" marR="0" marT="71755" marB="71755"/>
                </a:tc>
                <a:extLst>
                  <a:ext uri="{0D108BD9-81ED-4DB2-BD59-A6C34878D82A}">
                    <a16:rowId xmlns:a16="http://schemas.microsoft.com/office/drawing/2014/main" val="1209862404"/>
                  </a:ext>
                </a:extLst>
              </a:tr>
              <a:tr h="0">
                <a:tc>
                  <a:txBody>
                    <a:bodyPr/>
                    <a:lstStyle/>
                    <a:p>
                      <a:pPr marL="71755" marR="71755">
                        <a:lnSpc>
                          <a:spcPts val="1300"/>
                        </a:lnSpc>
                        <a:spcAft>
                          <a:spcPts val="0"/>
                        </a:spcAft>
                      </a:pPr>
                      <a:r>
                        <a:rPr lang="en-GB" sz="1000" dirty="0">
                          <a:effectLst/>
                        </a:rPr>
                        <a:t>Primary actor goal</a:t>
                      </a:r>
                      <a:endParaRPr lang="en-GB" sz="1000" dirty="0">
                        <a:solidFill>
                          <a:srgbClr val="000000"/>
                        </a:solidFill>
                        <a:effectLst/>
                        <a:latin typeface="Tahoma" panose="020B0604030504040204" pitchFamily="34" charset="0"/>
                        <a:ea typeface="Times New Roman" panose="02020603050405020304" pitchFamily="18" charset="0"/>
                      </a:endParaRPr>
                    </a:p>
                  </a:txBody>
                  <a:tcPr marL="0" marR="0" marT="71755" marB="71755"/>
                </a:tc>
                <a:tc>
                  <a:txBody>
                    <a:bodyPr/>
                    <a:lstStyle/>
                    <a:p>
                      <a:pPr>
                        <a:lnSpc>
                          <a:spcPts val="1400"/>
                        </a:lnSpc>
                        <a:spcAft>
                          <a:spcPts val="900"/>
                        </a:spcAft>
                      </a:pPr>
                      <a:r>
                        <a:rPr lang="en-GB" sz="1000" dirty="0" smtClean="0">
                          <a:effectLst/>
                        </a:rPr>
                        <a:t>Proper assignment</a:t>
                      </a:r>
                      <a:r>
                        <a:rPr lang="en-GB" sz="1000" baseline="0" dirty="0" smtClean="0">
                          <a:effectLst/>
                        </a:rPr>
                        <a:t> of energy volumes attributable to EV supply company</a:t>
                      </a:r>
                      <a:endParaRPr lang="en-GB" sz="1000" dirty="0">
                        <a:solidFill>
                          <a:srgbClr val="0000FF"/>
                        </a:solidFill>
                        <a:effectLst/>
                        <a:latin typeface="Tahoma" panose="020B0604030504040204" pitchFamily="34" charset="0"/>
                        <a:ea typeface="Times New Roman" panose="02020603050405020304" pitchFamily="18" charset="0"/>
                      </a:endParaRPr>
                    </a:p>
                  </a:txBody>
                  <a:tcPr marL="0" marR="0" marT="71755" marB="71755"/>
                </a:tc>
                <a:extLst>
                  <a:ext uri="{0D108BD9-81ED-4DB2-BD59-A6C34878D82A}">
                    <a16:rowId xmlns:a16="http://schemas.microsoft.com/office/drawing/2014/main" val="175297970"/>
                  </a:ext>
                </a:extLst>
              </a:tr>
              <a:tr h="0">
                <a:tc>
                  <a:txBody>
                    <a:bodyPr/>
                    <a:lstStyle/>
                    <a:p>
                      <a:pPr marL="71755" marR="71755">
                        <a:lnSpc>
                          <a:spcPts val="1300"/>
                        </a:lnSpc>
                        <a:spcAft>
                          <a:spcPts val="0"/>
                        </a:spcAft>
                      </a:pPr>
                      <a:r>
                        <a:rPr lang="en-GB" sz="1000" dirty="0">
                          <a:effectLst/>
                        </a:rPr>
                        <a:t>Supporting actors</a:t>
                      </a:r>
                      <a:endParaRPr lang="en-GB" sz="1000" dirty="0">
                        <a:solidFill>
                          <a:srgbClr val="000000"/>
                        </a:solidFill>
                        <a:effectLst/>
                        <a:latin typeface="Tahoma" panose="020B0604030504040204" pitchFamily="34" charset="0"/>
                        <a:ea typeface="Times New Roman" panose="02020603050405020304" pitchFamily="18" charset="0"/>
                      </a:endParaRPr>
                    </a:p>
                  </a:txBody>
                  <a:tcPr marL="0" marR="0" marT="71755" marB="71755"/>
                </a:tc>
                <a:tc>
                  <a:txBody>
                    <a:bodyPr/>
                    <a:lstStyle/>
                    <a:p>
                      <a:pPr>
                        <a:lnSpc>
                          <a:spcPts val="1400"/>
                        </a:lnSpc>
                        <a:spcAft>
                          <a:spcPts val="900"/>
                        </a:spcAft>
                      </a:pPr>
                      <a:r>
                        <a:rPr lang="en-GB" sz="1000" dirty="0" smtClean="0">
                          <a:effectLst/>
                        </a:rPr>
                        <a:t>Default Supplier, SVAA, Customer</a:t>
                      </a:r>
                      <a:r>
                        <a:rPr lang="en-GB" sz="1000" baseline="0" dirty="0" smtClean="0">
                          <a:effectLst/>
                        </a:rPr>
                        <a:t> Notification Agent</a:t>
                      </a:r>
                      <a:endParaRPr lang="en-GB" sz="1000" dirty="0">
                        <a:solidFill>
                          <a:srgbClr val="0000FF"/>
                        </a:solidFill>
                        <a:effectLst/>
                        <a:latin typeface="Tahoma" panose="020B0604030504040204" pitchFamily="34" charset="0"/>
                        <a:ea typeface="Times New Roman" panose="02020603050405020304" pitchFamily="18" charset="0"/>
                      </a:endParaRPr>
                    </a:p>
                  </a:txBody>
                  <a:tcPr marL="0" marR="0" marT="71755" marB="71755"/>
                </a:tc>
                <a:extLst>
                  <a:ext uri="{0D108BD9-81ED-4DB2-BD59-A6C34878D82A}">
                    <a16:rowId xmlns:a16="http://schemas.microsoft.com/office/drawing/2014/main" val="3591315757"/>
                  </a:ext>
                </a:extLst>
              </a:tr>
              <a:tr h="0">
                <a:tc>
                  <a:txBody>
                    <a:bodyPr/>
                    <a:lstStyle/>
                    <a:p>
                      <a:pPr marL="71755" marR="71755">
                        <a:lnSpc>
                          <a:spcPts val="1300"/>
                        </a:lnSpc>
                        <a:spcAft>
                          <a:spcPts val="0"/>
                        </a:spcAft>
                      </a:pPr>
                      <a:r>
                        <a:rPr lang="en-GB" sz="1000" dirty="0">
                          <a:effectLst/>
                        </a:rPr>
                        <a:t>Brief description</a:t>
                      </a:r>
                      <a:endParaRPr lang="en-GB" sz="1000" dirty="0">
                        <a:solidFill>
                          <a:srgbClr val="000000"/>
                        </a:solidFill>
                        <a:effectLst/>
                        <a:latin typeface="Tahoma" panose="020B0604030504040204" pitchFamily="34" charset="0"/>
                        <a:ea typeface="Times New Roman" panose="02020603050405020304" pitchFamily="18" charset="0"/>
                      </a:endParaRPr>
                    </a:p>
                  </a:txBody>
                  <a:tcPr marL="0" marR="0" marT="71755" marB="71755"/>
                </a:tc>
                <a:tc>
                  <a:txBody>
                    <a:bodyPr/>
                    <a:lstStyle/>
                    <a:p>
                      <a:pPr>
                        <a:lnSpc>
                          <a:spcPts val="1400"/>
                        </a:lnSpc>
                        <a:spcAft>
                          <a:spcPts val="900"/>
                        </a:spcAft>
                      </a:pPr>
                      <a:r>
                        <a:rPr lang="en-GB" sz="1000" dirty="0" smtClean="0">
                          <a:effectLst/>
                        </a:rPr>
                        <a:t>The Electric</a:t>
                      </a:r>
                      <a:r>
                        <a:rPr lang="en-GB" sz="1000" baseline="0" dirty="0" smtClean="0">
                          <a:effectLst/>
                        </a:rPr>
                        <a:t> Vehicle supply company will supply electricity to an electric vehicle located behind the meter of a premises without Supplying the rest of the premises.</a:t>
                      </a:r>
                      <a:endParaRPr lang="en-GB" sz="1000" dirty="0">
                        <a:solidFill>
                          <a:srgbClr val="0000FF"/>
                        </a:solidFill>
                        <a:effectLst/>
                        <a:latin typeface="Tahoma" panose="020B0604030504040204" pitchFamily="34" charset="0"/>
                        <a:ea typeface="Times New Roman" panose="02020603050405020304" pitchFamily="18" charset="0"/>
                      </a:endParaRPr>
                    </a:p>
                  </a:txBody>
                  <a:tcPr marL="0" marR="0" marT="71755" marB="71755"/>
                </a:tc>
                <a:extLst>
                  <a:ext uri="{0D108BD9-81ED-4DB2-BD59-A6C34878D82A}">
                    <a16:rowId xmlns:a16="http://schemas.microsoft.com/office/drawing/2014/main" val="1317549764"/>
                  </a:ext>
                </a:extLst>
              </a:tr>
              <a:tr h="0">
                <a:tc>
                  <a:txBody>
                    <a:bodyPr/>
                    <a:lstStyle/>
                    <a:p>
                      <a:pPr marL="71755" marR="71755">
                        <a:lnSpc>
                          <a:spcPts val="1300"/>
                        </a:lnSpc>
                        <a:spcAft>
                          <a:spcPts val="0"/>
                        </a:spcAft>
                      </a:pPr>
                      <a:r>
                        <a:rPr lang="en-GB" sz="1000" dirty="0">
                          <a:effectLst/>
                        </a:rPr>
                        <a:t>Main flow</a:t>
                      </a:r>
                      <a:endParaRPr lang="en-GB" sz="1000" dirty="0">
                        <a:solidFill>
                          <a:srgbClr val="000000"/>
                        </a:solidFill>
                        <a:effectLst/>
                        <a:latin typeface="Tahoma" panose="020B0604030504040204" pitchFamily="34" charset="0"/>
                        <a:ea typeface="Times New Roman" panose="02020603050405020304" pitchFamily="18" charset="0"/>
                      </a:endParaRPr>
                    </a:p>
                  </a:txBody>
                  <a:tcPr marL="0" marR="0" marT="71755" marB="71755"/>
                </a:tc>
                <a:tc>
                  <a:txBody>
                    <a:bodyPr/>
                    <a:lstStyle/>
                    <a:p>
                      <a:pPr marL="228600" indent="-228600">
                        <a:lnSpc>
                          <a:spcPts val="1400"/>
                        </a:lnSpc>
                        <a:spcAft>
                          <a:spcPts val="900"/>
                        </a:spcAft>
                        <a:buAutoNum type="arabicPeriod"/>
                      </a:pPr>
                      <a:r>
                        <a:rPr lang="en-GB" sz="1000" baseline="0" dirty="0" smtClean="0">
                          <a:effectLst/>
                        </a:rPr>
                        <a:t>EV manufacturer sells EV to customer with bundled supply contract</a:t>
                      </a:r>
                    </a:p>
                    <a:p>
                      <a:pPr marL="228600" indent="-228600">
                        <a:lnSpc>
                          <a:spcPts val="1400"/>
                        </a:lnSpc>
                        <a:spcAft>
                          <a:spcPts val="900"/>
                        </a:spcAft>
                        <a:buAutoNum type="arabicPeriod"/>
                      </a:pPr>
                      <a:r>
                        <a:rPr lang="en-GB" sz="1000" baseline="0" dirty="0" smtClean="0">
                          <a:effectLst/>
                        </a:rPr>
                        <a:t>EV supply company notifies CNA details of the contract, including customer address and boundary MPAN, and EV measurement device details</a:t>
                      </a:r>
                    </a:p>
                    <a:p>
                      <a:pPr marL="228600" marR="0" lvl="0" indent="-228600" algn="l" defTabSz="1043056" rtl="0" eaLnBrk="1" fontAlgn="auto" latinLnBrk="0" hangingPunct="1">
                        <a:lnSpc>
                          <a:spcPts val="1400"/>
                        </a:lnSpc>
                        <a:spcBef>
                          <a:spcPts val="0"/>
                        </a:spcBef>
                        <a:spcAft>
                          <a:spcPts val="900"/>
                        </a:spcAft>
                        <a:buClrTx/>
                        <a:buSzTx/>
                        <a:buFontTx/>
                        <a:buAutoNum type="arabicPeriod"/>
                        <a:tabLst/>
                        <a:defRPr/>
                      </a:pPr>
                      <a:r>
                        <a:rPr lang="en-GB" sz="1000" baseline="0" dirty="0" smtClean="0">
                          <a:effectLst/>
                        </a:rPr>
                        <a:t>CNA notifies SVAA of MPAN and identity of EV Supply company</a:t>
                      </a:r>
                    </a:p>
                    <a:p>
                      <a:pPr marL="228600" marR="0" lvl="0" indent="-228600" algn="l" defTabSz="1043056" rtl="0" eaLnBrk="1" fontAlgn="auto" latinLnBrk="0" hangingPunct="1">
                        <a:lnSpc>
                          <a:spcPts val="1400"/>
                        </a:lnSpc>
                        <a:spcBef>
                          <a:spcPts val="0"/>
                        </a:spcBef>
                        <a:spcAft>
                          <a:spcPts val="900"/>
                        </a:spcAft>
                        <a:buClrTx/>
                        <a:buSzTx/>
                        <a:buFontTx/>
                        <a:buAutoNum type="arabicPeriod"/>
                        <a:tabLst/>
                        <a:defRPr/>
                      </a:pPr>
                      <a:r>
                        <a:rPr lang="en-GB" sz="1000" baseline="0" dirty="0" smtClean="0">
                          <a:effectLst/>
                        </a:rPr>
                        <a:t>SVAA validates MPAN and identifies default Supplier, HHDA, request MPAN level data from HHDA (D0354)</a:t>
                      </a:r>
                    </a:p>
                    <a:p>
                      <a:pPr marL="228600" indent="-228600">
                        <a:lnSpc>
                          <a:spcPts val="1400"/>
                        </a:lnSpc>
                        <a:spcAft>
                          <a:spcPts val="900"/>
                        </a:spcAft>
                        <a:buAutoNum type="arabicPeriod"/>
                      </a:pPr>
                      <a:r>
                        <a:rPr lang="en-GB" sz="1000" baseline="0" dirty="0" smtClean="0">
                          <a:effectLst/>
                        </a:rPr>
                        <a:t>Customer charges EV at home</a:t>
                      </a:r>
                    </a:p>
                    <a:p>
                      <a:pPr marL="228600" indent="-228600">
                        <a:lnSpc>
                          <a:spcPts val="1400"/>
                        </a:lnSpc>
                        <a:spcAft>
                          <a:spcPts val="900"/>
                        </a:spcAft>
                        <a:buAutoNum type="arabicPeriod"/>
                      </a:pPr>
                      <a:r>
                        <a:rPr lang="en-GB" sz="1000" baseline="0" dirty="0" smtClean="0">
                          <a:effectLst/>
                        </a:rPr>
                        <a:t>CNA/EV Supplier records EV consumption using measurement device in EV</a:t>
                      </a:r>
                    </a:p>
                    <a:p>
                      <a:pPr marL="228600" indent="-228600">
                        <a:lnSpc>
                          <a:spcPts val="1400"/>
                        </a:lnSpc>
                        <a:spcAft>
                          <a:spcPts val="900"/>
                        </a:spcAft>
                        <a:buAutoNum type="arabicPeriod"/>
                      </a:pPr>
                      <a:r>
                        <a:rPr lang="en-GB" sz="1000" baseline="0" dirty="0" smtClean="0">
                          <a:effectLst/>
                        </a:rPr>
                        <a:t>CNA submits disaggregated HH EV consumption data recorded against boundary MPAN, into settlement</a:t>
                      </a:r>
                    </a:p>
                    <a:p>
                      <a:pPr marL="228600" indent="-228600">
                        <a:lnSpc>
                          <a:spcPts val="1400"/>
                        </a:lnSpc>
                        <a:spcAft>
                          <a:spcPts val="900"/>
                        </a:spcAft>
                        <a:buAutoNum type="arabicPeriod"/>
                      </a:pPr>
                      <a:r>
                        <a:rPr lang="en-GB" sz="1000" baseline="0" dirty="0" smtClean="0">
                          <a:effectLst/>
                        </a:rPr>
                        <a:t>Immediately on receipt of CNA provided data, SVAA;</a:t>
                      </a:r>
                    </a:p>
                    <a:p>
                      <a:pPr marL="750128" lvl="1" indent="-228600">
                        <a:lnSpc>
                          <a:spcPts val="1400"/>
                        </a:lnSpc>
                        <a:spcAft>
                          <a:spcPts val="900"/>
                        </a:spcAft>
                        <a:buFont typeface="Arial" panose="020B0604020202020204" pitchFamily="34" charset="0"/>
                        <a:buChar char="•"/>
                      </a:pPr>
                      <a:r>
                        <a:rPr lang="en-GB" sz="1000" baseline="0" dirty="0" smtClean="0">
                          <a:effectLst/>
                        </a:rPr>
                        <a:t>Performs basic validation, ensuring MPANs are registered by CNA</a:t>
                      </a:r>
                    </a:p>
                    <a:p>
                      <a:pPr marL="750128" lvl="1" indent="-228600">
                        <a:lnSpc>
                          <a:spcPts val="1400"/>
                        </a:lnSpc>
                        <a:spcAft>
                          <a:spcPts val="900"/>
                        </a:spcAft>
                        <a:buFont typeface="Arial" panose="020B0604020202020204" pitchFamily="34" charset="0"/>
                        <a:buChar char="•"/>
                      </a:pPr>
                      <a:r>
                        <a:rPr lang="en-GB" sz="1000" baseline="0" dirty="0" smtClean="0">
                          <a:effectLst/>
                        </a:rPr>
                        <a:t>Reports data to default Supplier</a:t>
                      </a:r>
                    </a:p>
                    <a:p>
                      <a:pPr marL="750128" lvl="1" indent="-228600">
                        <a:lnSpc>
                          <a:spcPts val="1400"/>
                        </a:lnSpc>
                        <a:spcAft>
                          <a:spcPts val="900"/>
                        </a:spcAft>
                        <a:buFont typeface="Arial" panose="020B0604020202020204" pitchFamily="34" charset="0"/>
                        <a:buChar char="•"/>
                      </a:pPr>
                      <a:r>
                        <a:rPr lang="en-GB" sz="1000" baseline="0" dirty="0" smtClean="0">
                          <a:effectLst/>
                        </a:rPr>
                        <a:t>Stores data for use in Volume Allocation Runs</a:t>
                      </a:r>
                    </a:p>
                  </a:txBody>
                  <a:tcPr marL="0" marR="0" marT="71755" marB="71755"/>
                </a:tc>
                <a:extLst>
                  <a:ext uri="{0D108BD9-81ED-4DB2-BD59-A6C34878D82A}">
                    <a16:rowId xmlns:a16="http://schemas.microsoft.com/office/drawing/2014/main" val="970507104"/>
                  </a:ext>
                </a:extLst>
              </a:tr>
            </a:tbl>
          </a:graphicData>
        </a:graphic>
      </p:graphicFrame>
    </p:spTree>
    <p:extLst>
      <p:ext uri="{BB962C8B-B14F-4D97-AF65-F5344CB8AC3E}">
        <p14:creationId xmlns:p14="http://schemas.microsoft.com/office/powerpoint/2010/main" val="20157150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EV Use case for multiple suppliers - Proposed</a:t>
            </a:r>
            <a:endParaRPr lang="en-GB" dirty="0"/>
          </a:p>
        </p:txBody>
      </p:sp>
      <p:sp>
        <p:nvSpPr>
          <p:cNvPr id="4" name="Slide Number Placeholder 3"/>
          <p:cNvSpPr>
            <a:spLocks noGrp="1"/>
          </p:cNvSpPr>
          <p:nvPr>
            <p:ph type="sldNum" sz="quarter" idx="1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21</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
        <p:nvSpPr>
          <p:cNvPr id="5" name="Text Placeholder 4"/>
          <p:cNvSpPr>
            <a:spLocks noGrp="1"/>
          </p:cNvSpPr>
          <p:nvPr>
            <p:ph type="body" sz="quarter" idx="12"/>
          </p:nvPr>
        </p:nvSpPr>
        <p:spPr>
          <a:xfrm>
            <a:off x="395999" y="1155701"/>
            <a:ext cx="9900000" cy="2607408"/>
          </a:xfrm>
        </p:spPr>
        <p:txBody>
          <a:bodyPr/>
          <a:lstStyle/>
          <a:p>
            <a:pPr marL="0" indent="0">
              <a:buNone/>
            </a:pPr>
            <a:endParaRPr lang="en-GB" dirty="0"/>
          </a:p>
        </p:txBody>
      </p:sp>
      <p:graphicFrame>
        <p:nvGraphicFramePr>
          <p:cNvPr id="6" name="Table 5"/>
          <p:cNvGraphicFramePr>
            <a:graphicFrameLocks noGrp="1"/>
          </p:cNvGraphicFramePr>
          <p:nvPr>
            <p:extLst/>
          </p:nvPr>
        </p:nvGraphicFramePr>
        <p:xfrm>
          <a:off x="395473" y="1028753"/>
          <a:ext cx="9900526" cy="1976120"/>
        </p:xfrm>
        <a:graphic>
          <a:graphicData uri="http://schemas.openxmlformats.org/drawingml/2006/table">
            <a:tbl>
              <a:tblPr firstRow="1" firstCol="1" bandRow="1">
                <a:tableStyleId>{5C22544A-7EE6-4342-B048-85BDC9FD1C3A}</a:tableStyleId>
              </a:tblPr>
              <a:tblGrid>
                <a:gridCol w="1588453">
                  <a:extLst>
                    <a:ext uri="{9D8B030D-6E8A-4147-A177-3AD203B41FA5}">
                      <a16:colId xmlns:a16="http://schemas.microsoft.com/office/drawing/2014/main" val="1327111237"/>
                    </a:ext>
                  </a:extLst>
                </a:gridCol>
                <a:gridCol w="8312073">
                  <a:extLst>
                    <a:ext uri="{9D8B030D-6E8A-4147-A177-3AD203B41FA5}">
                      <a16:colId xmlns:a16="http://schemas.microsoft.com/office/drawing/2014/main" val="1283135659"/>
                    </a:ext>
                  </a:extLst>
                </a:gridCol>
              </a:tblGrid>
              <a:tr h="0">
                <a:tc gridSpan="2">
                  <a:txBody>
                    <a:bodyPr/>
                    <a:lstStyle/>
                    <a:p>
                      <a:pPr marL="71755" marR="71755">
                        <a:lnSpc>
                          <a:spcPts val="1300"/>
                        </a:lnSpc>
                        <a:spcAft>
                          <a:spcPts val="0"/>
                        </a:spcAft>
                      </a:pPr>
                      <a:r>
                        <a:rPr lang="en-GB" sz="1000" dirty="0" smtClean="0">
                          <a:effectLst/>
                        </a:rPr>
                        <a:t>Multiple Suppliers EV</a:t>
                      </a:r>
                      <a:r>
                        <a:rPr lang="en-GB" sz="1000" baseline="0" dirty="0" smtClean="0">
                          <a:effectLst/>
                        </a:rPr>
                        <a:t> use case – proposed solution (cont.)</a:t>
                      </a:r>
                      <a:endParaRPr lang="en-GB" sz="1000" b="1" dirty="0">
                        <a:solidFill>
                          <a:srgbClr val="FFFFFF"/>
                        </a:solidFill>
                        <a:effectLst/>
                        <a:latin typeface="Tahoma" panose="020B0604030504040204" pitchFamily="34" charset="0"/>
                        <a:ea typeface="Times New Roman" panose="02020603050405020304" pitchFamily="18" charset="0"/>
                      </a:endParaRPr>
                    </a:p>
                  </a:txBody>
                  <a:tcPr marL="0" marR="0" marT="71755" marB="71755"/>
                </a:tc>
                <a:tc hMerge="1">
                  <a:txBody>
                    <a:bodyPr/>
                    <a:lstStyle/>
                    <a:p>
                      <a:endParaRPr lang="en-GB"/>
                    </a:p>
                  </a:txBody>
                  <a:tcPr/>
                </a:tc>
                <a:extLst>
                  <a:ext uri="{0D108BD9-81ED-4DB2-BD59-A6C34878D82A}">
                    <a16:rowId xmlns:a16="http://schemas.microsoft.com/office/drawing/2014/main" val="1526168010"/>
                  </a:ext>
                </a:extLst>
              </a:tr>
              <a:tr h="0">
                <a:tc>
                  <a:txBody>
                    <a:bodyPr/>
                    <a:lstStyle/>
                    <a:p>
                      <a:pPr marL="71755" marR="71755">
                        <a:lnSpc>
                          <a:spcPts val="1300"/>
                        </a:lnSpc>
                        <a:spcAft>
                          <a:spcPts val="0"/>
                        </a:spcAft>
                      </a:pPr>
                      <a:r>
                        <a:rPr lang="en-GB" sz="1000" dirty="0">
                          <a:effectLst/>
                        </a:rPr>
                        <a:t>Main flow</a:t>
                      </a:r>
                      <a:endParaRPr lang="en-GB" sz="1000" dirty="0">
                        <a:solidFill>
                          <a:srgbClr val="000000"/>
                        </a:solidFill>
                        <a:effectLst/>
                        <a:latin typeface="Tahoma" panose="020B0604030504040204" pitchFamily="34" charset="0"/>
                        <a:ea typeface="Times New Roman" panose="02020603050405020304" pitchFamily="18" charset="0"/>
                      </a:endParaRPr>
                    </a:p>
                  </a:txBody>
                  <a:tcPr marL="0" marR="0" marT="71755" marB="71755"/>
                </a:tc>
                <a:tc>
                  <a:txBody>
                    <a:bodyPr/>
                    <a:lstStyle/>
                    <a:p>
                      <a:pPr marL="228600" indent="-228600">
                        <a:lnSpc>
                          <a:spcPts val="1400"/>
                        </a:lnSpc>
                        <a:spcAft>
                          <a:spcPts val="900"/>
                        </a:spcAft>
                        <a:buFont typeface="+mj-lt"/>
                        <a:buAutoNum type="arabicPeriod" startAt="9"/>
                      </a:pPr>
                      <a:r>
                        <a:rPr lang="en-GB" sz="1000" baseline="0" dirty="0" smtClean="0">
                          <a:effectLst/>
                        </a:rPr>
                        <a:t>At each Volume Allocation Run (II D+4WD, SF D+11WD, R1 D+39WD, R2 D+84WD, R3 D+154WD, RF D+292WD) SVAA;</a:t>
                      </a:r>
                    </a:p>
                    <a:p>
                      <a:pPr marL="750128" lvl="1" indent="-228600">
                        <a:lnSpc>
                          <a:spcPts val="1400"/>
                        </a:lnSpc>
                        <a:spcAft>
                          <a:spcPts val="900"/>
                        </a:spcAft>
                        <a:buFont typeface="Arial" panose="020B0604020202020204" pitchFamily="34" charset="0"/>
                        <a:buChar char="•"/>
                      </a:pPr>
                      <a:r>
                        <a:rPr lang="en-GB" sz="1000" kern="1200" baseline="0" dirty="0" smtClean="0">
                          <a:solidFill>
                            <a:schemeClr val="dk1"/>
                          </a:solidFill>
                          <a:effectLst/>
                          <a:latin typeface="+mn-lt"/>
                          <a:ea typeface="+mn-ea"/>
                          <a:cs typeface="+mn-cs"/>
                        </a:rPr>
                        <a:t>Receives MPAN level HH data from HHDA via D0385</a:t>
                      </a:r>
                    </a:p>
                    <a:p>
                      <a:pPr marL="750128" lvl="1" indent="-228600">
                        <a:lnSpc>
                          <a:spcPts val="1400"/>
                        </a:lnSpc>
                        <a:spcAft>
                          <a:spcPts val="900"/>
                        </a:spcAft>
                        <a:buFont typeface="Arial" panose="020B0604020202020204" pitchFamily="34" charset="0"/>
                        <a:buChar char="•"/>
                      </a:pPr>
                      <a:r>
                        <a:rPr lang="en-GB" sz="1000" kern="1200" baseline="0" dirty="0" smtClean="0">
                          <a:solidFill>
                            <a:schemeClr val="dk1"/>
                          </a:solidFill>
                          <a:effectLst/>
                          <a:latin typeface="+mn-lt"/>
                          <a:ea typeface="+mn-ea"/>
                          <a:cs typeface="+mn-cs"/>
                        </a:rPr>
                        <a:t>Compares boundary point metered data with EV consumption data, flag discrepancies</a:t>
                      </a:r>
                    </a:p>
                    <a:p>
                      <a:pPr marL="750128" lvl="1" indent="-228600">
                        <a:lnSpc>
                          <a:spcPts val="1400"/>
                        </a:lnSpc>
                        <a:spcAft>
                          <a:spcPts val="900"/>
                        </a:spcAft>
                        <a:buFont typeface="Arial" panose="020B0604020202020204" pitchFamily="34" charset="0"/>
                        <a:buChar char="•"/>
                      </a:pPr>
                      <a:r>
                        <a:rPr lang="en-GB" sz="1000" kern="1200" baseline="0" dirty="0" smtClean="0">
                          <a:solidFill>
                            <a:schemeClr val="dk1"/>
                          </a:solidFill>
                          <a:effectLst/>
                          <a:latin typeface="+mn-lt"/>
                          <a:ea typeface="+mn-ea"/>
                          <a:cs typeface="+mn-cs"/>
                        </a:rPr>
                        <a:t>Creates report for default Supplier, showing boundary meter HH consumption, EV HH consumption and difference</a:t>
                      </a:r>
                    </a:p>
                    <a:p>
                      <a:pPr marL="750128" lvl="1" indent="-228600">
                        <a:lnSpc>
                          <a:spcPts val="1400"/>
                        </a:lnSpc>
                        <a:spcAft>
                          <a:spcPts val="900"/>
                        </a:spcAft>
                        <a:buFont typeface="Arial" panose="020B0604020202020204" pitchFamily="34" charset="0"/>
                        <a:buChar char="•"/>
                      </a:pPr>
                      <a:r>
                        <a:rPr lang="en-GB" sz="1000" kern="1200" baseline="0" dirty="0" smtClean="0">
                          <a:solidFill>
                            <a:schemeClr val="dk1"/>
                          </a:solidFill>
                          <a:effectLst/>
                          <a:latin typeface="+mn-lt"/>
                          <a:ea typeface="+mn-ea"/>
                          <a:cs typeface="+mn-cs"/>
                        </a:rPr>
                        <a:t>Assigns EV volume to EV Supplier position, subtracts from default Supplier position, represented in reports including D0030 (Distribution charging), P0210 (Transmission charging), P0182 (Imbalance Settlement)</a:t>
                      </a:r>
                    </a:p>
                  </a:txBody>
                  <a:tcPr marL="0" marR="0" marT="71755" marB="71755"/>
                </a:tc>
                <a:extLst>
                  <a:ext uri="{0D108BD9-81ED-4DB2-BD59-A6C34878D82A}">
                    <a16:rowId xmlns:a16="http://schemas.microsoft.com/office/drawing/2014/main" val="970507104"/>
                  </a:ext>
                </a:extLst>
              </a:tr>
            </a:tbl>
          </a:graphicData>
        </a:graphic>
      </p:graphicFrame>
    </p:spTree>
    <p:extLst>
      <p:ext uri="{BB962C8B-B14F-4D97-AF65-F5344CB8AC3E}">
        <p14:creationId xmlns:p14="http://schemas.microsoft.com/office/powerpoint/2010/main" val="14664846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EV Use case for multiple suppliers - Proposed</a:t>
            </a:r>
          </a:p>
        </p:txBody>
      </p:sp>
      <p:sp>
        <p:nvSpPr>
          <p:cNvPr id="4" name="Slide Number Placeholder 3"/>
          <p:cNvSpPr>
            <a:spLocks noGrp="1"/>
          </p:cNvSpPr>
          <p:nvPr>
            <p:ph type="sldNum" sz="quarter" idx="1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22</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
        <p:nvSpPr>
          <p:cNvPr id="6" name="Content Placeholder 5"/>
          <p:cNvSpPr>
            <a:spLocks noGrp="1"/>
          </p:cNvSpPr>
          <p:nvPr>
            <p:ph sz="quarter" idx="13"/>
          </p:nvPr>
        </p:nvSpPr>
        <p:spPr/>
        <p:txBody>
          <a:bodyPr/>
          <a:lstStyle/>
          <a:p>
            <a:r>
              <a:rPr lang="en-GB" dirty="0" smtClean="0"/>
              <a:t>Pros</a:t>
            </a:r>
          </a:p>
          <a:p>
            <a:pPr lvl="1"/>
            <a:r>
              <a:rPr lang="en-GB" dirty="0" smtClean="0"/>
              <a:t>Arrangements do not require bilateral agreement between Suppliers</a:t>
            </a:r>
          </a:p>
          <a:p>
            <a:pPr lvl="1"/>
            <a:r>
              <a:rPr lang="en-GB" dirty="0" smtClean="0"/>
              <a:t>EV does not require MPAN, avoiding DNO overhead</a:t>
            </a:r>
          </a:p>
          <a:p>
            <a:pPr lvl="1"/>
            <a:r>
              <a:rPr lang="en-GB" dirty="0" smtClean="0"/>
              <a:t>Suppliers do not require same Agents</a:t>
            </a:r>
          </a:p>
          <a:p>
            <a:pPr lvl="1"/>
            <a:r>
              <a:rPr lang="en-GB" dirty="0"/>
              <a:t>EV does not require a Settlement meter</a:t>
            </a:r>
          </a:p>
          <a:p>
            <a:pPr lvl="1"/>
            <a:endParaRPr lang="en-GB" dirty="0"/>
          </a:p>
        </p:txBody>
      </p:sp>
      <p:sp>
        <p:nvSpPr>
          <p:cNvPr id="7" name="Content Placeholder 6"/>
          <p:cNvSpPr>
            <a:spLocks noGrp="1"/>
          </p:cNvSpPr>
          <p:nvPr>
            <p:ph sz="quarter" idx="14"/>
          </p:nvPr>
        </p:nvSpPr>
        <p:spPr/>
        <p:txBody>
          <a:bodyPr/>
          <a:lstStyle/>
          <a:p>
            <a:r>
              <a:rPr lang="en-GB" dirty="0" smtClean="0"/>
              <a:t>Cons</a:t>
            </a:r>
          </a:p>
          <a:p>
            <a:pPr lvl="1"/>
            <a:r>
              <a:rPr lang="en-GB" dirty="0" smtClean="0"/>
              <a:t>Introduces new Agent role</a:t>
            </a:r>
          </a:p>
          <a:p>
            <a:pPr lvl="1"/>
            <a:r>
              <a:rPr lang="en-GB" dirty="0" smtClean="0"/>
              <a:t>SVAA timescales for notification</a:t>
            </a:r>
            <a:endParaRPr lang="en-GB" dirty="0"/>
          </a:p>
        </p:txBody>
      </p:sp>
    </p:spTree>
    <p:extLst>
      <p:ext uri="{BB962C8B-B14F-4D97-AF65-F5344CB8AC3E}">
        <p14:creationId xmlns:p14="http://schemas.microsoft.com/office/powerpoint/2010/main" val="25011188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smtClean="0"/>
              <a:t>Solution 2 – Proposed with P375 HHDC</a:t>
            </a:r>
            <a:endParaRPr lang="en-GB" dirty="0"/>
          </a:p>
        </p:txBody>
      </p:sp>
      <p:sp>
        <p:nvSpPr>
          <p:cNvPr id="4" name="Slide Number Placeholder 3"/>
          <p:cNvSpPr>
            <a:spLocks noGrp="1"/>
          </p:cNvSpPr>
          <p:nvPr>
            <p:ph type="sldNum" sz="quarter" idx="4294967295"/>
          </p:nvPr>
        </p:nvSpPr>
        <p:spPr>
          <a:xfrm>
            <a:off x="0" y="7172325"/>
            <a:ext cx="985838" cy="179388"/>
          </a:xfrm>
          <a:prstGeom prst="rect">
            <a:avLst/>
          </a:prstGeom>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23</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Tree>
    <p:extLst>
      <p:ext uri="{BB962C8B-B14F-4D97-AF65-F5344CB8AC3E}">
        <p14:creationId xmlns:p14="http://schemas.microsoft.com/office/powerpoint/2010/main" val="16540136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EV Use case for multiple suppliers – Proposed via P375</a:t>
            </a:r>
            <a:endParaRPr lang="en-GB" dirty="0"/>
          </a:p>
        </p:txBody>
      </p:sp>
      <p:sp>
        <p:nvSpPr>
          <p:cNvPr id="4" name="Slide Number Placeholder 3"/>
          <p:cNvSpPr>
            <a:spLocks noGrp="1"/>
          </p:cNvSpPr>
          <p:nvPr>
            <p:ph type="sldNum" sz="quarter" idx="1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24</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
        <p:nvSpPr>
          <p:cNvPr id="5" name="Text Placeholder 4"/>
          <p:cNvSpPr>
            <a:spLocks noGrp="1"/>
          </p:cNvSpPr>
          <p:nvPr>
            <p:ph type="body" sz="quarter" idx="12"/>
          </p:nvPr>
        </p:nvSpPr>
        <p:spPr/>
        <p:txBody>
          <a:bodyPr/>
          <a:lstStyle/>
          <a:p>
            <a:r>
              <a:rPr lang="en-GB" dirty="0" smtClean="0"/>
              <a:t>P375 may introduce procedures for HHDCs to collect data from behind-the-meter measuring devices and submit the data into settlement.</a:t>
            </a:r>
          </a:p>
          <a:p>
            <a:r>
              <a:rPr lang="en-GB" dirty="0" smtClean="0"/>
              <a:t>The proposed solution could potentially work in the same way, but with a P375 HHDC collecting the data and calculating the adjustments rather than a new agent.</a:t>
            </a:r>
          </a:p>
          <a:p>
            <a:r>
              <a:rPr lang="en-GB" dirty="0" smtClean="0"/>
              <a:t>As per the proposed solution, the P375 HHDC would work on behalf of the secondary supplier, and would not necessarily be the same as the HHDC of the primary Supplier.</a:t>
            </a:r>
          </a:p>
          <a:p>
            <a:r>
              <a:rPr lang="en-GB" dirty="0" smtClean="0"/>
              <a:t>This solution necessarily presumes the outcome of P375</a:t>
            </a:r>
            <a:endParaRPr lang="en-GB" dirty="0"/>
          </a:p>
        </p:txBody>
      </p:sp>
    </p:spTree>
    <p:extLst>
      <p:ext uri="{BB962C8B-B14F-4D97-AF65-F5344CB8AC3E}">
        <p14:creationId xmlns:p14="http://schemas.microsoft.com/office/powerpoint/2010/main" val="40260477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EV Use case for multiple suppliers – Proposed via P375</a:t>
            </a:r>
            <a:endParaRPr lang="en-GB" dirty="0"/>
          </a:p>
        </p:txBody>
      </p:sp>
      <p:sp>
        <p:nvSpPr>
          <p:cNvPr id="4" name="Slide Number Placeholder 3"/>
          <p:cNvSpPr>
            <a:spLocks noGrp="1"/>
          </p:cNvSpPr>
          <p:nvPr>
            <p:ph type="sldNum" sz="quarter" idx="1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25</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
        <p:nvSpPr>
          <p:cNvPr id="5" name="Text Placeholder 4"/>
          <p:cNvSpPr>
            <a:spLocks noGrp="1"/>
          </p:cNvSpPr>
          <p:nvPr>
            <p:ph type="body" sz="quarter" idx="12"/>
          </p:nvPr>
        </p:nvSpPr>
        <p:spPr>
          <a:xfrm>
            <a:off x="395999" y="1155701"/>
            <a:ext cx="9900000" cy="2607408"/>
          </a:xfrm>
        </p:spPr>
        <p:txBody>
          <a:bodyPr/>
          <a:lstStyle/>
          <a:p>
            <a:pPr marL="0" indent="0">
              <a:buNone/>
            </a:pPr>
            <a:endParaRPr lang="en-GB" dirty="0"/>
          </a:p>
        </p:txBody>
      </p:sp>
      <p:graphicFrame>
        <p:nvGraphicFramePr>
          <p:cNvPr id="6" name="Table 5"/>
          <p:cNvGraphicFramePr>
            <a:graphicFrameLocks noGrp="1"/>
          </p:cNvGraphicFramePr>
          <p:nvPr>
            <p:extLst/>
          </p:nvPr>
        </p:nvGraphicFramePr>
        <p:xfrm>
          <a:off x="395473" y="1028753"/>
          <a:ext cx="9900526" cy="5191760"/>
        </p:xfrm>
        <a:graphic>
          <a:graphicData uri="http://schemas.openxmlformats.org/drawingml/2006/table">
            <a:tbl>
              <a:tblPr firstRow="1" firstCol="1" bandRow="1">
                <a:tableStyleId>{5C22544A-7EE6-4342-B048-85BDC9FD1C3A}</a:tableStyleId>
              </a:tblPr>
              <a:tblGrid>
                <a:gridCol w="1588453">
                  <a:extLst>
                    <a:ext uri="{9D8B030D-6E8A-4147-A177-3AD203B41FA5}">
                      <a16:colId xmlns:a16="http://schemas.microsoft.com/office/drawing/2014/main" val="1327111237"/>
                    </a:ext>
                  </a:extLst>
                </a:gridCol>
                <a:gridCol w="8312073">
                  <a:extLst>
                    <a:ext uri="{9D8B030D-6E8A-4147-A177-3AD203B41FA5}">
                      <a16:colId xmlns:a16="http://schemas.microsoft.com/office/drawing/2014/main" val="1283135659"/>
                    </a:ext>
                  </a:extLst>
                </a:gridCol>
              </a:tblGrid>
              <a:tr h="0">
                <a:tc gridSpan="2">
                  <a:txBody>
                    <a:bodyPr/>
                    <a:lstStyle/>
                    <a:p>
                      <a:pPr marL="71755" marR="71755">
                        <a:lnSpc>
                          <a:spcPts val="1300"/>
                        </a:lnSpc>
                        <a:spcAft>
                          <a:spcPts val="0"/>
                        </a:spcAft>
                      </a:pPr>
                      <a:r>
                        <a:rPr lang="en-GB" sz="1000" dirty="0" smtClean="0">
                          <a:effectLst/>
                        </a:rPr>
                        <a:t>Multiple Suppliers EV</a:t>
                      </a:r>
                      <a:r>
                        <a:rPr lang="en-GB" sz="1000" baseline="0" dirty="0" smtClean="0">
                          <a:effectLst/>
                        </a:rPr>
                        <a:t> use case – proposed solution via P375</a:t>
                      </a:r>
                      <a:endParaRPr lang="en-GB" sz="1000" b="1" dirty="0">
                        <a:solidFill>
                          <a:srgbClr val="FFFFFF"/>
                        </a:solidFill>
                        <a:effectLst/>
                        <a:latin typeface="Tahoma" panose="020B0604030504040204" pitchFamily="34" charset="0"/>
                        <a:ea typeface="Times New Roman" panose="02020603050405020304" pitchFamily="18" charset="0"/>
                      </a:endParaRPr>
                    </a:p>
                  </a:txBody>
                  <a:tcPr marL="0" marR="0" marT="71755" marB="71755"/>
                </a:tc>
                <a:tc hMerge="1">
                  <a:txBody>
                    <a:bodyPr/>
                    <a:lstStyle/>
                    <a:p>
                      <a:endParaRPr lang="en-GB"/>
                    </a:p>
                  </a:txBody>
                  <a:tcPr/>
                </a:tc>
                <a:extLst>
                  <a:ext uri="{0D108BD9-81ED-4DB2-BD59-A6C34878D82A}">
                    <a16:rowId xmlns:a16="http://schemas.microsoft.com/office/drawing/2014/main" val="1526168010"/>
                  </a:ext>
                </a:extLst>
              </a:tr>
              <a:tr h="0">
                <a:tc>
                  <a:txBody>
                    <a:bodyPr/>
                    <a:lstStyle/>
                    <a:p>
                      <a:pPr marL="71755" marR="71755">
                        <a:lnSpc>
                          <a:spcPts val="1300"/>
                        </a:lnSpc>
                        <a:spcAft>
                          <a:spcPts val="0"/>
                        </a:spcAft>
                      </a:pPr>
                      <a:r>
                        <a:rPr lang="en-GB" sz="1000" dirty="0">
                          <a:effectLst/>
                        </a:rPr>
                        <a:t>Primary actor</a:t>
                      </a:r>
                      <a:endParaRPr lang="en-GB" sz="1000" dirty="0">
                        <a:solidFill>
                          <a:srgbClr val="000000"/>
                        </a:solidFill>
                        <a:effectLst/>
                        <a:latin typeface="Tahoma" panose="020B0604030504040204" pitchFamily="34" charset="0"/>
                        <a:ea typeface="Times New Roman" panose="02020603050405020304" pitchFamily="18" charset="0"/>
                      </a:endParaRPr>
                    </a:p>
                  </a:txBody>
                  <a:tcPr marL="0" marR="0" marT="71755" marB="71755"/>
                </a:tc>
                <a:tc>
                  <a:txBody>
                    <a:bodyPr/>
                    <a:lstStyle/>
                    <a:p>
                      <a:pPr>
                        <a:lnSpc>
                          <a:spcPts val="1400"/>
                        </a:lnSpc>
                        <a:spcAft>
                          <a:spcPts val="900"/>
                        </a:spcAft>
                      </a:pPr>
                      <a:r>
                        <a:rPr lang="en-GB" sz="1000" dirty="0" smtClean="0">
                          <a:effectLst/>
                        </a:rPr>
                        <a:t>Electric</a:t>
                      </a:r>
                      <a:r>
                        <a:rPr lang="en-GB" sz="1000" baseline="0" dirty="0" smtClean="0">
                          <a:effectLst/>
                        </a:rPr>
                        <a:t> Vehicle supply company</a:t>
                      </a:r>
                      <a:endParaRPr lang="en-GB" sz="1000" dirty="0">
                        <a:solidFill>
                          <a:srgbClr val="0000FF"/>
                        </a:solidFill>
                        <a:effectLst/>
                        <a:latin typeface="Tahoma" panose="020B0604030504040204" pitchFamily="34" charset="0"/>
                        <a:ea typeface="Times New Roman" panose="02020603050405020304" pitchFamily="18" charset="0"/>
                      </a:endParaRPr>
                    </a:p>
                  </a:txBody>
                  <a:tcPr marL="0" marR="0" marT="71755" marB="71755"/>
                </a:tc>
                <a:extLst>
                  <a:ext uri="{0D108BD9-81ED-4DB2-BD59-A6C34878D82A}">
                    <a16:rowId xmlns:a16="http://schemas.microsoft.com/office/drawing/2014/main" val="1209862404"/>
                  </a:ext>
                </a:extLst>
              </a:tr>
              <a:tr h="0">
                <a:tc>
                  <a:txBody>
                    <a:bodyPr/>
                    <a:lstStyle/>
                    <a:p>
                      <a:pPr marL="71755" marR="71755">
                        <a:lnSpc>
                          <a:spcPts val="1300"/>
                        </a:lnSpc>
                        <a:spcAft>
                          <a:spcPts val="0"/>
                        </a:spcAft>
                      </a:pPr>
                      <a:r>
                        <a:rPr lang="en-GB" sz="1000" dirty="0">
                          <a:effectLst/>
                        </a:rPr>
                        <a:t>Primary actor goal</a:t>
                      </a:r>
                      <a:endParaRPr lang="en-GB" sz="1000" dirty="0">
                        <a:solidFill>
                          <a:srgbClr val="000000"/>
                        </a:solidFill>
                        <a:effectLst/>
                        <a:latin typeface="Tahoma" panose="020B0604030504040204" pitchFamily="34" charset="0"/>
                        <a:ea typeface="Times New Roman" panose="02020603050405020304" pitchFamily="18" charset="0"/>
                      </a:endParaRPr>
                    </a:p>
                  </a:txBody>
                  <a:tcPr marL="0" marR="0" marT="71755" marB="71755"/>
                </a:tc>
                <a:tc>
                  <a:txBody>
                    <a:bodyPr/>
                    <a:lstStyle/>
                    <a:p>
                      <a:pPr>
                        <a:lnSpc>
                          <a:spcPts val="1400"/>
                        </a:lnSpc>
                        <a:spcAft>
                          <a:spcPts val="900"/>
                        </a:spcAft>
                      </a:pPr>
                      <a:r>
                        <a:rPr lang="en-GB" sz="1000" dirty="0" smtClean="0">
                          <a:effectLst/>
                        </a:rPr>
                        <a:t>Proper assignment</a:t>
                      </a:r>
                      <a:r>
                        <a:rPr lang="en-GB" sz="1000" baseline="0" dirty="0" smtClean="0">
                          <a:effectLst/>
                        </a:rPr>
                        <a:t> of energy volumes attributable to EV supply company</a:t>
                      </a:r>
                      <a:endParaRPr lang="en-GB" sz="1000" dirty="0">
                        <a:solidFill>
                          <a:srgbClr val="0000FF"/>
                        </a:solidFill>
                        <a:effectLst/>
                        <a:latin typeface="Tahoma" panose="020B0604030504040204" pitchFamily="34" charset="0"/>
                        <a:ea typeface="Times New Roman" panose="02020603050405020304" pitchFamily="18" charset="0"/>
                      </a:endParaRPr>
                    </a:p>
                  </a:txBody>
                  <a:tcPr marL="0" marR="0" marT="71755" marB="71755"/>
                </a:tc>
                <a:extLst>
                  <a:ext uri="{0D108BD9-81ED-4DB2-BD59-A6C34878D82A}">
                    <a16:rowId xmlns:a16="http://schemas.microsoft.com/office/drawing/2014/main" val="175297970"/>
                  </a:ext>
                </a:extLst>
              </a:tr>
              <a:tr h="0">
                <a:tc>
                  <a:txBody>
                    <a:bodyPr/>
                    <a:lstStyle/>
                    <a:p>
                      <a:pPr marL="71755" marR="71755">
                        <a:lnSpc>
                          <a:spcPts val="1300"/>
                        </a:lnSpc>
                        <a:spcAft>
                          <a:spcPts val="0"/>
                        </a:spcAft>
                      </a:pPr>
                      <a:r>
                        <a:rPr lang="en-GB" sz="1000" dirty="0">
                          <a:effectLst/>
                        </a:rPr>
                        <a:t>Supporting actors</a:t>
                      </a:r>
                      <a:endParaRPr lang="en-GB" sz="1000" dirty="0">
                        <a:solidFill>
                          <a:srgbClr val="000000"/>
                        </a:solidFill>
                        <a:effectLst/>
                        <a:latin typeface="Tahoma" panose="020B0604030504040204" pitchFamily="34" charset="0"/>
                        <a:ea typeface="Times New Roman" panose="02020603050405020304" pitchFamily="18" charset="0"/>
                      </a:endParaRPr>
                    </a:p>
                  </a:txBody>
                  <a:tcPr marL="0" marR="0" marT="71755" marB="71755"/>
                </a:tc>
                <a:tc>
                  <a:txBody>
                    <a:bodyPr/>
                    <a:lstStyle/>
                    <a:p>
                      <a:pPr>
                        <a:lnSpc>
                          <a:spcPts val="1400"/>
                        </a:lnSpc>
                        <a:spcAft>
                          <a:spcPts val="900"/>
                        </a:spcAft>
                      </a:pPr>
                      <a:r>
                        <a:rPr lang="en-GB" sz="1000" dirty="0" smtClean="0">
                          <a:effectLst/>
                        </a:rPr>
                        <a:t>Default Supplier, SVAA, P375 HHDC</a:t>
                      </a:r>
                      <a:endParaRPr lang="en-GB" sz="1000" dirty="0">
                        <a:solidFill>
                          <a:srgbClr val="0000FF"/>
                        </a:solidFill>
                        <a:effectLst/>
                        <a:latin typeface="Tahoma" panose="020B0604030504040204" pitchFamily="34" charset="0"/>
                        <a:ea typeface="Times New Roman" panose="02020603050405020304" pitchFamily="18" charset="0"/>
                      </a:endParaRPr>
                    </a:p>
                  </a:txBody>
                  <a:tcPr marL="0" marR="0" marT="71755" marB="71755"/>
                </a:tc>
                <a:extLst>
                  <a:ext uri="{0D108BD9-81ED-4DB2-BD59-A6C34878D82A}">
                    <a16:rowId xmlns:a16="http://schemas.microsoft.com/office/drawing/2014/main" val="3591315757"/>
                  </a:ext>
                </a:extLst>
              </a:tr>
              <a:tr h="0">
                <a:tc>
                  <a:txBody>
                    <a:bodyPr/>
                    <a:lstStyle/>
                    <a:p>
                      <a:pPr marL="71755" marR="71755">
                        <a:lnSpc>
                          <a:spcPts val="1300"/>
                        </a:lnSpc>
                        <a:spcAft>
                          <a:spcPts val="0"/>
                        </a:spcAft>
                      </a:pPr>
                      <a:r>
                        <a:rPr lang="en-GB" sz="1000" dirty="0">
                          <a:effectLst/>
                        </a:rPr>
                        <a:t>Brief description</a:t>
                      </a:r>
                      <a:endParaRPr lang="en-GB" sz="1000" dirty="0">
                        <a:solidFill>
                          <a:srgbClr val="000000"/>
                        </a:solidFill>
                        <a:effectLst/>
                        <a:latin typeface="Tahoma" panose="020B0604030504040204" pitchFamily="34" charset="0"/>
                        <a:ea typeface="Times New Roman" panose="02020603050405020304" pitchFamily="18" charset="0"/>
                      </a:endParaRPr>
                    </a:p>
                  </a:txBody>
                  <a:tcPr marL="0" marR="0" marT="71755" marB="71755"/>
                </a:tc>
                <a:tc>
                  <a:txBody>
                    <a:bodyPr/>
                    <a:lstStyle/>
                    <a:p>
                      <a:pPr>
                        <a:lnSpc>
                          <a:spcPts val="1400"/>
                        </a:lnSpc>
                        <a:spcAft>
                          <a:spcPts val="900"/>
                        </a:spcAft>
                      </a:pPr>
                      <a:r>
                        <a:rPr lang="en-GB" sz="1000" dirty="0" smtClean="0">
                          <a:effectLst/>
                        </a:rPr>
                        <a:t>The Electric</a:t>
                      </a:r>
                      <a:r>
                        <a:rPr lang="en-GB" sz="1000" baseline="0" dirty="0" smtClean="0">
                          <a:effectLst/>
                        </a:rPr>
                        <a:t> Vehicle supply company will supply electricity to an electric vehicle located behind the meter of a premises without Supplying the rest of the premises.</a:t>
                      </a:r>
                      <a:endParaRPr lang="en-GB" sz="1000" dirty="0">
                        <a:solidFill>
                          <a:srgbClr val="0000FF"/>
                        </a:solidFill>
                        <a:effectLst/>
                        <a:latin typeface="Tahoma" panose="020B0604030504040204" pitchFamily="34" charset="0"/>
                        <a:ea typeface="Times New Roman" panose="02020603050405020304" pitchFamily="18" charset="0"/>
                      </a:endParaRPr>
                    </a:p>
                  </a:txBody>
                  <a:tcPr marL="0" marR="0" marT="71755" marB="71755"/>
                </a:tc>
                <a:extLst>
                  <a:ext uri="{0D108BD9-81ED-4DB2-BD59-A6C34878D82A}">
                    <a16:rowId xmlns:a16="http://schemas.microsoft.com/office/drawing/2014/main" val="1317549764"/>
                  </a:ext>
                </a:extLst>
              </a:tr>
              <a:tr h="0">
                <a:tc>
                  <a:txBody>
                    <a:bodyPr/>
                    <a:lstStyle/>
                    <a:p>
                      <a:pPr marL="71755" marR="71755">
                        <a:lnSpc>
                          <a:spcPts val="1300"/>
                        </a:lnSpc>
                        <a:spcAft>
                          <a:spcPts val="0"/>
                        </a:spcAft>
                      </a:pPr>
                      <a:r>
                        <a:rPr lang="en-GB" sz="1000" dirty="0">
                          <a:effectLst/>
                        </a:rPr>
                        <a:t>Main flow</a:t>
                      </a:r>
                      <a:endParaRPr lang="en-GB" sz="1000" dirty="0">
                        <a:solidFill>
                          <a:srgbClr val="000000"/>
                        </a:solidFill>
                        <a:effectLst/>
                        <a:latin typeface="Tahoma" panose="020B0604030504040204" pitchFamily="34" charset="0"/>
                        <a:ea typeface="Times New Roman" panose="02020603050405020304" pitchFamily="18" charset="0"/>
                      </a:endParaRPr>
                    </a:p>
                  </a:txBody>
                  <a:tcPr marL="0" marR="0" marT="71755" marB="71755"/>
                </a:tc>
                <a:tc>
                  <a:txBody>
                    <a:bodyPr/>
                    <a:lstStyle/>
                    <a:p>
                      <a:pPr marL="228600" indent="-228600">
                        <a:lnSpc>
                          <a:spcPts val="1400"/>
                        </a:lnSpc>
                        <a:spcAft>
                          <a:spcPts val="900"/>
                        </a:spcAft>
                        <a:buAutoNum type="arabicPeriod"/>
                      </a:pPr>
                      <a:r>
                        <a:rPr lang="en-GB" sz="1000" baseline="0" dirty="0" smtClean="0">
                          <a:effectLst/>
                        </a:rPr>
                        <a:t>EV manufacturer sells EV to customer with bundled supply contract</a:t>
                      </a:r>
                    </a:p>
                    <a:p>
                      <a:pPr marL="228600" indent="-228600">
                        <a:lnSpc>
                          <a:spcPts val="1400"/>
                        </a:lnSpc>
                        <a:spcAft>
                          <a:spcPts val="900"/>
                        </a:spcAft>
                        <a:buAutoNum type="arabicPeriod"/>
                      </a:pPr>
                      <a:r>
                        <a:rPr lang="en-GB" sz="1000" baseline="0" dirty="0" smtClean="0">
                          <a:effectLst/>
                        </a:rPr>
                        <a:t>EV supply company notifies P375 HHDC details of the contract, including customer address and boundary MPAN, and EV measurement device details</a:t>
                      </a:r>
                    </a:p>
                    <a:p>
                      <a:pPr marL="228600" marR="0" lvl="0" indent="-228600" algn="l" defTabSz="1043056" rtl="0" eaLnBrk="1" fontAlgn="auto" latinLnBrk="0" hangingPunct="1">
                        <a:lnSpc>
                          <a:spcPts val="1400"/>
                        </a:lnSpc>
                        <a:spcBef>
                          <a:spcPts val="0"/>
                        </a:spcBef>
                        <a:spcAft>
                          <a:spcPts val="900"/>
                        </a:spcAft>
                        <a:buClrTx/>
                        <a:buSzTx/>
                        <a:buFontTx/>
                        <a:buAutoNum type="arabicPeriod"/>
                        <a:tabLst/>
                        <a:defRPr/>
                      </a:pPr>
                      <a:r>
                        <a:rPr lang="en-GB" sz="1000" baseline="0" dirty="0" smtClean="0">
                          <a:effectLst/>
                        </a:rPr>
                        <a:t>P375 HHDC notifies SVAA of MPAN and identity of EV Supply company</a:t>
                      </a:r>
                    </a:p>
                    <a:p>
                      <a:pPr marL="228600" marR="0" lvl="0" indent="-228600" algn="l" defTabSz="1043056" rtl="0" eaLnBrk="1" fontAlgn="auto" latinLnBrk="0" hangingPunct="1">
                        <a:lnSpc>
                          <a:spcPts val="1400"/>
                        </a:lnSpc>
                        <a:spcBef>
                          <a:spcPts val="0"/>
                        </a:spcBef>
                        <a:spcAft>
                          <a:spcPts val="900"/>
                        </a:spcAft>
                        <a:buClrTx/>
                        <a:buSzTx/>
                        <a:buFontTx/>
                        <a:buAutoNum type="arabicPeriod"/>
                        <a:tabLst/>
                        <a:defRPr/>
                      </a:pPr>
                      <a:r>
                        <a:rPr lang="en-GB" sz="1000" baseline="0" dirty="0" smtClean="0">
                          <a:effectLst/>
                        </a:rPr>
                        <a:t>SVAA validates MPAN and identifies default Supplier, HHDA, request MPAN level data from HHDA (D0354)</a:t>
                      </a:r>
                    </a:p>
                    <a:p>
                      <a:pPr marL="228600" indent="-228600">
                        <a:lnSpc>
                          <a:spcPts val="1400"/>
                        </a:lnSpc>
                        <a:spcAft>
                          <a:spcPts val="900"/>
                        </a:spcAft>
                        <a:buAutoNum type="arabicPeriod"/>
                      </a:pPr>
                      <a:r>
                        <a:rPr lang="en-GB" sz="1000" baseline="0" dirty="0" smtClean="0">
                          <a:effectLst/>
                        </a:rPr>
                        <a:t>Customer charges EV at home</a:t>
                      </a:r>
                    </a:p>
                    <a:p>
                      <a:pPr marL="228600" indent="-228600">
                        <a:lnSpc>
                          <a:spcPts val="1400"/>
                        </a:lnSpc>
                        <a:spcAft>
                          <a:spcPts val="900"/>
                        </a:spcAft>
                        <a:buAutoNum type="arabicPeriod"/>
                      </a:pPr>
                      <a:r>
                        <a:rPr lang="en-GB" sz="1000" baseline="0" dirty="0" smtClean="0">
                          <a:effectLst/>
                        </a:rPr>
                        <a:t>P375 HHDC records EV consumption using measurement device in EV</a:t>
                      </a:r>
                    </a:p>
                    <a:p>
                      <a:pPr marL="228600" indent="-228600">
                        <a:lnSpc>
                          <a:spcPts val="1400"/>
                        </a:lnSpc>
                        <a:spcAft>
                          <a:spcPts val="900"/>
                        </a:spcAft>
                        <a:buAutoNum type="arabicPeriod"/>
                      </a:pPr>
                      <a:r>
                        <a:rPr lang="en-GB" sz="1000" baseline="0" dirty="0" smtClean="0">
                          <a:effectLst/>
                        </a:rPr>
                        <a:t>P375 HHDC submits disaggregated HH EV consumption data recorded against boundary MPAN, into settlement</a:t>
                      </a:r>
                    </a:p>
                    <a:p>
                      <a:pPr marL="228600" indent="-228600">
                        <a:lnSpc>
                          <a:spcPts val="1400"/>
                        </a:lnSpc>
                        <a:spcAft>
                          <a:spcPts val="900"/>
                        </a:spcAft>
                        <a:buAutoNum type="arabicPeriod"/>
                      </a:pPr>
                      <a:r>
                        <a:rPr lang="en-GB" sz="1000" baseline="0" dirty="0" smtClean="0">
                          <a:effectLst/>
                        </a:rPr>
                        <a:t>Immediately on receipt of P375 HHDC provided data, SVAA;</a:t>
                      </a:r>
                    </a:p>
                    <a:p>
                      <a:pPr marL="750128" lvl="1" indent="-228600">
                        <a:lnSpc>
                          <a:spcPts val="1400"/>
                        </a:lnSpc>
                        <a:spcAft>
                          <a:spcPts val="900"/>
                        </a:spcAft>
                        <a:buFont typeface="Arial" panose="020B0604020202020204" pitchFamily="34" charset="0"/>
                        <a:buChar char="•"/>
                      </a:pPr>
                      <a:r>
                        <a:rPr lang="en-GB" sz="1000" baseline="0" dirty="0" smtClean="0">
                          <a:effectLst/>
                        </a:rPr>
                        <a:t>Performs basic validation, ensuring MPANs are registered by P375 HHDC</a:t>
                      </a:r>
                    </a:p>
                    <a:p>
                      <a:pPr marL="750128" lvl="1" indent="-228600">
                        <a:lnSpc>
                          <a:spcPts val="1400"/>
                        </a:lnSpc>
                        <a:spcAft>
                          <a:spcPts val="900"/>
                        </a:spcAft>
                        <a:buFont typeface="Arial" panose="020B0604020202020204" pitchFamily="34" charset="0"/>
                        <a:buChar char="•"/>
                      </a:pPr>
                      <a:r>
                        <a:rPr lang="en-GB" sz="1000" baseline="0" dirty="0" smtClean="0">
                          <a:effectLst/>
                        </a:rPr>
                        <a:t>Reports data to default Supplier</a:t>
                      </a:r>
                    </a:p>
                    <a:p>
                      <a:pPr marL="750128" lvl="1" indent="-228600">
                        <a:lnSpc>
                          <a:spcPts val="1400"/>
                        </a:lnSpc>
                        <a:spcAft>
                          <a:spcPts val="900"/>
                        </a:spcAft>
                        <a:buFont typeface="Arial" panose="020B0604020202020204" pitchFamily="34" charset="0"/>
                        <a:buChar char="•"/>
                      </a:pPr>
                      <a:r>
                        <a:rPr lang="en-GB" sz="1000" baseline="0" dirty="0" smtClean="0">
                          <a:effectLst/>
                        </a:rPr>
                        <a:t>Stores data for use in Volume Allocation Runs</a:t>
                      </a:r>
                    </a:p>
                  </a:txBody>
                  <a:tcPr marL="0" marR="0" marT="71755" marB="71755"/>
                </a:tc>
                <a:extLst>
                  <a:ext uri="{0D108BD9-81ED-4DB2-BD59-A6C34878D82A}">
                    <a16:rowId xmlns:a16="http://schemas.microsoft.com/office/drawing/2014/main" val="970507104"/>
                  </a:ext>
                </a:extLst>
              </a:tr>
            </a:tbl>
          </a:graphicData>
        </a:graphic>
      </p:graphicFrame>
    </p:spTree>
    <p:extLst>
      <p:ext uri="{BB962C8B-B14F-4D97-AF65-F5344CB8AC3E}">
        <p14:creationId xmlns:p14="http://schemas.microsoft.com/office/powerpoint/2010/main" val="160697408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EV Use case for multiple suppliers – Proposed via P375</a:t>
            </a:r>
            <a:endParaRPr lang="en-GB" dirty="0"/>
          </a:p>
        </p:txBody>
      </p:sp>
      <p:sp>
        <p:nvSpPr>
          <p:cNvPr id="4" name="Slide Number Placeholder 3"/>
          <p:cNvSpPr>
            <a:spLocks noGrp="1"/>
          </p:cNvSpPr>
          <p:nvPr>
            <p:ph type="sldNum" sz="quarter" idx="1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26</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
        <p:nvSpPr>
          <p:cNvPr id="5" name="Text Placeholder 4"/>
          <p:cNvSpPr>
            <a:spLocks noGrp="1"/>
          </p:cNvSpPr>
          <p:nvPr>
            <p:ph type="body" sz="quarter" idx="12"/>
          </p:nvPr>
        </p:nvSpPr>
        <p:spPr>
          <a:xfrm>
            <a:off x="395999" y="1155701"/>
            <a:ext cx="9900000" cy="2607408"/>
          </a:xfrm>
        </p:spPr>
        <p:txBody>
          <a:bodyPr/>
          <a:lstStyle/>
          <a:p>
            <a:pPr marL="0" indent="0">
              <a:buNone/>
            </a:pPr>
            <a:endParaRPr lang="en-GB" dirty="0"/>
          </a:p>
        </p:txBody>
      </p:sp>
      <p:graphicFrame>
        <p:nvGraphicFramePr>
          <p:cNvPr id="6" name="Table 5"/>
          <p:cNvGraphicFramePr>
            <a:graphicFrameLocks noGrp="1"/>
          </p:cNvGraphicFramePr>
          <p:nvPr>
            <p:extLst/>
          </p:nvPr>
        </p:nvGraphicFramePr>
        <p:xfrm>
          <a:off x="395473" y="1028753"/>
          <a:ext cx="9900526" cy="1976120"/>
        </p:xfrm>
        <a:graphic>
          <a:graphicData uri="http://schemas.openxmlformats.org/drawingml/2006/table">
            <a:tbl>
              <a:tblPr firstRow="1" firstCol="1" bandRow="1">
                <a:tableStyleId>{5C22544A-7EE6-4342-B048-85BDC9FD1C3A}</a:tableStyleId>
              </a:tblPr>
              <a:tblGrid>
                <a:gridCol w="1588453">
                  <a:extLst>
                    <a:ext uri="{9D8B030D-6E8A-4147-A177-3AD203B41FA5}">
                      <a16:colId xmlns:a16="http://schemas.microsoft.com/office/drawing/2014/main" val="1327111237"/>
                    </a:ext>
                  </a:extLst>
                </a:gridCol>
                <a:gridCol w="8312073">
                  <a:extLst>
                    <a:ext uri="{9D8B030D-6E8A-4147-A177-3AD203B41FA5}">
                      <a16:colId xmlns:a16="http://schemas.microsoft.com/office/drawing/2014/main" val="1283135659"/>
                    </a:ext>
                  </a:extLst>
                </a:gridCol>
              </a:tblGrid>
              <a:tr h="0">
                <a:tc gridSpan="2">
                  <a:txBody>
                    <a:bodyPr/>
                    <a:lstStyle/>
                    <a:p>
                      <a:pPr marL="71755" marR="71755">
                        <a:lnSpc>
                          <a:spcPts val="1300"/>
                        </a:lnSpc>
                        <a:spcAft>
                          <a:spcPts val="0"/>
                        </a:spcAft>
                      </a:pPr>
                      <a:r>
                        <a:rPr lang="en-GB" sz="1000" dirty="0" smtClean="0">
                          <a:effectLst/>
                        </a:rPr>
                        <a:t>Multiple Suppliers EV</a:t>
                      </a:r>
                      <a:r>
                        <a:rPr lang="en-GB" sz="1000" baseline="0" dirty="0" smtClean="0">
                          <a:effectLst/>
                        </a:rPr>
                        <a:t> use case – proposed solution (cont.)</a:t>
                      </a:r>
                      <a:endParaRPr lang="en-GB" sz="1000" b="1" dirty="0">
                        <a:solidFill>
                          <a:srgbClr val="FFFFFF"/>
                        </a:solidFill>
                        <a:effectLst/>
                        <a:latin typeface="Tahoma" panose="020B0604030504040204" pitchFamily="34" charset="0"/>
                        <a:ea typeface="Times New Roman" panose="02020603050405020304" pitchFamily="18" charset="0"/>
                      </a:endParaRPr>
                    </a:p>
                  </a:txBody>
                  <a:tcPr marL="0" marR="0" marT="71755" marB="71755"/>
                </a:tc>
                <a:tc hMerge="1">
                  <a:txBody>
                    <a:bodyPr/>
                    <a:lstStyle/>
                    <a:p>
                      <a:endParaRPr lang="en-GB"/>
                    </a:p>
                  </a:txBody>
                  <a:tcPr/>
                </a:tc>
                <a:extLst>
                  <a:ext uri="{0D108BD9-81ED-4DB2-BD59-A6C34878D82A}">
                    <a16:rowId xmlns:a16="http://schemas.microsoft.com/office/drawing/2014/main" val="1526168010"/>
                  </a:ext>
                </a:extLst>
              </a:tr>
              <a:tr h="0">
                <a:tc>
                  <a:txBody>
                    <a:bodyPr/>
                    <a:lstStyle/>
                    <a:p>
                      <a:pPr marL="71755" marR="71755">
                        <a:lnSpc>
                          <a:spcPts val="1300"/>
                        </a:lnSpc>
                        <a:spcAft>
                          <a:spcPts val="0"/>
                        </a:spcAft>
                      </a:pPr>
                      <a:r>
                        <a:rPr lang="en-GB" sz="1000" dirty="0">
                          <a:effectLst/>
                        </a:rPr>
                        <a:t>Main flow</a:t>
                      </a:r>
                      <a:endParaRPr lang="en-GB" sz="1000" dirty="0">
                        <a:solidFill>
                          <a:srgbClr val="000000"/>
                        </a:solidFill>
                        <a:effectLst/>
                        <a:latin typeface="Tahoma" panose="020B0604030504040204" pitchFamily="34" charset="0"/>
                        <a:ea typeface="Times New Roman" panose="02020603050405020304" pitchFamily="18" charset="0"/>
                      </a:endParaRPr>
                    </a:p>
                  </a:txBody>
                  <a:tcPr marL="0" marR="0" marT="71755" marB="71755"/>
                </a:tc>
                <a:tc>
                  <a:txBody>
                    <a:bodyPr/>
                    <a:lstStyle/>
                    <a:p>
                      <a:pPr marL="228600" indent="-228600">
                        <a:lnSpc>
                          <a:spcPts val="1400"/>
                        </a:lnSpc>
                        <a:spcAft>
                          <a:spcPts val="900"/>
                        </a:spcAft>
                        <a:buFont typeface="+mj-lt"/>
                        <a:buAutoNum type="arabicPeriod" startAt="9"/>
                      </a:pPr>
                      <a:r>
                        <a:rPr lang="en-GB" sz="1000" baseline="0" dirty="0" smtClean="0">
                          <a:effectLst/>
                        </a:rPr>
                        <a:t>At each Volume Allocation Run (II D+4WD, SF D+11WD, R1 D+39WD, R2 D+84WD, R3 D+154WD, RF D+292WD) SVAA;</a:t>
                      </a:r>
                    </a:p>
                    <a:p>
                      <a:pPr marL="750128" lvl="1" indent="-228600">
                        <a:lnSpc>
                          <a:spcPts val="1400"/>
                        </a:lnSpc>
                        <a:spcAft>
                          <a:spcPts val="900"/>
                        </a:spcAft>
                        <a:buFont typeface="Arial" panose="020B0604020202020204" pitchFamily="34" charset="0"/>
                        <a:buChar char="•"/>
                      </a:pPr>
                      <a:r>
                        <a:rPr lang="en-GB" sz="1000" kern="1200" baseline="0" dirty="0" smtClean="0">
                          <a:solidFill>
                            <a:schemeClr val="dk1"/>
                          </a:solidFill>
                          <a:effectLst/>
                          <a:latin typeface="+mn-lt"/>
                          <a:ea typeface="+mn-ea"/>
                          <a:cs typeface="+mn-cs"/>
                        </a:rPr>
                        <a:t>Receives MPAN level HH data from HHDA via D0385</a:t>
                      </a:r>
                    </a:p>
                    <a:p>
                      <a:pPr marL="750128" lvl="1" indent="-228600">
                        <a:lnSpc>
                          <a:spcPts val="1400"/>
                        </a:lnSpc>
                        <a:spcAft>
                          <a:spcPts val="900"/>
                        </a:spcAft>
                        <a:buFont typeface="Arial" panose="020B0604020202020204" pitchFamily="34" charset="0"/>
                        <a:buChar char="•"/>
                      </a:pPr>
                      <a:r>
                        <a:rPr lang="en-GB" sz="1000" kern="1200" baseline="0" dirty="0" smtClean="0">
                          <a:solidFill>
                            <a:schemeClr val="dk1"/>
                          </a:solidFill>
                          <a:effectLst/>
                          <a:latin typeface="+mn-lt"/>
                          <a:ea typeface="+mn-ea"/>
                          <a:cs typeface="+mn-cs"/>
                        </a:rPr>
                        <a:t>Compares boundary point metered data with EV consumption data, flag discrepancies</a:t>
                      </a:r>
                    </a:p>
                    <a:p>
                      <a:pPr marL="750128" lvl="1" indent="-228600">
                        <a:lnSpc>
                          <a:spcPts val="1400"/>
                        </a:lnSpc>
                        <a:spcAft>
                          <a:spcPts val="900"/>
                        </a:spcAft>
                        <a:buFont typeface="Arial" panose="020B0604020202020204" pitchFamily="34" charset="0"/>
                        <a:buChar char="•"/>
                      </a:pPr>
                      <a:r>
                        <a:rPr lang="en-GB" sz="1000" kern="1200" baseline="0" dirty="0" smtClean="0">
                          <a:solidFill>
                            <a:schemeClr val="dk1"/>
                          </a:solidFill>
                          <a:effectLst/>
                          <a:latin typeface="+mn-lt"/>
                          <a:ea typeface="+mn-ea"/>
                          <a:cs typeface="+mn-cs"/>
                        </a:rPr>
                        <a:t>Creates report for default Supplier, showing boundary meter HH consumption, EV HH consumption and difference</a:t>
                      </a:r>
                    </a:p>
                    <a:p>
                      <a:pPr marL="750128" lvl="1" indent="-228600">
                        <a:lnSpc>
                          <a:spcPts val="1400"/>
                        </a:lnSpc>
                        <a:spcAft>
                          <a:spcPts val="900"/>
                        </a:spcAft>
                        <a:buFont typeface="Arial" panose="020B0604020202020204" pitchFamily="34" charset="0"/>
                        <a:buChar char="•"/>
                      </a:pPr>
                      <a:r>
                        <a:rPr lang="en-GB" sz="1000" kern="1200" baseline="0" dirty="0" smtClean="0">
                          <a:solidFill>
                            <a:schemeClr val="dk1"/>
                          </a:solidFill>
                          <a:effectLst/>
                          <a:latin typeface="+mn-lt"/>
                          <a:ea typeface="+mn-ea"/>
                          <a:cs typeface="+mn-cs"/>
                        </a:rPr>
                        <a:t>Assigns EV volume to EV Supplier position, subtracts from default Supplier position, represented in reports including D0030 (Distribution charging), P0210 (Transmission charging), P0182 (Imbalance Settlement)</a:t>
                      </a:r>
                    </a:p>
                  </a:txBody>
                  <a:tcPr marL="0" marR="0" marT="71755" marB="71755"/>
                </a:tc>
                <a:extLst>
                  <a:ext uri="{0D108BD9-81ED-4DB2-BD59-A6C34878D82A}">
                    <a16:rowId xmlns:a16="http://schemas.microsoft.com/office/drawing/2014/main" val="970507104"/>
                  </a:ext>
                </a:extLst>
              </a:tr>
            </a:tbl>
          </a:graphicData>
        </a:graphic>
      </p:graphicFrame>
    </p:spTree>
    <p:extLst>
      <p:ext uri="{BB962C8B-B14F-4D97-AF65-F5344CB8AC3E}">
        <p14:creationId xmlns:p14="http://schemas.microsoft.com/office/powerpoint/2010/main" val="97846450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EV Use case for multiple suppliers </a:t>
            </a:r>
            <a:r>
              <a:rPr lang="en-GB" dirty="0" smtClean="0"/>
              <a:t>– Proposed via P375</a:t>
            </a:r>
            <a:endParaRPr lang="en-GB" dirty="0"/>
          </a:p>
        </p:txBody>
      </p:sp>
      <p:sp>
        <p:nvSpPr>
          <p:cNvPr id="4" name="Slide Number Placeholder 3"/>
          <p:cNvSpPr>
            <a:spLocks noGrp="1"/>
          </p:cNvSpPr>
          <p:nvPr>
            <p:ph type="sldNum" sz="quarter" idx="1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27</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
        <p:nvSpPr>
          <p:cNvPr id="6" name="Content Placeholder 5"/>
          <p:cNvSpPr>
            <a:spLocks noGrp="1"/>
          </p:cNvSpPr>
          <p:nvPr>
            <p:ph sz="quarter" idx="13"/>
          </p:nvPr>
        </p:nvSpPr>
        <p:spPr/>
        <p:txBody>
          <a:bodyPr/>
          <a:lstStyle/>
          <a:p>
            <a:r>
              <a:rPr lang="en-GB" dirty="0" smtClean="0"/>
              <a:t>Pros</a:t>
            </a:r>
          </a:p>
          <a:p>
            <a:pPr lvl="1"/>
            <a:r>
              <a:rPr lang="en-GB" dirty="0" smtClean="0"/>
              <a:t>Arrangements do not require bilateral agreement between Suppliers</a:t>
            </a:r>
          </a:p>
          <a:p>
            <a:pPr lvl="1"/>
            <a:r>
              <a:rPr lang="en-GB" dirty="0" smtClean="0"/>
              <a:t>Leverages P375 arrangements</a:t>
            </a:r>
          </a:p>
          <a:p>
            <a:pPr lvl="1"/>
            <a:r>
              <a:rPr lang="en-GB" dirty="0" smtClean="0"/>
              <a:t>EV does not require MPAN, avoiding DNO overhead</a:t>
            </a:r>
          </a:p>
          <a:p>
            <a:pPr lvl="1"/>
            <a:r>
              <a:rPr lang="en-GB" dirty="0" smtClean="0"/>
              <a:t>EV does not require a Settlement meter</a:t>
            </a:r>
          </a:p>
          <a:p>
            <a:pPr lvl="1"/>
            <a:r>
              <a:rPr lang="en-GB" dirty="0" smtClean="0"/>
              <a:t>Suppliers do not require same Agents</a:t>
            </a:r>
            <a:endParaRPr lang="en-GB" dirty="0"/>
          </a:p>
        </p:txBody>
      </p:sp>
      <p:sp>
        <p:nvSpPr>
          <p:cNvPr id="7" name="Content Placeholder 6"/>
          <p:cNvSpPr>
            <a:spLocks noGrp="1"/>
          </p:cNvSpPr>
          <p:nvPr>
            <p:ph sz="quarter" idx="14"/>
          </p:nvPr>
        </p:nvSpPr>
        <p:spPr/>
        <p:txBody>
          <a:bodyPr/>
          <a:lstStyle/>
          <a:p>
            <a:r>
              <a:rPr lang="en-GB" dirty="0" smtClean="0"/>
              <a:t>Cons</a:t>
            </a:r>
          </a:p>
          <a:p>
            <a:pPr lvl="1"/>
            <a:r>
              <a:rPr lang="en-GB" dirty="0" smtClean="0"/>
              <a:t>Requires Agent recording EV flows to qualify as HHDC (including for functions not performed)</a:t>
            </a:r>
          </a:p>
          <a:p>
            <a:pPr lvl="1"/>
            <a:r>
              <a:rPr lang="en-GB" dirty="0" smtClean="0"/>
              <a:t>Presumes P375 outcome</a:t>
            </a:r>
          </a:p>
        </p:txBody>
      </p:sp>
    </p:spTree>
    <p:extLst>
      <p:ext uri="{BB962C8B-B14F-4D97-AF65-F5344CB8AC3E}">
        <p14:creationId xmlns:p14="http://schemas.microsoft.com/office/powerpoint/2010/main" val="3286877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smtClean="0"/>
              <a:t>Solution 3 – Shared SVA Meter Arrangement</a:t>
            </a:r>
            <a:endParaRPr lang="en-GB" dirty="0"/>
          </a:p>
        </p:txBody>
      </p:sp>
      <p:sp>
        <p:nvSpPr>
          <p:cNvPr id="4" name="Slide Number Placeholder 3"/>
          <p:cNvSpPr>
            <a:spLocks noGrp="1"/>
          </p:cNvSpPr>
          <p:nvPr>
            <p:ph type="sldNum" sz="quarter" idx="4294967295"/>
          </p:nvPr>
        </p:nvSpPr>
        <p:spPr>
          <a:xfrm>
            <a:off x="0" y="7172325"/>
            <a:ext cx="985838" cy="179388"/>
          </a:xfrm>
          <a:prstGeom prst="rect">
            <a:avLst/>
          </a:prstGeom>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28</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Tree>
    <p:extLst>
      <p:ext uri="{BB962C8B-B14F-4D97-AF65-F5344CB8AC3E}">
        <p14:creationId xmlns:p14="http://schemas.microsoft.com/office/powerpoint/2010/main" val="32083229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EV Use case for multiple suppliers – Shared SVA</a:t>
            </a:r>
          </a:p>
        </p:txBody>
      </p:sp>
      <p:sp>
        <p:nvSpPr>
          <p:cNvPr id="4" name="Slide Number Placeholder 3"/>
          <p:cNvSpPr>
            <a:spLocks noGrp="1"/>
          </p:cNvSpPr>
          <p:nvPr>
            <p:ph type="sldNum" sz="quarter" idx="1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29</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
        <p:nvSpPr>
          <p:cNvPr id="5" name="Text Placeholder 4"/>
          <p:cNvSpPr>
            <a:spLocks noGrp="1"/>
          </p:cNvSpPr>
          <p:nvPr>
            <p:ph type="body" sz="quarter" idx="12"/>
          </p:nvPr>
        </p:nvSpPr>
        <p:spPr/>
        <p:txBody>
          <a:bodyPr/>
          <a:lstStyle/>
          <a:p>
            <a:r>
              <a:rPr lang="en-GB" dirty="0" smtClean="0"/>
              <a:t>Shared SVA meter arrangements are set out in BSCP550 and allow Suppliers to enter a bilateral agreement to divide the recorded volume at the boundary meter between them</a:t>
            </a:r>
          </a:p>
          <a:p>
            <a:r>
              <a:rPr lang="en-GB" dirty="0"/>
              <a:t>Normally data splits are agreed ahead of time based on either a percentage or a fixed allocation of volume. 4.2.5 contains provisions for splitting meter data in proportion to non-Settlement Meter readings, facilitating meter splitting based on volumes supplied</a:t>
            </a:r>
          </a:p>
          <a:p>
            <a:r>
              <a:rPr lang="en-GB" dirty="0" smtClean="0"/>
              <a:t>The calculation of the split is done by the HHDC, who then provides data to settlement via the normal data flows</a:t>
            </a:r>
          </a:p>
          <a:p>
            <a:r>
              <a:rPr lang="en-GB" dirty="0" smtClean="0"/>
              <a:t>Each additional Supplier is required to register a ‘pseudo-secondary’ MSID against the property, to which their volumes are assigned</a:t>
            </a:r>
            <a:endParaRPr lang="en-GB" dirty="0"/>
          </a:p>
        </p:txBody>
      </p:sp>
    </p:spTree>
    <p:extLst>
      <p:ext uri="{BB962C8B-B14F-4D97-AF65-F5344CB8AC3E}">
        <p14:creationId xmlns:p14="http://schemas.microsoft.com/office/powerpoint/2010/main" val="3215981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smtClean="0"/>
              <a:t>Agenda</a:t>
            </a:r>
            <a:endParaRPr lang="en-GB" dirty="0"/>
          </a:p>
        </p:txBody>
      </p:sp>
      <p:sp>
        <p:nvSpPr>
          <p:cNvPr id="3" name="Slide Number Placeholder 2"/>
          <p:cNvSpPr>
            <a:spLocks noGrp="1"/>
          </p:cNvSpPr>
          <p:nvPr>
            <p:ph type="sldNum" sz="quarter" idx="11"/>
          </p:nvPr>
        </p:nvSpPr>
        <p:spPr/>
        <p:txBody>
          <a:bodyPr/>
          <a:lstStyle/>
          <a:p>
            <a:fld id="{183C6C5D-E533-49CA-B0EE-FC3E24E254C3}" type="slidenum">
              <a:rPr lang="en-GB" smtClean="0"/>
              <a:pPr/>
              <a:t>3</a:t>
            </a:fld>
            <a:endParaRPr lang="en-GB" dirty="0"/>
          </a:p>
        </p:txBody>
      </p:sp>
      <p:sp>
        <p:nvSpPr>
          <p:cNvPr id="7" name="Text Placeholder 6"/>
          <p:cNvSpPr>
            <a:spLocks noGrp="1"/>
          </p:cNvSpPr>
          <p:nvPr>
            <p:ph type="body" sz="quarter" idx="12"/>
          </p:nvPr>
        </p:nvSpPr>
        <p:spPr/>
        <p:txBody>
          <a:bodyPr/>
          <a:lstStyle/>
          <a:p>
            <a:pPr marL="457200" indent="-457200">
              <a:buFont typeface="+mj-lt"/>
              <a:buAutoNum type="arabicPeriod"/>
            </a:pPr>
            <a:r>
              <a:rPr lang="en-GB" dirty="0"/>
              <a:t>Welcome &amp; meeting objectives</a:t>
            </a:r>
          </a:p>
          <a:p>
            <a:pPr marL="457200" indent="-457200">
              <a:buFont typeface="+mj-lt"/>
              <a:buAutoNum type="arabicPeriod"/>
            </a:pPr>
            <a:r>
              <a:rPr lang="en-GB" dirty="0" smtClean="0"/>
              <a:t>WG1 </a:t>
            </a:r>
            <a:r>
              <a:rPr lang="en-GB" dirty="0"/>
              <a:t>a</a:t>
            </a:r>
            <a:r>
              <a:rPr lang="en-GB" dirty="0" smtClean="0"/>
              <a:t>ctions </a:t>
            </a:r>
            <a:r>
              <a:rPr lang="en-GB" dirty="0"/>
              <a:t>u</a:t>
            </a:r>
            <a:r>
              <a:rPr lang="en-GB" dirty="0" smtClean="0"/>
              <a:t>pdate </a:t>
            </a:r>
            <a:endParaRPr lang="en-GB" dirty="0"/>
          </a:p>
          <a:p>
            <a:pPr marL="457200" indent="-457200">
              <a:buFont typeface="+mj-lt"/>
              <a:buAutoNum type="arabicPeriod"/>
            </a:pPr>
            <a:r>
              <a:rPr lang="en-US" dirty="0" smtClean="0"/>
              <a:t>P379 issue and scope </a:t>
            </a:r>
            <a:endParaRPr lang="en-US" dirty="0"/>
          </a:p>
          <a:p>
            <a:pPr marL="457200" indent="-457200">
              <a:buFont typeface="+mj-lt"/>
              <a:buAutoNum type="arabicPeriod"/>
            </a:pPr>
            <a:r>
              <a:rPr lang="en-US" dirty="0" smtClean="0"/>
              <a:t>Use case 1 – Electric Vehicle (EV) </a:t>
            </a:r>
          </a:p>
          <a:p>
            <a:pPr marL="457200" indent="-457200">
              <a:buFont typeface="+mj-lt"/>
              <a:buAutoNum type="arabicPeriod"/>
            </a:pPr>
            <a:r>
              <a:rPr lang="en-GB" dirty="0" smtClean="0"/>
              <a:t>Use case 2 – </a:t>
            </a:r>
            <a:r>
              <a:rPr lang="en-GB" smtClean="0"/>
              <a:t>Exempt Supply </a:t>
            </a:r>
            <a:endParaRPr lang="en-GB" dirty="0" smtClean="0"/>
          </a:p>
          <a:p>
            <a:pPr marL="457200" indent="-457200">
              <a:buFont typeface="+mj-lt"/>
              <a:buAutoNum type="arabicPeriod"/>
            </a:pPr>
            <a:r>
              <a:rPr lang="en-US" dirty="0"/>
              <a:t>Access &amp; forward looking charges </a:t>
            </a:r>
            <a:r>
              <a:rPr lang="en-US" dirty="0" smtClean="0"/>
              <a:t>SCR – Ofgem </a:t>
            </a:r>
            <a:endParaRPr lang="en-US" dirty="0"/>
          </a:p>
          <a:p>
            <a:pPr marL="457200" indent="-457200">
              <a:buFont typeface="+mj-lt"/>
              <a:buAutoNum type="arabicPeriod"/>
            </a:pPr>
            <a:r>
              <a:rPr lang="en-GB" dirty="0" smtClean="0"/>
              <a:t>P379 </a:t>
            </a:r>
            <a:r>
              <a:rPr lang="en-GB" dirty="0"/>
              <a:t>next </a:t>
            </a:r>
            <a:r>
              <a:rPr lang="en-GB" dirty="0" smtClean="0"/>
              <a:t>steps</a:t>
            </a:r>
          </a:p>
          <a:p>
            <a:pPr marL="457200" indent="-457200">
              <a:buFont typeface="+mj-lt"/>
              <a:buAutoNum type="arabicPeriod"/>
            </a:pPr>
            <a:r>
              <a:rPr lang="en-GB" dirty="0" smtClean="0"/>
              <a:t>Any </a:t>
            </a:r>
            <a:r>
              <a:rPr lang="en-GB" dirty="0"/>
              <a:t>other </a:t>
            </a:r>
            <a:r>
              <a:rPr lang="en-GB" dirty="0" smtClean="0"/>
              <a:t>business</a:t>
            </a:r>
          </a:p>
          <a:p>
            <a:pPr marL="457200" indent="-457200">
              <a:buFont typeface="+mj-lt"/>
              <a:buAutoNum type="arabicPeriod"/>
            </a:pPr>
            <a:r>
              <a:rPr lang="en-GB" dirty="0" smtClean="0"/>
              <a:t>P379 Progression Plan </a:t>
            </a:r>
          </a:p>
          <a:p>
            <a:pPr marL="457200" indent="-457200">
              <a:buFont typeface="+mj-lt"/>
              <a:buAutoNum type="arabicPeriod"/>
            </a:pPr>
            <a:r>
              <a:rPr lang="en-GB" dirty="0" smtClean="0"/>
              <a:t>Meeting close</a:t>
            </a:r>
            <a:endParaRPr lang="en-GB" dirty="0"/>
          </a:p>
        </p:txBody>
      </p:sp>
    </p:spTree>
    <p:extLst>
      <p:ext uri="{BB962C8B-B14F-4D97-AF65-F5344CB8AC3E}">
        <p14:creationId xmlns:p14="http://schemas.microsoft.com/office/powerpoint/2010/main" val="132217447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EV Use case for multiple suppliers – Shared SVA</a:t>
            </a:r>
            <a:endParaRPr lang="en-GB" dirty="0"/>
          </a:p>
        </p:txBody>
      </p:sp>
      <p:sp>
        <p:nvSpPr>
          <p:cNvPr id="4" name="Slide Number Placeholder 3"/>
          <p:cNvSpPr>
            <a:spLocks noGrp="1"/>
          </p:cNvSpPr>
          <p:nvPr>
            <p:ph type="sldNum" sz="quarter" idx="1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30</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
        <p:nvSpPr>
          <p:cNvPr id="5" name="Text Placeholder 4"/>
          <p:cNvSpPr>
            <a:spLocks noGrp="1"/>
          </p:cNvSpPr>
          <p:nvPr>
            <p:ph type="body" sz="quarter" idx="12"/>
          </p:nvPr>
        </p:nvSpPr>
        <p:spPr>
          <a:xfrm>
            <a:off x="395999" y="1155701"/>
            <a:ext cx="9900000" cy="2607408"/>
          </a:xfrm>
        </p:spPr>
        <p:txBody>
          <a:bodyPr/>
          <a:lstStyle/>
          <a:p>
            <a:pPr marL="0" indent="0">
              <a:buNone/>
            </a:pPr>
            <a:endParaRPr lang="en-GB" dirty="0"/>
          </a:p>
        </p:txBody>
      </p:sp>
      <p:graphicFrame>
        <p:nvGraphicFramePr>
          <p:cNvPr id="6" name="Table 5"/>
          <p:cNvGraphicFramePr>
            <a:graphicFrameLocks noGrp="1"/>
          </p:cNvGraphicFramePr>
          <p:nvPr>
            <p:extLst/>
          </p:nvPr>
        </p:nvGraphicFramePr>
        <p:xfrm>
          <a:off x="395999" y="1661799"/>
          <a:ext cx="9900526" cy="5013960"/>
        </p:xfrm>
        <a:graphic>
          <a:graphicData uri="http://schemas.openxmlformats.org/drawingml/2006/table">
            <a:tbl>
              <a:tblPr firstRow="1" firstCol="1" bandRow="1">
                <a:tableStyleId>{5C22544A-7EE6-4342-B048-85BDC9FD1C3A}</a:tableStyleId>
              </a:tblPr>
              <a:tblGrid>
                <a:gridCol w="1588453">
                  <a:extLst>
                    <a:ext uri="{9D8B030D-6E8A-4147-A177-3AD203B41FA5}">
                      <a16:colId xmlns:a16="http://schemas.microsoft.com/office/drawing/2014/main" val="1327111237"/>
                    </a:ext>
                  </a:extLst>
                </a:gridCol>
                <a:gridCol w="8312073">
                  <a:extLst>
                    <a:ext uri="{9D8B030D-6E8A-4147-A177-3AD203B41FA5}">
                      <a16:colId xmlns:a16="http://schemas.microsoft.com/office/drawing/2014/main" val="1283135659"/>
                    </a:ext>
                  </a:extLst>
                </a:gridCol>
              </a:tblGrid>
              <a:tr h="0">
                <a:tc gridSpan="2">
                  <a:txBody>
                    <a:bodyPr/>
                    <a:lstStyle/>
                    <a:p>
                      <a:pPr marL="71755" marR="71755">
                        <a:lnSpc>
                          <a:spcPts val="1300"/>
                        </a:lnSpc>
                        <a:spcAft>
                          <a:spcPts val="0"/>
                        </a:spcAft>
                      </a:pPr>
                      <a:r>
                        <a:rPr lang="en-GB" sz="1000" dirty="0" smtClean="0">
                          <a:effectLst/>
                        </a:rPr>
                        <a:t>Multiple Suppliers EV</a:t>
                      </a:r>
                      <a:r>
                        <a:rPr lang="en-GB" sz="1000" baseline="0" dirty="0" smtClean="0">
                          <a:effectLst/>
                        </a:rPr>
                        <a:t> use case – Shared SVA metering arrangements </a:t>
                      </a:r>
                      <a:endParaRPr lang="en-GB" sz="1000" b="1" dirty="0">
                        <a:solidFill>
                          <a:srgbClr val="FFFFFF"/>
                        </a:solidFill>
                        <a:effectLst/>
                        <a:latin typeface="Tahoma" panose="020B0604030504040204" pitchFamily="34" charset="0"/>
                        <a:ea typeface="Times New Roman" panose="02020603050405020304" pitchFamily="18" charset="0"/>
                      </a:endParaRPr>
                    </a:p>
                  </a:txBody>
                  <a:tcPr marL="0" marR="0" marT="71755" marB="71755"/>
                </a:tc>
                <a:tc hMerge="1">
                  <a:txBody>
                    <a:bodyPr/>
                    <a:lstStyle/>
                    <a:p>
                      <a:endParaRPr lang="en-GB"/>
                    </a:p>
                  </a:txBody>
                  <a:tcPr/>
                </a:tc>
                <a:extLst>
                  <a:ext uri="{0D108BD9-81ED-4DB2-BD59-A6C34878D82A}">
                    <a16:rowId xmlns:a16="http://schemas.microsoft.com/office/drawing/2014/main" val="1526168010"/>
                  </a:ext>
                </a:extLst>
              </a:tr>
              <a:tr h="0">
                <a:tc>
                  <a:txBody>
                    <a:bodyPr/>
                    <a:lstStyle/>
                    <a:p>
                      <a:pPr marL="71755" marR="71755">
                        <a:lnSpc>
                          <a:spcPts val="1300"/>
                        </a:lnSpc>
                        <a:spcAft>
                          <a:spcPts val="0"/>
                        </a:spcAft>
                      </a:pPr>
                      <a:r>
                        <a:rPr lang="en-GB" sz="1000" dirty="0">
                          <a:effectLst/>
                        </a:rPr>
                        <a:t>Primary actor</a:t>
                      </a:r>
                      <a:endParaRPr lang="en-GB" sz="1000" dirty="0">
                        <a:solidFill>
                          <a:srgbClr val="000000"/>
                        </a:solidFill>
                        <a:effectLst/>
                        <a:latin typeface="Tahoma" panose="020B0604030504040204" pitchFamily="34" charset="0"/>
                        <a:ea typeface="Times New Roman" panose="02020603050405020304" pitchFamily="18" charset="0"/>
                      </a:endParaRPr>
                    </a:p>
                  </a:txBody>
                  <a:tcPr marL="0" marR="0" marT="71755" marB="71755"/>
                </a:tc>
                <a:tc>
                  <a:txBody>
                    <a:bodyPr/>
                    <a:lstStyle/>
                    <a:p>
                      <a:pPr>
                        <a:lnSpc>
                          <a:spcPts val="1400"/>
                        </a:lnSpc>
                        <a:spcAft>
                          <a:spcPts val="900"/>
                        </a:spcAft>
                      </a:pPr>
                      <a:r>
                        <a:rPr lang="en-GB" sz="1000" dirty="0" smtClean="0">
                          <a:effectLst/>
                        </a:rPr>
                        <a:t>Electric</a:t>
                      </a:r>
                      <a:r>
                        <a:rPr lang="en-GB" sz="1000" baseline="0" dirty="0" smtClean="0">
                          <a:effectLst/>
                        </a:rPr>
                        <a:t> Vehicle supply company</a:t>
                      </a:r>
                      <a:endParaRPr lang="en-GB" sz="1000" dirty="0">
                        <a:solidFill>
                          <a:srgbClr val="0000FF"/>
                        </a:solidFill>
                        <a:effectLst/>
                        <a:latin typeface="Tahoma" panose="020B0604030504040204" pitchFamily="34" charset="0"/>
                        <a:ea typeface="Times New Roman" panose="02020603050405020304" pitchFamily="18" charset="0"/>
                      </a:endParaRPr>
                    </a:p>
                  </a:txBody>
                  <a:tcPr marL="0" marR="0" marT="71755" marB="71755"/>
                </a:tc>
                <a:extLst>
                  <a:ext uri="{0D108BD9-81ED-4DB2-BD59-A6C34878D82A}">
                    <a16:rowId xmlns:a16="http://schemas.microsoft.com/office/drawing/2014/main" val="1209862404"/>
                  </a:ext>
                </a:extLst>
              </a:tr>
              <a:tr h="0">
                <a:tc>
                  <a:txBody>
                    <a:bodyPr/>
                    <a:lstStyle/>
                    <a:p>
                      <a:pPr marL="71755" marR="71755">
                        <a:lnSpc>
                          <a:spcPts val="1300"/>
                        </a:lnSpc>
                        <a:spcAft>
                          <a:spcPts val="0"/>
                        </a:spcAft>
                      </a:pPr>
                      <a:r>
                        <a:rPr lang="en-GB" sz="1000" dirty="0">
                          <a:effectLst/>
                        </a:rPr>
                        <a:t>Primary actor goal</a:t>
                      </a:r>
                      <a:endParaRPr lang="en-GB" sz="1000" dirty="0">
                        <a:solidFill>
                          <a:srgbClr val="000000"/>
                        </a:solidFill>
                        <a:effectLst/>
                        <a:latin typeface="Tahoma" panose="020B0604030504040204" pitchFamily="34" charset="0"/>
                        <a:ea typeface="Times New Roman" panose="02020603050405020304" pitchFamily="18" charset="0"/>
                      </a:endParaRPr>
                    </a:p>
                  </a:txBody>
                  <a:tcPr marL="0" marR="0" marT="71755" marB="71755"/>
                </a:tc>
                <a:tc>
                  <a:txBody>
                    <a:bodyPr/>
                    <a:lstStyle/>
                    <a:p>
                      <a:pPr>
                        <a:lnSpc>
                          <a:spcPts val="1400"/>
                        </a:lnSpc>
                        <a:spcAft>
                          <a:spcPts val="900"/>
                        </a:spcAft>
                      </a:pPr>
                      <a:r>
                        <a:rPr lang="en-GB" sz="1000" dirty="0" smtClean="0">
                          <a:effectLst/>
                        </a:rPr>
                        <a:t>Proper assignment</a:t>
                      </a:r>
                      <a:r>
                        <a:rPr lang="en-GB" sz="1000" baseline="0" dirty="0" smtClean="0">
                          <a:effectLst/>
                        </a:rPr>
                        <a:t> of energy volumes attributable to EV supply company</a:t>
                      </a:r>
                      <a:endParaRPr lang="en-GB" sz="1000" dirty="0">
                        <a:solidFill>
                          <a:srgbClr val="0000FF"/>
                        </a:solidFill>
                        <a:effectLst/>
                        <a:latin typeface="Tahoma" panose="020B0604030504040204" pitchFamily="34" charset="0"/>
                        <a:ea typeface="Times New Roman" panose="02020603050405020304" pitchFamily="18" charset="0"/>
                      </a:endParaRPr>
                    </a:p>
                  </a:txBody>
                  <a:tcPr marL="0" marR="0" marT="71755" marB="71755"/>
                </a:tc>
                <a:extLst>
                  <a:ext uri="{0D108BD9-81ED-4DB2-BD59-A6C34878D82A}">
                    <a16:rowId xmlns:a16="http://schemas.microsoft.com/office/drawing/2014/main" val="175297970"/>
                  </a:ext>
                </a:extLst>
              </a:tr>
              <a:tr h="0">
                <a:tc>
                  <a:txBody>
                    <a:bodyPr/>
                    <a:lstStyle/>
                    <a:p>
                      <a:pPr marL="71755" marR="71755">
                        <a:lnSpc>
                          <a:spcPts val="1300"/>
                        </a:lnSpc>
                        <a:spcAft>
                          <a:spcPts val="0"/>
                        </a:spcAft>
                      </a:pPr>
                      <a:r>
                        <a:rPr lang="en-GB" sz="1000" dirty="0">
                          <a:effectLst/>
                        </a:rPr>
                        <a:t>Supporting actors</a:t>
                      </a:r>
                      <a:endParaRPr lang="en-GB" sz="1000" dirty="0">
                        <a:solidFill>
                          <a:srgbClr val="000000"/>
                        </a:solidFill>
                        <a:effectLst/>
                        <a:latin typeface="Tahoma" panose="020B0604030504040204" pitchFamily="34" charset="0"/>
                        <a:ea typeface="Times New Roman" panose="02020603050405020304" pitchFamily="18" charset="0"/>
                      </a:endParaRPr>
                    </a:p>
                  </a:txBody>
                  <a:tcPr marL="0" marR="0" marT="71755" marB="71755"/>
                </a:tc>
                <a:tc>
                  <a:txBody>
                    <a:bodyPr/>
                    <a:lstStyle/>
                    <a:p>
                      <a:pPr>
                        <a:lnSpc>
                          <a:spcPts val="1400"/>
                        </a:lnSpc>
                        <a:spcAft>
                          <a:spcPts val="900"/>
                        </a:spcAft>
                      </a:pPr>
                      <a:r>
                        <a:rPr lang="en-GB" sz="1000" dirty="0" smtClean="0">
                          <a:effectLst/>
                        </a:rPr>
                        <a:t>Default Supplier, SVAA,</a:t>
                      </a:r>
                      <a:r>
                        <a:rPr lang="en-GB" sz="1000" baseline="0" dirty="0" smtClean="0">
                          <a:effectLst/>
                        </a:rPr>
                        <a:t> HHDC, HHDA</a:t>
                      </a:r>
                      <a:endParaRPr lang="en-GB" sz="1000" dirty="0">
                        <a:solidFill>
                          <a:srgbClr val="0000FF"/>
                        </a:solidFill>
                        <a:effectLst/>
                        <a:latin typeface="Tahoma" panose="020B0604030504040204" pitchFamily="34" charset="0"/>
                        <a:ea typeface="Times New Roman" panose="02020603050405020304" pitchFamily="18" charset="0"/>
                      </a:endParaRPr>
                    </a:p>
                  </a:txBody>
                  <a:tcPr marL="0" marR="0" marT="71755" marB="71755"/>
                </a:tc>
                <a:extLst>
                  <a:ext uri="{0D108BD9-81ED-4DB2-BD59-A6C34878D82A}">
                    <a16:rowId xmlns:a16="http://schemas.microsoft.com/office/drawing/2014/main" val="3591315757"/>
                  </a:ext>
                </a:extLst>
              </a:tr>
              <a:tr h="0">
                <a:tc>
                  <a:txBody>
                    <a:bodyPr/>
                    <a:lstStyle/>
                    <a:p>
                      <a:pPr marL="71755" marR="71755">
                        <a:lnSpc>
                          <a:spcPts val="1300"/>
                        </a:lnSpc>
                        <a:spcAft>
                          <a:spcPts val="0"/>
                        </a:spcAft>
                      </a:pPr>
                      <a:r>
                        <a:rPr lang="en-GB" sz="1000" dirty="0">
                          <a:effectLst/>
                        </a:rPr>
                        <a:t>Brief description</a:t>
                      </a:r>
                      <a:endParaRPr lang="en-GB" sz="1000" dirty="0">
                        <a:solidFill>
                          <a:srgbClr val="000000"/>
                        </a:solidFill>
                        <a:effectLst/>
                        <a:latin typeface="Tahoma" panose="020B0604030504040204" pitchFamily="34" charset="0"/>
                        <a:ea typeface="Times New Roman" panose="02020603050405020304" pitchFamily="18" charset="0"/>
                      </a:endParaRPr>
                    </a:p>
                  </a:txBody>
                  <a:tcPr marL="0" marR="0" marT="71755" marB="71755"/>
                </a:tc>
                <a:tc>
                  <a:txBody>
                    <a:bodyPr/>
                    <a:lstStyle/>
                    <a:p>
                      <a:pPr>
                        <a:lnSpc>
                          <a:spcPts val="1400"/>
                        </a:lnSpc>
                        <a:spcAft>
                          <a:spcPts val="900"/>
                        </a:spcAft>
                      </a:pPr>
                      <a:r>
                        <a:rPr lang="en-GB" sz="1000" dirty="0" smtClean="0">
                          <a:effectLst/>
                        </a:rPr>
                        <a:t>The Electric</a:t>
                      </a:r>
                      <a:r>
                        <a:rPr lang="en-GB" sz="1000" baseline="0" dirty="0" smtClean="0">
                          <a:effectLst/>
                        </a:rPr>
                        <a:t> Vehicle supply company will supply electricity to an electric vehicle located behind the meter of a premises without Supplying the rest of the premises.</a:t>
                      </a:r>
                      <a:endParaRPr lang="en-GB" sz="1000" dirty="0">
                        <a:solidFill>
                          <a:srgbClr val="0000FF"/>
                        </a:solidFill>
                        <a:effectLst/>
                        <a:latin typeface="Tahoma" panose="020B0604030504040204" pitchFamily="34" charset="0"/>
                        <a:ea typeface="Times New Roman" panose="02020603050405020304" pitchFamily="18" charset="0"/>
                      </a:endParaRPr>
                    </a:p>
                  </a:txBody>
                  <a:tcPr marL="0" marR="0" marT="71755" marB="71755"/>
                </a:tc>
                <a:extLst>
                  <a:ext uri="{0D108BD9-81ED-4DB2-BD59-A6C34878D82A}">
                    <a16:rowId xmlns:a16="http://schemas.microsoft.com/office/drawing/2014/main" val="1317549764"/>
                  </a:ext>
                </a:extLst>
              </a:tr>
              <a:tr h="0">
                <a:tc>
                  <a:txBody>
                    <a:bodyPr/>
                    <a:lstStyle/>
                    <a:p>
                      <a:pPr marL="71755" marR="71755">
                        <a:lnSpc>
                          <a:spcPts val="1300"/>
                        </a:lnSpc>
                        <a:spcAft>
                          <a:spcPts val="0"/>
                        </a:spcAft>
                      </a:pPr>
                      <a:r>
                        <a:rPr lang="en-GB" sz="1000" dirty="0">
                          <a:effectLst/>
                        </a:rPr>
                        <a:t>Main flow</a:t>
                      </a:r>
                      <a:endParaRPr lang="en-GB" sz="1000" dirty="0">
                        <a:solidFill>
                          <a:srgbClr val="000000"/>
                        </a:solidFill>
                        <a:effectLst/>
                        <a:latin typeface="Tahoma" panose="020B0604030504040204" pitchFamily="34" charset="0"/>
                        <a:ea typeface="Times New Roman" panose="02020603050405020304" pitchFamily="18" charset="0"/>
                      </a:endParaRPr>
                    </a:p>
                  </a:txBody>
                  <a:tcPr marL="0" marR="0" marT="71755" marB="71755"/>
                </a:tc>
                <a:tc>
                  <a:txBody>
                    <a:bodyPr/>
                    <a:lstStyle/>
                    <a:p>
                      <a:pPr marL="228600" indent="-228600">
                        <a:lnSpc>
                          <a:spcPts val="1400"/>
                        </a:lnSpc>
                        <a:spcAft>
                          <a:spcPts val="900"/>
                        </a:spcAft>
                        <a:buAutoNum type="arabicPeriod"/>
                      </a:pPr>
                      <a:r>
                        <a:rPr lang="en-GB" sz="1000" baseline="0" dirty="0" smtClean="0">
                          <a:effectLst/>
                        </a:rPr>
                        <a:t>EV manufacturer sells EV to customer with bundled supply contract</a:t>
                      </a:r>
                    </a:p>
                    <a:p>
                      <a:pPr marL="228600" indent="-228600">
                        <a:lnSpc>
                          <a:spcPts val="1400"/>
                        </a:lnSpc>
                        <a:spcAft>
                          <a:spcPts val="900"/>
                        </a:spcAft>
                        <a:buAutoNum type="arabicPeriod"/>
                      </a:pPr>
                      <a:r>
                        <a:rPr lang="en-GB" sz="1000" baseline="0" dirty="0" smtClean="0">
                          <a:effectLst/>
                        </a:rPr>
                        <a:t>Customer/EV supply company identifies default Supplier (and HHDC)</a:t>
                      </a:r>
                    </a:p>
                    <a:p>
                      <a:pPr marL="228600" indent="-228600">
                        <a:lnSpc>
                          <a:spcPts val="1400"/>
                        </a:lnSpc>
                        <a:spcAft>
                          <a:spcPts val="900"/>
                        </a:spcAft>
                        <a:buAutoNum type="arabicPeriod"/>
                      </a:pPr>
                      <a:r>
                        <a:rPr lang="en-GB" sz="1000" baseline="0" dirty="0" smtClean="0">
                          <a:effectLst/>
                        </a:rPr>
                        <a:t>EV supply company and default Supplier agree terms for shared SVA supply arrangements</a:t>
                      </a:r>
                    </a:p>
                    <a:p>
                      <a:pPr marL="228600" marR="0" lvl="0" indent="-228600" algn="l" defTabSz="1043056" rtl="0" eaLnBrk="1" fontAlgn="auto" latinLnBrk="0" hangingPunct="1">
                        <a:lnSpc>
                          <a:spcPts val="1400"/>
                        </a:lnSpc>
                        <a:spcBef>
                          <a:spcPts val="0"/>
                        </a:spcBef>
                        <a:spcAft>
                          <a:spcPts val="900"/>
                        </a:spcAft>
                        <a:buClrTx/>
                        <a:buSzTx/>
                        <a:buFontTx/>
                        <a:buAutoNum type="arabicPeriod"/>
                        <a:tabLst/>
                        <a:defRPr/>
                      </a:pPr>
                      <a:r>
                        <a:rPr lang="en-GB" sz="1000" baseline="0" dirty="0" smtClean="0">
                          <a:effectLst/>
                        </a:rPr>
                        <a:t>EV supply company registers pseudo-Secondary MSID for EV</a:t>
                      </a:r>
                    </a:p>
                    <a:p>
                      <a:pPr marL="228600" indent="-228600">
                        <a:lnSpc>
                          <a:spcPts val="1400"/>
                        </a:lnSpc>
                        <a:spcAft>
                          <a:spcPts val="900"/>
                        </a:spcAft>
                        <a:buAutoNum type="arabicPeriod"/>
                      </a:pPr>
                      <a:r>
                        <a:rPr lang="en-GB" sz="1000" baseline="0" dirty="0" smtClean="0">
                          <a:effectLst/>
                        </a:rPr>
                        <a:t>EV supply company notifies HHDC details of the contract, including customer address and EV measurement device details</a:t>
                      </a:r>
                    </a:p>
                    <a:p>
                      <a:pPr marL="228600" indent="-228600">
                        <a:lnSpc>
                          <a:spcPts val="1400"/>
                        </a:lnSpc>
                        <a:spcAft>
                          <a:spcPts val="900"/>
                        </a:spcAft>
                        <a:buAutoNum type="arabicPeriod"/>
                      </a:pPr>
                      <a:r>
                        <a:rPr lang="en-GB" sz="1000" baseline="0" dirty="0" smtClean="0">
                          <a:effectLst/>
                        </a:rPr>
                        <a:t>Customer charges EV at home</a:t>
                      </a:r>
                    </a:p>
                    <a:p>
                      <a:pPr marL="228600" indent="-228600">
                        <a:lnSpc>
                          <a:spcPts val="1400"/>
                        </a:lnSpc>
                        <a:spcAft>
                          <a:spcPts val="900"/>
                        </a:spcAft>
                        <a:buAutoNum type="arabicPeriod"/>
                      </a:pPr>
                      <a:r>
                        <a:rPr lang="en-GB" sz="1000" baseline="0" dirty="0" smtClean="0">
                          <a:effectLst/>
                        </a:rPr>
                        <a:t>HHDC obtains EV consumption from measurement device in EV</a:t>
                      </a:r>
                    </a:p>
                    <a:p>
                      <a:pPr marL="228600" marR="0" lvl="0" indent="-228600" algn="l" defTabSz="1043056" rtl="0" eaLnBrk="1" fontAlgn="auto" latinLnBrk="0" hangingPunct="1">
                        <a:lnSpc>
                          <a:spcPts val="1400"/>
                        </a:lnSpc>
                        <a:spcBef>
                          <a:spcPts val="0"/>
                        </a:spcBef>
                        <a:spcAft>
                          <a:spcPts val="900"/>
                        </a:spcAft>
                        <a:buClrTx/>
                        <a:buSzTx/>
                        <a:buFontTx/>
                        <a:buAutoNum type="arabicPeriod"/>
                        <a:tabLst/>
                        <a:defRPr/>
                      </a:pPr>
                      <a:r>
                        <a:rPr lang="en-GB" sz="1000" baseline="0" dirty="0" smtClean="0">
                          <a:effectLst/>
                        </a:rPr>
                        <a:t>HHDC subtracts EV consumption from position of Supplier registered to customer MPAN, adds consumption to position of EV supplier</a:t>
                      </a:r>
                    </a:p>
                    <a:p>
                      <a:pPr marL="228600" indent="-228600">
                        <a:lnSpc>
                          <a:spcPts val="1400"/>
                        </a:lnSpc>
                        <a:spcAft>
                          <a:spcPts val="900"/>
                        </a:spcAft>
                        <a:buAutoNum type="arabicPeriod"/>
                      </a:pPr>
                      <a:r>
                        <a:rPr lang="en-GB" sz="1000" baseline="0" dirty="0" smtClean="0">
                          <a:effectLst/>
                        </a:rPr>
                        <a:t>HHDC submits EV consumption data to HHDA</a:t>
                      </a:r>
                    </a:p>
                    <a:p>
                      <a:pPr marL="228600" indent="-228600">
                        <a:lnSpc>
                          <a:spcPts val="1400"/>
                        </a:lnSpc>
                        <a:spcAft>
                          <a:spcPts val="900"/>
                        </a:spcAft>
                        <a:buAutoNum type="arabicPeriod"/>
                      </a:pPr>
                      <a:r>
                        <a:rPr lang="en-GB" sz="1000" baseline="0" dirty="0" smtClean="0">
                          <a:solidFill>
                            <a:schemeClr val="tx1"/>
                          </a:solidFill>
                          <a:effectLst/>
                          <a:latin typeface="Tahoma" panose="020B0604030504040204" pitchFamily="34" charset="0"/>
                          <a:ea typeface="Times New Roman" panose="02020603050405020304" pitchFamily="18" charset="0"/>
                        </a:rPr>
                        <a:t>HHDA notifies SVAA of aggregated position for each supplier</a:t>
                      </a:r>
                    </a:p>
                    <a:p>
                      <a:pPr marL="228600" indent="-228600">
                        <a:lnSpc>
                          <a:spcPts val="1400"/>
                        </a:lnSpc>
                        <a:spcAft>
                          <a:spcPts val="900"/>
                        </a:spcAft>
                        <a:buAutoNum type="arabicPeriod"/>
                      </a:pPr>
                      <a:r>
                        <a:rPr lang="en-GB" sz="1000" baseline="0" dirty="0" smtClean="0">
                          <a:solidFill>
                            <a:schemeClr val="tx1"/>
                          </a:solidFill>
                          <a:effectLst/>
                          <a:latin typeface="Tahoma" panose="020B0604030504040204" pitchFamily="34" charset="0"/>
                          <a:ea typeface="Times New Roman" panose="02020603050405020304" pitchFamily="18" charset="0"/>
                        </a:rPr>
                        <a:t>HHDC notifies each supplier of consumption</a:t>
                      </a:r>
                    </a:p>
                  </a:txBody>
                  <a:tcPr marL="0" marR="0" marT="71755" marB="71755"/>
                </a:tc>
                <a:extLst>
                  <a:ext uri="{0D108BD9-81ED-4DB2-BD59-A6C34878D82A}">
                    <a16:rowId xmlns:a16="http://schemas.microsoft.com/office/drawing/2014/main" val="970507104"/>
                  </a:ext>
                </a:extLst>
              </a:tr>
            </a:tbl>
          </a:graphicData>
        </a:graphic>
      </p:graphicFrame>
    </p:spTree>
    <p:extLst>
      <p:ext uri="{BB962C8B-B14F-4D97-AF65-F5344CB8AC3E}">
        <p14:creationId xmlns:p14="http://schemas.microsoft.com/office/powerpoint/2010/main" val="159549148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EV Use case for multiple suppliers </a:t>
            </a:r>
            <a:r>
              <a:rPr lang="en-GB" dirty="0" smtClean="0"/>
              <a:t>– Shared SVA</a:t>
            </a:r>
            <a:endParaRPr lang="en-GB" dirty="0"/>
          </a:p>
        </p:txBody>
      </p:sp>
      <p:sp>
        <p:nvSpPr>
          <p:cNvPr id="4" name="Slide Number Placeholder 3"/>
          <p:cNvSpPr>
            <a:spLocks noGrp="1"/>
          </p:cNvSpPr>
          <p:nvPr>
            <p:ph type="sldNum" sz="quarter" idx="1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31</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
        <p:nvSpPr>
          <p:cNvPr id="6" name="Content Placeholder 5"/>
          <p:cNvSpPr>
            <a:spLocks noGrp="1"/>
          </p:cNvSpPr>
          <p:nvPr>
            <p:ph sz="quarter" idx="13"/>
          </p:nvPr>
        </p:nvSpPr>
        <p:spPr/>
        <p:txBody>
          <a:bodyPr/>
          <a:lstStyle/>
          <a:p>
            <a:r>
              <a:rPr lang="en-GB" dirty="0" smtClean="0"/>
              <a:t>Pros</a:t>
            </a:r>
          </a:p>
          <a:p>
            <a:pPr lvl="1"/>
            <a:r>
              <a:rPr lang="en-GB" dirty="0" smtClean="0"/>
              <a:t>Utilises existing BSCP550 processes</a:t>
            </a:r>
          </a:p>
          <a:p>
            <a:pPr lvl="1"/>
            <a:r>
              <a:rPr lang="en-GB" dirty="0" smtClean="0"/>
              <a:t>EV does not need a Settlement meter</a:t>
            </a:r>
            <a:endParaRPr lang="en-GB" dirty="0"/>
          </a:p>
        </p:txBody>
      </p:sp>
      <p:sp>
        <p:nvSpPr>
          <p:cNvPr id="7" name="Content Placeholder 6"/>
          <p:cNvSpPr>
            <a:spLocks noGrp="1"/>
          </p:cNvSpPr>
          <p:nvPr>
            <p:ph sz="quarter" idx="14"/>
          </p:nvPr>
        </p:nvSpPr>
        <p:spPr/>
        <p:txBody>
          <a:bodyPr/>
          <a:lstStyle/>
          <a:p>
            <a:r>
              <a:rPr lang="en-GB" dirty="0" smtClean="0"/>
              <a:t>Cons</a:t>
            </a:r>
          </a:p>
          <a:p>
            <a:pPr lvl="1"/>
            <a:r>
              <a:rPr lang="en-GB" dirty="0" smtClean="0"/>
              <a:t>Requires bilateral arrangements between Suppliers</a:t>
            </a:r>
          </a:p>
          <a:p>
            <a:pPr lvl="1"/>
            <a:r>
              <a:rPr lang="en-GB" dirty="0" smtClean="0"/>
              <a:t>Requires participants to use same HHDC/HHDA</a:t>
            </a:r>
          </a:p>
          <a:p>
            <a:pPr lvl="1"/>
            <a:r>
              <a:rPr lang="en-GB" dirty="0" smtClean="0"/>
              <a:t>EV requires Pseudo-secondary MSID</a:t>
            </a:r>
            <a:endParaRPr lang="en-GB" dirty="0"/>
          </a:p>
        </p:txBody>
      </p:sp>
    </p:spTree>
    <p:extLst>
      <p:ext uri="{BB962C8B-B14F-4D97-AF65-F5344CB8AC3E}">
        <p14:creationId xmlns:p14="http://schemas.microsoft.com/office/powerpoint/2010/main" val="2444878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smtClean="0"/>
              <a:t>Solution 4 – Difference Metering</a:t>
            </a:r>
            <a:endParaRPr lang="en-GB" dirty="0"/>
          </a:p>
        </p:txBody>
      </p:sp>
      <p:sp>
        <p:nvSpPr>
          <p:cNvPr id="4" name="Slide Number Placeholder 3"/>
          <p:cNvSpPr>
            <a:spLocks noGrp="1"/>
          </p:cNvSpPr>
          <p:nvPr>
            <p:ph type="sldNum" sz="quarter" idx="4294967295"/>
          </p:nvPr>
        </p:nvSpPr>
        <p:spPr>
          <a:xfrm>
            <a:off x="0" y="7172325"/>
            <a:ext cx="985838" cy="179388"/>
          </a:xfrm>
          <a:prstGeom prst="rect">
            <a:avLst/>
          </a:prstGeom>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32</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Tree>
    <p:extLst>
      <p:ext uri="{BB962C8B-B14F-4D97-AF65-F5344CB8AC3E}">
        <p14:creationId xmlns:p14="http://schemas.microsoft.com/office/powerpoint/2010/main" val="29511655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EV Use case for multiple suppliers – Difference metering</a:t>
            </a:r>
          </a:p>
        </p:txBody>
      </p:sp>
      <p:sp>
        <p:nvSpPr>
          <p:cNvPr id="4" name="Slide Number Placeholder 3"/>
          <p:cNvSpPr>
            <a:spLocks noGrp="1"/>
          </p:cNvSpPr>
          <p:nvPr>
            <p:ph type="sldNum" sz="quarter" idx="1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33</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
        <p:nvSpPr>
          <p:cNvPr id="5" name="Text Placeholder 4"/>
          <p:cNvSpPr>
            <a:spLocks noGrp="1"/>
          </p:cNvSpPr>
          <p:nvPr>
            <p:ph type="body" sz="quarter" idx="12"/>
          </p:nvPr>
        </p:nvSpPr>
        <p:spPr/>
        <p:txBody>
          <a:bodyPr/>
          <a:lstStyle/>
          <a:p>
            <a:r>
              <a:rPr lang="en-GB" dirty="0" smtClean="0"/>
              <a:t>Difference metering arrangements are set out in BSCP514 8.4 Guide to Complex Sites, to facilitate Third Party Access to customers located within private wire networks.</a:t>
            </a:r>
          </a:p>
          <a:p>
            <a:r>
              <a:rPr lang="en-GB" dirty="0" smtClean="0"/>
              <a:t>The volumes from one meter located within the private network are subtracted from the volumes at the boundary meter, so that volumes can be correctly allocated in settlement.</a:t>
            </a:r>
          </a:p>
          <a:p>
            <a:r>
              <a:rPr lang="en-GB" dirty="0" smtClean="0"/>
              <a:t>The HHMOA identifies the complex site, and provides the HHDC with the necessary information to carry out the differencing.</a:t>
            </a:r>
          </a:p>
          <a:p>
            <a:endParaRPr lang="en-GB" dirty="0"/>
          </a:p>
        </p:txBody>
      </p:sp>
    </p:spTree>
    <p:extLst>
      <p:ext uri="{BB962C8B-B14F-4D97-AF65-F5344CB8AC3E}">
        <p14:creationId xmlns:p14="http://schemas.microsoft.com/office/powerpoint/2010/main" val="9751051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EV Use case for multiple suppliers – Difference metering</a:t>
            </a:r>
            <a:endParaRPr lang="en-GB" dirty="0"/>
          </a:p>
        </p:txBody>
      </p:sp>
      <p:sp>
        <p:nvSpPr>
          <p:cNvPr id="4" name="Slide Number Placeholder 3"/>
          <p:cNvSpPr>
            <a:spLocks noGrp="1"/>
          </p:cNvSpPr>
          <p:nvPr>
            <p:ph type="sldNum" sz="quarter" idx="1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34</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
        <p:nvSpPr>
          <p:cNvPr id="5" name="Text Placeholder 4"/>
          <p:cNvSpPr>
            <a:spLocks noGrp="1"/>
          </p:cNvSpPr>
          <p:nvPr>
            <p:ph type="body" sz="quarter" idx="12"/>
          </p:nvPr>
        </p:nvSpPr>
        <p:spPr>
          <a:xfrm>
            <a:off x="395999" y="1155701"/>
            <a:ext cx="9900000" cy="2607408"/>
          </a:xfrm>
        </p:spPr>
        <p:txBody>
          <a:bodyPr/>
          <a:lstStyle/>
          <a:p>
            <a:pPr marL="0" indent="0">
              <a:buNone/>
            </a:pPr>
            <a:endParaRPr lang="en-GB" dirty="0"/>
          </a:p>
        </p:txBody>
      </p:sp>
      <p:graphicFrame>
        <p:nvGraphicFramePr>
          <p:cNvPr id="6" name="Table 5"/>
          <p:cNvGraphicFramePr>
            <a:graphicFrameLocks noGrp="1"/>
          </p:cNvGraphicFramePr>
          <p:nvPr>
            <p:extLst/>
          </p:nvPr>
        </p:nvGraphicFramePr>
        <p:xfrm>
          <a:off x="395999" y="1661799"/>
          <a:ext cx="9900526" cy="5013960"/>
        </p:xfrm>
        <a:graphic>
          <a:graphicData uri="http://schemas.openxmlformats.org/drawingml/2006/table">
            <a:tbl>
              <a:tblPr firstRow="1" firstCol="1" bandRow="1">
                <a:tableStyleId>{5C22544A-7EE6-4342-B048-85BDC9FD1C3A}</a:tableStyleId>
              </a:tblPr>
              <a:tblGrid>
                <a:gridCol w="1588453">
                  <a:extLst>
                    <a:ext uri="{9D8B030D-6E8A-4147-A177-3AD203B41FA5}">
                      <a16:colId xmlns:a16="http://schemas.microsoft.com/office/drawing/2014/main" val="1327111237"/>
                    </a:ext>
                  </a:extLst>
                </a:gridCol>
                <a:gridCol w="8312073">
                  <a:extLst>
                    <a:ext uri="{9D8B030D-6E8A-4147-A177-3AD203B41FA5}">
                      <a16:colId xmlns:a16="http://schemas.microsoft.com/office/drawing/2014/main" val="1283135659"/>
                    </a:ext>
                  </a:extLst>
                </a:gridCol>
              </a:tblGrid>
              <a:tr h="0">
                <a:tc gridSpan="2">
                  <a:txBody>
                    <a:bodyPr/>
                    <a:lstStyle/>
                    <a:p>
                      <a:pPr marL="71755" marR="71755">
                        <a:lnSpc>
                          <a:spcPts val="1300"/>
                        </a:lnSpc>
                        <a:spcAft>
                          <a:spcPts val="0"/>
                        </a:spcAft>
                      </a:pPr>
                      <a:r>
                        <a:rPr lang="en-GB" sz="1000" dirty="0" smtClean="0">
                          <a:effectLst/>
                        </a:rPr>
                        <a:t>Multiple Suppliers EV</a:t>
                      </a:r>
                      <a:r>
                        <a:rPr lang="en-GB" sz="1000" baseline="0" dirty="0" smtClean="0">
                          <a:effectLst/>
                        </a:rPr>
                        <a:t> use case – Difference Metering arrangements</a:t>
                      </a:r>
                      <a:endParaRPr lang="en-GB" sz="1000" b="1" dirty="0">
                        <a:solidFill>
                          <a:srgbClr val="FFFFFF"/>
                        </a:solidFill>
                        <a:effectLst/>
                        <a:latin typeface="Tahoma" panose="020B0604030504040204" pitchFamily="34" charset="0"/>
                        <a:ea typeface="Times New Roman" panose="02020603050405020304" pitchFamily="18" charset="0"/>
                      </a:endParaRPr>
                    </a:p>
                  </a:txBody>
                  <a:tcPr marL="0" marR="0" marT="71755" marB="71755"/>
                </a:tc>
                <a:tc hMerge="1">
                  <a:txBody>
                    <a:bodyPr/>
                    <a:lstStyle/>
                    <a:p>
                      <a:endParaRPr lang="en-GB"/>
                    </a:p>
                  </a:txBody>
                  <a:tcPr/>
                </a:tc>
                <a:extLst>
                  <a:ext uri="{0D108BD9-81ED-4DB2-BD59-A6C34878D82A}">
                    <a16:rowId xmlns:a16="http://schemas.microsoft.com/office/drawing/2014/main" val="1526168010"/>
                  </a:ext>
                </a:extLst>
              </a:tr>
              <a:tr h="0">
                <a:tc>
                  <a:txBody>
                    <a:bodyPr/>
                    <a:lstStyle/>
                    <a:p>
                      <a:pPr marL="71755" marR="71755">
                        <a:lnSpc>
                          <a:spcPts val="1300"/>
                        </a:lnSpc>
                        <a:spcAft>
                          <a:spcPts val="0"/>
                        </a:spcAft>
                      </a:pPr>
                      <a:r>
                        <a:rPr lang="en-GB" sz="1000" dirty="0">
                          <a:effectLst/>
                        </a:rPr>
                        <a:t>Primary actor</a:t>
                      </a:r>
                      <a:endParaRPr lang="en-GB" sz="1000" dirty="0">
                        <a:solidFill>
                          <a:srgbClr val="000000"/>
                        </a:solidFill>
                        <a:effectLst/>
                        <a:latin typeface="Tahoma" panose="020B0604030504040204" pitchFamily="34" charset="0"/>
                        <a:ea typeface="Times New Roman" panose="02020603050405020304" pitchFamily="18" charset="0"/>
                      </a:endParaRPr>
                    </a:p>
                  </a:txBody>
                  <a:tcPr marL="0" marR="0" marT="71755" marB="71755"/>
                </a:tc>
                <a:tc>
                  <a:txBody>
                    <a:bodyPr/>
                    <a:lstStyle/>
                    <a:p>
                      <a:pPr>
                        <a:lnSpc>
                          <a:spcPts val="1400"/>
                        </a:lnSpc>
                        <a:spcAft>
                          <a:spcPts val="900"/>
                        </a:spcAft>
                      </a:pPr>
                      <a:r>
                        <a:rPr lang="en-GB" sz="1000" dirty="0" smtClean="0">
                          <a:effectLst/>
                        </a:rPr>
                        <a:t>Electric</a:t>
                      </a:r>
                      <a:r>
                        <a:rPr lang="en-GB" sz="1000" baseline="0" dirty="0" smtClean="0">
                          <a:effectLst/>
                        </a:rPr>
                        <a:t> Vehicle supply company</a:t>
                      </a:r>
                      <a:endParaRPr lang="en-GB" sz="1000" dirty="0">
                        <a:solidFill>
                          <a:srgbClr val="0000FF"/>
                        </a:solidFill>
                        <a:effectLst/>
                        <a:latin typeface="Tahoma" panose="020B0604030504040204" pitchFamily="34" charset="0"/>
                        <a:ea typeface="Times New Roman" panose="02020603050405020304" pitchFamily="18" charset="0"/>
                      </a:endParaRPr>
                    </a:p>
                  </a:txBody>
                  <a:tcPr marL="0" marR="0" marT="71755" marB="71755"/>
                </a:tc>
                <a:extLst>
                  <a:ext uri="{0D108BD9-81ED-4DB2-BD59-A6C34878D82A}">
                    <a16:rowId xmlns:a16="http://schemas.microsoft.com/office/drawing/2014/main" val="1209862404"/>
                  </a:ext>
                </a:extLst>
              </a:tr>
              <a:tr h="0">
                <a:tc>
                  <a:txBody>
                    <a:bodyPr/>
                    <a:lstStyle/>
                    <a:p>
                      <a:pPr marL="71755" marR="71755">
                        <a:lnSpc>
                          <a:spcPts val="1300"/>
                        </a:lnSpc>
                        <a:spcAft>
                          <a:spcPts val="0"/>
                        </a:spcAft>
                      </a:pPr>
                      <a:r>
                        <a:rPr lang="en-GB" sz="1000" dirty="0">
                          <a:effectLst/>
                        </a:rPr>
                        <a:t>Primary actor goal</a:t>
                      </a:r>
                      <a:endParaRPr lang="en-GB" sz="1000" dirty="0">
                        <a:solidFill>
                          <a:srgbClr val="000000"/>
                        </a:solidFill>
                        <a:effectLst/>
                        <a:latin typeface="Tahoma" panose="020B0604030504040204" pitchFamily="34" charset="0"/>
                        <a:ea typeface="Times New Roman" panose="02020603050405020304" pitchFamily="18" charset="0"/>
                      </a:endParaRPr>
                    </a:p>
                  </a:txBody>
                  <a:tcPr marL="0" marR="0" marT="71755" marB="71755"/>
                </a:tc>
                <a:tc>
                  <a:txBody>
                    <a:bodyPr/>
                    <a:lstStyle/>
                    <a:p>
                      <a:pPr>
                        <a:lnSpc>
                          <a:spcPts val="1400"/>
                        </a:lnSpc>
                        <a:spcAft>
                          <a:spcPts val="900"/>
                        </a:spcAft>
                      </a:pPr>
                      <a:r>
                        <a:rPr lang="en-GB" sz="1000" dirty="0" smtClean="0">
                          <a:effectLst/>
                        </a:rPr>
                        <a:t>Proper assignment</a:t>
                      </a:r>
                      <a:r>
                        <a:rPr lang="en-GB" sz="1000" baseline="0" dirty="0" smtClean="0">
                          <a:effectLst/>
                        </a:rPr>
                        <a:t> of energy volumes attributable to EV supply company</a:t>
                      </a:r>
                      <a:endParaRPr lang="en-GB" sz="1000" dirty="0">
                        <a:solidFill>
                          <a:srgbClr val="0000FF"/>
                        </a:solidFill>
                        <a:effectLst/>
                        <a:latin typeface="Tahoma" panose="020B0604030504040204" pitchFamily="34" charset="0"/>
                        <a:ea typeface="Times New Roman" panose="02020603050405020304" pitchFamily="18" charset="0"/>
                      </a:endParaRPr>
                    </a:p>
                  </a:txBody>
                  <a:tcPr marL="0" marR="0" marT="71755" marB="71755"/>
                </a:tc>
                <a:extLst>
                  <a:ext uri="{0D108BD9-81ED-4DB2-BD59-A6C34878D82A}">
                    <a16:rowId xmlns:a16="http://schemas.microsoft.com/office/drawing/2014/main" val="175297970"/>
                  </a:ext>
                </a:extLst>
              </a:tr>
              <a:tr h="0">
                <a:tc>
                  <a:txBody>
                    <a:bodyPr/>
                    <a:lstStyle/>
                    <a:p>
                      <a:pPr marL="71755" marR="71755">
                        <a:lnSpc>
                          <a:spcPts val="1300"/>
                        </a:lnSpc>
                        <a:spcAft>
                          <a:spcPts val="0"/>
                        </a:spcAft>
                      </a:pPr>
                      <a:r>
                        <a:rPr lang="en-GB" sz="1000" dirty="0">
                          <a:effectLst/>
                        </a:rPr>
                        <a:t>Supporting actors</a:t>
                      </a:r>
                      <a:endParaRPr lang="en-GB" sz="1000" dirty="0">
                        <a:solidFill>
                          <a:srgbClr val="000000"/>
                        </a:solidFill>
                        <a:effectLst/>
                        <a:latin typeface="Tahoma" panose="020B0604030504040204" pitchFamily="34" charset="0"/>
                        <a:ea typeface="Times New Roman" panose="02020603050405020304" pitchFamily="18" charset="0"/>
                      </a:endParaRPr>
                    </a:p>
                  </a:txBody>
                  <a:tcPr marL="0" marR="0" marT="71755" marB="71755"/>
                </a:tc>
                <a:tc>
                  <a:txBody>
                    <a:bodyPr/>
                    <a:lstStyle/>
                    <a:p>
                      <a:pPr>
                        <a:lnSpc>
                          <a:spcPts val="1400"/>
                        </a:lnSpc>
                        <a:spcAft>
                          <a:spcPts val="900"/>
                        </a:spcAft>
                      </a:pPr>
                      <a:r>
                        <a:rPr lang="en-GB" sz="1000" dirty="0" smtClean="0">
                          <a:effectLst/>
                        </a:rPr>
                        <a:t>Default Supplier, SVAA,</a:t>
                      </a:r>
                      <a:r>
                        <a:rPr lang="en-GB" sz="1000" baseline="0" dirty="0" smtClean="0">
                          <a:effectLst/>
                        </a:rPr>
                        <a:t> HHDC, HHDA, HHMOA</a:t>
                      </a:r>
                      <a:endParaRPr lang="en-GB" sz="1000" dirty="0">
                        <a:solidFill>
                          <a:srgbClr val="0000FF"/>
                        </a:solidFill>
                        <a:effectLst/>
                        <a:latin typeface="Tahoma" panose="020B0604030504040204" pitchFamily="34" charset="0"/>
                        <a:ea typeface="Times New Roman" panose="02020603050405020304" pitchFamily="18" charset="0"/>
                      </a:endParaRPr>
                    </a:p>
                  </a:txBody>
                  <a:tcPr marL="0" marR="0" marT="71755" marB="71755"/>
                </a:tc>
                <a:extLst>
                  <a:ext uri="{0D108BD9-81ED-4DB2-BD59-A6C34878D82A}">
                    <a16:rowId xmlns:a16="http://schemas.microsoft.com/office/drawing/2014/main" val="3591315757"/>
                  </a:ext>
                </a:extLst>
              </a:tr>
              <a:tr h="0">
                <a:tc>
                  <a:txBody>
                    <a:bodyPr/>
                    <a:lstStyle/>
                    <a:p>
                      <a:pPr marL="71755" marR="71755">
                        <a:lnSpc>
                          <a:spcPts val="1300"/>
                        </a:lnSpc>
                        <a:spcAft>
                          <a:spcPts val="0"/>
                        </a:spcAft>
                      </a:pPr>
                      <a:r>
                        <a:rPr lang="en-GB" sz="1000" dirty="0">
                          <a:effectLst/>
                        </a:rPr>
                        <a:t>Brief description</a:t>
                      </a:r>
                      <a:endParaRPr lang="en-GB" sz="1000" dirty="0">
                        <a:solidFill>
                          <a:srgbClr val="000000"/>
                        </a:solidFill>
                        <a:effectLst/>
                        <a:latin typeface="Tahoma" panose="020B0604030504040204" pitchFamily="34" charset="0"/>
                        <a:ea typeface="Times New Roman" panose="02020603050405020304" pitchFamily="18" charset="0"/>
                      </a:endParaRPr>
                    </a:p>
                  </a:txBody>
                  <a:tcPr marL="0" marR="0" marT="71755" marB="71755"/>
                </a:tc>
                <a:tc>
                  <a:txBody>
                    <a:bodyPr/>
                    <a:lstStyle/>
                    <a:p>
                      <a:pPr>
                        <a:lnSpc>
                          <a:spcPts val="1400"/>
                        </a:lnSpc>
                        <a:spcAft>
                          <a:spcPts val="900"/>
                        </a:spcAft>
                      </a:pPr>
                      <a:r>
                        <a:rPr lang="en-GB" sz="1000" dirty="0" smtClean="0">
                          <a:effectLst/>
                        </a:rPr>
                        <a:t>The Electric</a:t>
                      </a:r>
                      <a:r>
                        <a:rPr lang="en-GB" sz="1000" baseline="0" dirty="0" smtClean="0">
                          <a:effectLst/>
                        </a:rPr>
                        <a:t> Vehicle supply company will supply electricity to an electric vehicle located behind the meter of a premises without Supplying the rest of the premises.</a:t>
                      </a:r>
                      <a:endParaRPr lang="en-GB" sz="1000" dirty="0">
                        <a:solidFill>
                          <a:srgbClr val="0000FF"/>
                        </a:solidFill>
                        <a:effectLst/>
                        <a:latin typeface="Tahoma" panose="020B0604030504040204" pitchFamily="34" charset="0"/>
                        <a:ea typeface="Times New Roman" panose="02020603050405020304" pitchFamily="18" charset="0"/>
                      </a:endParaRPr>
                    </a:p>
                  </a:txBody>
                  <a:tcPr marL="0" marR="0" marT="71755" marB="71755"/>
                </a:tc>
                <a:extLst>
                  <a:ext uri="{0D108BD9-81ED-4DB2-BD59-A6C34878D82A}">
                    <a16:rowId xmlns:a16="http://schemas.microsoft.com/office/drawing/2014/main" val="1317549764"/>
                  </a:ext>
                </a:extLst>
              </a:tr>
              <a:tr h="0">
                <a:tc>
                  <a:txBody>
                    <a:bodyPr/>
                    <a:lstStyle/>
                    <a:p>
                      <a:pPr marL="71755" marR="71755">
                        <a:lnSpc>
                          <a:spcPts val="1300"/>
                        </a:lnSpc>
                        <a:spcAft>
                          <a:spcPts val="0"/>
                        </a:spcAft>
                      </a:pPr>
                      <a:r>
                        <a:rPr lang="en-GB" sz="1000" dirty="0">
                          <a:effectLst/>
                        </a:rPr>
                        <a:t>Main flow</a:t>
                      </a:r>
                      <a:endParaRPr lang="en-GB" sz="1000" dirty="0">
                        <a:solidFill>
                          <a:srgbClr val="000000"/>
                        </a:solidFill>
                        <a:effectLst/>
                        <a:latin typeface="Tahoma" panose="020B0604030504040204" pitchFamily="34" charset="0"/>
                        <a:ea typeface="Times New Roman" panose="02020603050405020304" pitchFamily="18" charset="0"/>
                      </a:endParaRPr>
                    </a:p>
                  </a:txBody>
                  <a:tcPr marL="0" marR="0" marT="71755" marB="71755"/>
                </a:tc>
                <a:tc>
                  <a:txBody>
                    <a:bodyPr/>
                    <a:lstStyle/>
                    <a:p>
                      <a:pPr marL="228600" indent="-228600">
                        <a:lnSpc>
                          <a:spcPts val="1400"/>
                        </a:lnSpc>
                        <a:spcAft>
                          <a:spcPts val="900"/>
                        </a:spcAft>
                        <a:buAutoNum type="arabicPeriod"/>
                      </a:pPr>
                      <a:r>
                        <a:rPr lang="en-GB" sz="1000" baseline="0" dirty="0" smtClean="0">
                          <a:effectLst/>
                        </a:rPr>
                        <a:t>EV manufacturer sells EV to customer with bundled supply contract</a:t>
                      </a:r>
                    </a:p>
                    <a:p>
                      <a:pPr marL="228600" indent="-228600">
                        <a:lnSpc>
                          <a:spcPts val="1400"/>
                        </a:lnSpc>
                        <a:spcAft>
                          <a:spcPts val="900"/>
                        </a:spcAft>
                        <a:buAutoNum type="arabicPeriod"/>
                      </a:pPr>
                      <a:r>
                        <a:rPr lang="en-GB" sz="1000" baseline="0" dirty="0" smtClean="0">
                          <a:effectLst/>
                        </a:rPr>
                        <a:t>Customer/EV supply company identifies default supplier and property HHDC </a:t>
                      </a:r>
                    </a:p>
                    <a:p>
                      <a:pPr marL="228600" indent="-228600">
                        <a:lnSpc>
                          <a:spcPts val="1400"/>
                        </a:lnSpc>
                        <a:spcAft>
                          <a:spcPts val="900"/>
                        </a:spcAft>
                        <a:buAutoNum type="arabicPeriod"/>
                      </a:pPr>
                      <a:r>
                        <a:rPr lang="en-GB" sz="1000" baseline="0" dirty="0" smtClean="0">
                          <a:effectLst/>
                        </a:rPr>
                        <a:t>EV supply company notifies HHDC/HHMOA details of the contract, including customer address and EV metering details</a:t>
                      </a:r>
                    </a:p>
                    <a:p>
                      <a:pPr marL="228600" indent="-228600">
                        <a:lnSpc>
                          <a:spcPts val="1400"/>
                        </a:lnSpc>
                        <a:spcAft>
                          <a:spcPts val="900"/>
                        </a:spcAft>
                        <a:buAutoNum type="arabicPeriod"/>
                      </a:pPr>
                      <a:r>
                        <a:rPr lang="en-GB" sz="1000" baseline="0" dirty="0" smtClean="0">
                          <a:effectLst/>
                        </a:rPr>
                        <a:t>HHMOA submits Complex Site Supplementary Information Form in addition to D0268 to HHDC and Supplier</a:t>
                      </a:r>
                    </a:p>
                    <a:p>
                      <a:pPr marL="228600" indent="-228600">
                        <a:lnSpc>
                          <a:spcPts val="1400"/>
                        </a:lnSpc>
                        <a:spcAft>
                          <a:spcPts val="900"/>
                        </a:spcAft>
                        <a:buAutoNum type="arabicPeriod"/>
                      </a:pPr>
                      <a:r>
                        <a:rPr lang="en-GB" sz="1000" baseline="0" dirty="0" smtClean="0">
                          <a:effectLst/>
                        </a:rPr>
                        <a:t>EV supply company installs settlement meter and registers MPAN for EV</a:t>
                      </a:r>
                    </a:p>
                    <a:p>
                      <a:pPr marL="228600" indent="-228600">
                        <a:lnSpc>
                          <a:spcPts val="1400"/>
                        </a:lnSpc>
                        <a:spcAft>
                          <a:spcPts val="900"/>
                        </a:spcAft>
                        <a:buAutoNum type="arabicPeriod"/>
                      </a:pPr>
                      <a:r>
                        <a:rPr lang="en-GB" sz="1000" baseline="0" dirty="0" smtClean="0">
                          <a:effectLst/>
                        </a:rPr>
                        <a:t>Customer charges EV at home</a:t>
                      </a:r>
                    </a:p>
                    <a:p>
                      <a:pPr marL="228600" indent="-228600">
                        <a:lnSpc>
                          <a:spcPts val="1400"/>
                        </a:lnSpc>
                        <a:spcAft>
                          <a:spcPts val="900"/>
                        </a:spcAft>
                        <a:buAutoNum type="arabicPeriod"/>
                      </a:pPr>
                      <a:r>
                        <a:rPr lang="en-GB" sz="1000" baseline="0" dirty="0" smtClean="0">
                          <a:effectLst/>
                        </a:rPr>
                        <a:t>HHDC records EV consumption using measurement device in EV</a:t>
                      </a:r>
                    </a:p>
                    <a:p>
                      <a:pPr marL="228600" marR="0" lvl="0" indent="-228600" algn="l" defTabSz="1043056" rtl="0" eaLnBrk="1" fontAlgn="auto" latinLnBrk="0" hangingPunct="1">
                        <a:lnSpc>
                          <a:spcPts val="1400"/>
                        </a:lnSpc>
                        <a:spcBef>
                          <a:spcPts val="0"/>
                        </a:spcBef>
                        <a:spcAft>
                          <a:spcPts val="900"/>
                        </a:spcAft>
                        <a:buClrTx/>
                        <a:buSzTx/>
                        <a:buFontTx/>
                        <a:buAutoNum type="arabicPeriod"/>
                        <a:tabLst/>
                        <a:defRPr/>
                      </a:pPr>
                      <a:r>
                        <a:rPr lang="en-GB" sz="1000" baseline="0" dirty="0" smtClean="0">
                          <a:effectLst/>
                        </a:rPr>
                        <a:t>HHDC subtracts EV consumption from position of Supplier registered to customer MPAN, adds consumption to position of EV supplier</a:t>
                      </a:r>
                    </a:p>
                    <a:p>
                      <a:pPr marL="228600" indent="-228600">
                        <a:lnSpc>
                          <a:spcPts val="1400"/>
                        </a:lnSpc>
                        <a:spcAft>
                          <a:spcPts val="900"/>
                        </a:spcAft>
                        <a:buAutoNum type="arabicPeriod"/>
                      </a:pPr>
                      <a:r>
                        <a:rPr lang="en-GB" sz="1000" baseline="0" dirty="0" smtClean="0">
                          <a:effectLst/>
                        </a:rPr>
                        <a:t>HHDC submits EV consumption data to HHDA</a:t>
                      </a:r>
                    </a:p>
                    <a:p>
                      <a:pPr marL="228600" indent="-228600">
                        <a:lnSpc>
                          <a:spcPts val="1400"/>
                        </a:lnSpc>
                        <a:spcAft>
                          <a:spcPts val="900"/>
                        </a:spcAft>
                        <a:buAutoNum type="arabicPeriod"/>
                      </a:pPr>
                      <a:r>
                        <a:rPr lang="en-GB" sz="1000" baseline="0" dirty="0" smtClean="0">
                          <a:solidFill>
                            <a:schemeClr val="tx1"/>
                          </a:solidFill>
                          <a:effectLst/>
                          <a:latin typeface="Tahoma" panose="020B0604030504040204" pitchFamily="34" charset="0"/>
                          <a:ea typeface="Times New Roman" panose="02020603050405020304" pitchFamily="18" charset="0"/>
                        </a:rPr>
                        <a:t>HHDA notifies SVAA of aggregated position for each supplier</a:t>
                      </a:r>
                    </a:p>
                    <a:p>
                      <a:pPr marL="228600" indent="-228600">
                        <a:lnSpc>
                          <a:spcPts val="1400"/>
                        </a:lnSpc>
                        <a:spcAft>
                          <a:spcPts val="900"/>
                        </a:spcAft>
                        <a:buAutoNum type="arabicPeriod"/>
                      </a:pPr>
                      <a:r>
                        <a:rPr lang="en-GB" sz="1000" baseline="0" dirty="0" smtClean="0">
                          <a:solidFill>
                            <a:schemeClr val="tx1"/>
                          </a:solidFill>
                          <a:effectLst/>
                          <a:latin typeface="Tahoma" panose="020B0604030504040204" pitchFamily="34" charset="0"/>
                          <a:ea typeface="Times New Roman" panose="02020603050405020304" pitchFamily="18" charset="0"/>
                        </a:rPr>
                        <a:t>HHDC notifies each supplier of consumption</a:t>
                      </a:r>
                    </a:p>
                  </a:txBody>
                  <a:tcPr marL="0" marR="0" marT="71755" marB="71755"/>
                </a:tc>
                <a:extLst>
                  <a:ext uri="{0D108BD9-81ED-4DB2-BD59-A6C34878D82A}">
                    <a16:rowId xmlns:a16="http://schemas.microsoft.com/office/drawing/2014/main" val="970507104"/>
                  </a:ext>
                </a:extLst>
              </a:tr>
            </a:tbl>
          </a:graphicData>
        </a:graphic>
      </p:graphicFrame>
    </p:spTree>
    <p:extLst>
      <p:ext uri="{BB962C8B-B14F-4D97-AF65-F5344CB8AC3E}">
        <p14:creationId xmlns:p14="http://schemas.microsoft.com/office/powerpoint/2010/main" val="152605922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EV Use case for multiple suppliers </a:t>
            </a:r>
            <a:r>
              <a:rPr lang="en-GB" dirty="0" smtClean="0"/>
              <a:t>– Difference metering</a:t>
            </a:r>
            <a:endParaRPr lang="en-GB" dirty="0"/>
          </a:p>
        </p:txBody>
      </p:sp>
      <p:sp>
        <p:nvSpPr>
          <p:cNvPr id="4" name="Slide Number Placeholder 3"/>
          <p:cNvSpPr>
            <a:spLocks noGrp="1"/>
          </p:cNvSpPr>
          <p:nvPr>
            <p:ph type="sldNum" sz="quarter" idx="1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35</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
        <p:nvSpPr>
          <p:cNvPr id="6" name="Content Placeholder 5"/>
          <p:cNvSpPr>
            <a:spLocks noGrp="1"/>
          </p:cNvSpPr>
          <p:nvPr>
            <p:ph sz="quarter" idx="13"/>
          </p:nvPr>
        </p:nvSpPr>
        <p:spPr/>
        <p:txBody>
          <a:bodyPr/>
          <a:lstStyle/>
          <a:p>
            <a:r>
              <a:rPr lang="en-GB" dirty="0" smtClean="0"/>
              <a:t>Pros</a:t>
            </a:r>
          </a:p>
          <a:p>
            <a:pPr lvl="1"/>
            <a:r>
              <a:rPr lang="en-GB" dirty="0" smtClean="0"/>
              <a:t>Leverages existing BSCP514 processes</a:t>
            </a:r>
            <a:endParaRPr lang="en-GB" dirty="0"/>
          </a:p>
        </p:txBody>
      </p:sp>
      <p:sp>
        <p:nvSpPr>
          <p:cNvPr id="7" name="Content Placeholder 6"/>
          <p:cNvSpPr>
            <a:spLocks noGrp="1"/>
          </p:cNvSpPr>
          <p:nvPr>
            <p:ph sz="quarter" idx="14"/>
          </p:nvPr>
        </p:nvSpPr>
        <p:spPr/>
        <p:txBody>
          <a:bodyPr/>
          <a:lstStyle/>
          <a:p>
            <a:r>
              <a:rPr lang="en-GB" dirty="0" smtClean="0"/>
              <a:t>Cons</a:t>
            </a:r>
          </a:p>
          <a:p>
            <a:pPr lvl="1"/>
            <a:r>
              <a:rPr lang="en-GB" dirty="0" smtClean="0"/>
              <a:t>Requires EV to have settlement meter or metering dispensation</a:t>
            </a:r>
          </a:p>
          <a:p>
            <a:pPr lvl="1"/>
            <a:r>
              <a:rPr lang="en-GB" dirty="0" smtClean="0"/>
              <a:t>Requires EV Supplier to register MSID</a:t>
            </a:r>
          </a:p>
          <a:p>
            <a:pPr lvl="1"/>
            <a:r>
              <a:rPr lang="en-GB" dirty="0" smtClean="0"/>
              <a:t>Requires use of same HHMOA and HHDC</a:t>
            </a:r>
          </a:p>
          <a:p>
            <a:pPr lvl="1"/>
            <a:r>
              <a:rPr lang="en-GB" dirty="0" smtClean="0"/>
              <a:t>Requires bilateral agreement between Suppliers</a:t>
            </a:r>
          </a:p>
          <a:p>
            <a:pPr lvl="1"/>
            <a:endParaRPr lang="en-GB" dirty="0"/>
          </a:p>
        </p:txBody>
      </p:sp>
    </p:spTree>
    <p:extLst>
      <p:ext uri="{BB962C8B-B14F-4D97-AF65-F5344CB8AC3E}">
        <p14:creationId xmlns:p14="http://schemas.microsoft.com/office/powerpoint/2010/main" val="321136649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gn="l"/>
            <a:r>
              <a:rPr lang="en-GB" dirty="0"/>
              <a:t>Use Case 2 </a:t>
            </a:r>
            <a:r>
              <a:rPr lang="en-GB" dirty="0" smtClean="0"/>
              <a:t>– Exempt Supply </a:t>
            </a:r>
            <a:endParaRPr lang="en-GB" dirty="0"/>
          </a:p>
        </p:txBody>
      </p:sp>
      <p:sp>
        <p:nvSpPr>
          <p:cNvPr id="3" name="Text Placeholder 2"/>
          <p:cNvSpPr>
            <a:spLocks noGrp="1"/>
          </p:cNvSpPr>
          <p:nvPr>
            <p:ph type="body" sz="quarter" idx="14"/>
          </p:nvPr>
        </p:nvSpPr>
        <p:spPr>
          <a:xfrm>
            <a:off x="6611621" y="4075513"/>
            <a:ext cx="3960000" cy="648000"/>
          </a:xfrm>
        </p:spPr>
        <p:txBody>
          <a:bodyPr/>
          <a:lstStyle/>
          <a:p>
            <a:pPr marL="0" indent="0">
              <a:buNone/>
            </a:pPr>
            <a:r>
              <a:rPr lang="en-GB" dirty="0" smtClean="0"/>
              <a:t>Peter Frampton </a:t>
            </a:r>
            <a:endParaRPr lang="en-GB" dirty="0"/>
          </a:p>
        </p:txBody>
      </p:sp>
      <p:sp>
        <p:nvSpPr>
          <p:cNvPr id="4" name="Slide Number Placeholder 3"/>
          <p:cNvSpPr>
            <a:spLocks noGrp="1"/>
          </p:cNvSpPr>
          <p:nvPr>
            <p:ph type="sldNum" sz="quarter" idx="4294967295"/>
          </p:nvPr>
        </p:nvSpPr>
        <p:spPr>
          <a:xfrm>
            <a:off x="0" y="7172325"/>
            <a:ext cx="985838" cy="179388"/>
          </a:xfrm>
          <a:prstGeom prst="rect">
            <a:avLst/>
          </a:prstGeom>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36</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Tree>
    <p:extLst>
      <p:ext uri="{BB962C8B-B14F-4D97-AF65-F5344CB8AC3E}">
        <p14:creationId xmlns:p14="http://schemas.microsoft.com/office/powerpoint/2010/main" val="41578521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Exempt supply use case for multiple suppliers</a:t>
            </a:r>
            <a:endParaRPr lang="en-GB" dirty="0"/>
          </a:p>
        </p:txBody>
      </p:sp>
      <p:sp>
        <p:nvSpPr>
          <p:cNvPr id="4" name="Slide Number Placeholder 3"/>
          <p:cNvSpPr>
            <a:spLocks noGrp="1"/>
          </p:cNvSpPr>
          <p:nvPr>
            <p:ph type="sldNum" sz="quarter" idx="1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37</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
        <p:nvSpPr>
          <p:cNvPr id="5" name="Text Placeholder 4"/>
          <p:cNvSpPr>
            <a:spLocks noGrp="1"/>
          </p:cNvSpPr>
          <p:nvPr>
            <p:ph type="body" sz="quarter" idx="12"/>
          </p:nvPr>
        </p:nvSpPr>
        <p:spPr/>
        <p:txBody>
          <a:bodyPr/>
          <a:lstStyle/>
          <a:p>
            <a:r>
              <a:rPr lang="en-GB" dirty="0" smtClean="0"/>
              <a:t>In the second use case we will consider, a customer is supplied with a share of a community wind asset.</a:t>
            </a:r>
          </a:p>
          <a:p>
            <a:r>
              <a:rPr lang="en-GB" dirty="0" smtClean="0"/>
              <a:t>We note that it is already possible for exempt suppliers to install generation and supply electricity on site or over private wires, and the novel aspect of this use case is the use of the public distribution network.</a:t>
            </a:r>
          </a:p>
          <a:p>
            <a:r>
              <a:rPr lang="en-GB" dirty="0" smtClean="0"/>
              <a:t>Where the customer’s share is less than their consumption the rest of the supply is provided by their default Supplier</a:t>
            </a:r>
          </a:p>
          <a:p>
            <a:r>
              <a:rPr lang="en-GB" dirty="0" smtClean="0"/>
              <a:t>For the purposes of this use case, we assume that:</a:t>
            </a:r>
          </a:p>
          <a:p>
            <a:pPr marL="817200" lvl="2" indent="-457200">
              <a:buFont typeface="+mj-lt"/>
              <a:buAutoNum type="arabicPeriod"/>
            </a:pPr>
            <a:r>
              <a:rPr lang="en-GB" dirty="0" smtClean="0"/>
              <a:t>The wind asset is owned and operated by a Community Energy Company (CEC) which meets the requirements for a Class A Supply Licence Exemption</a:t>
            </a:r>
          </a:p>
          <a:p>
            <a:pPr marL="817200" lvl="2" indent="-457200">
              <a:buFont typeface="+mj-lt"/>
              <a:buAutoNum type="arabicPeriod"/>
            </a:pPr>
            <a:r>
              <a:rPr lang="en-GB" dirty="0" smtClean="0"/>
              <a:t>The customer is Domestic, and being settled Half Hourly (Measurement Class “F”) by their default Supplier</a:t>
            </a:r>
            <a:endParaRPr lang="en-GB" dirty="0"/>
          </a:p>
        </p:txBody>
      </p:sp>
    </p:spTree>
    <p:extLst>
      <p:ext uri="{BB962C8B-B14F-4D97-AF65-F5344CB8AC3E}">
        <p14:creationId xmlns:p14="http://schemas.microsoft.com/office/powerpoint/2010/main" val="146270474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Exempt supply use case for multiple suppliers - proposed</a:t>
            </a:r>
            <a:endParaRPr lang="en-GB" dirty="0"/>
          </a:p>
        </p:txBody>
      </p:sp>
      <p:sp>
        <p:nvSpPr>
          <p:cNvPr id="4" name="Slide Number Placeholder 3"/>
          <p:cNvSpPr>
            <a:spLocks noGrp="1"/>
          </p:cNvSpPr>
          <p:nvPr>
            <p:ph type="sldNum" sz="quarter" idx="1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38</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
        <p:nvSpPr>
          <p:cNvPr id="5" name="Text Placeholder 4"/>
          <p:cNvSpPr>
            <a:spLocks noGrp="1"/>
          </p:cNvSpPr>
          <p:nvPr>
            <p:ph type="body" sz="quarter" idx="12"/>
          </p:nvPr>
        </p:nvSpPr>
        <p:spPr/>
        <p:txBody>
          <a:bodyPr/>
          <a:lstStyle/>
          <a:p>
            <a:pPr marL="522900" lvl="1" indent="-342900">
              <a:buFont typeface="Wingdings" panose="05000000000000000000" pitchFamily="2" charset="2"/>
              <a:buChar char="§"/>
            </a:pPr>
            <a:r>
              <a:rPr lang="en-GB" dirty="0" smtClean="0"/>
              <a:t>For the purposes of this use case, we assume that:</a:t>
            </a:r>
          </a:p>
          <a:p>
            <a:pPr marL="817200" lvl="2" indent="-457200">
              <a:buFont typeface="+mj-lt"/>
              <a:buAutoNum type="arabicPeriod" startAt="3"/>
            </a:pPr>
            <a:r>
              <a:rPr lang="en-GB" dirty="0" smtClean="0"/>
              <a:t>To the extent that network charges continue to be unit-based, the default Supplier and the CEC should each pay for the units they supply</a:t>
            </a:r>
          </a:p>
          <a:p>
            <a:pPr marL="817200" lvl="2" indent="-457200">
              <a:buFont typeface="+mj-lt"/>
              <a:buAutoNum type="arabicPeriod" startAt="3"/>
            </a:pPr>
            <a:r>
              <a:rPr lang="en-GB" dirty="0" smtClean="0"/>
              <a:t>No other generation is installed in the house (so all electricity used flows through the Boundary Point meter)</a:t>
            </a:r>
          </a:p>
          <a:p>
            <a:pPr marL="817200" lvl="2" indent="-457200">
              <a:buFont typeface="+mj-lt"/>
              <a:buAutoNum type="arabicPeriod" startAt="3"/>
            </a:pPr>
            <a:r>
              <a:rPr lang="en-GB" dirty="0" smtClean="0"/>
              <a:t>There is no obligation for the CEC to forecast their generation or for the customer to notify their Supplier of expected CEC supplied volumes</a:t>
            </a:r>
          </a:p>
          <a:p>
            <a:pPr marL="817200" lvl="2" indent="-457200">
              <a:buFont typeface="+mj-lt"/>
              <a:buAutoNum type="arabicPeriod" startAt="3"/>
            </a:pPr>
            <a:r>
              <a:rPr lang="en-GB" dirty="0" smtClean="0"/>
              <a:t>For billing purposes, the default Supplier will need to receive Half Hourly data for at least two of the following:</a:t>
            </a:r>
            <a:endParaRPr lang="en-GB" dirty="0"/>
          </a:p>
          <a:p>
            <a:pPr marL="1296000" lvl="2" indent="-457200">
              <a:buAutoNum type="alphaLcParenR"/>
            </a:pPr>
            <a:r>
              <a:rPr lang="en-GB" dirty="0" smtClean="0"/>
              <a:t>Total supply to the property</a:t>
            </a:r>
          </a:p>
          <a:p>
            <a:pPr marL="1296000" lvl="2" indent="-457200">
              <a:buAutoNum type="alphaLcParenR"/>
            </a:pPr>
            <a:r>
              <a:rPr lang="en-GB" dirty="0"/>
              <a:t>Share</a:t>
            </a:r>
            <a:r>
              <a:rPr lang="en-GB" dirty="0" smtClean="0"/>
              <a:t> of supply from CEC</a:t>
            </a:r>
          </a:p>
          <a:p>
            <a:pPr marL="1296000" lvl="2" indent="-457200">
              <a:buAutoNum type="alphaLcParenR"/>
            </a:pPr>
            <a:r>
              <a:rPr lang="en-GB" dirty="0" smtClean="0"/>
              <a:t>The default Supplier’s supply to the property (equal to a-b)</a:t>
            </a:r>
          </a:p>
          <a:p>
            <a:pPr marL="838800" lvl="2" indent="0">
              <a:buNone/>
            </a:pPr>
            <a:endParaRPr lang="en-GB" dirty="0"/>
          </a:p>
        </p:txBody>
      </p:sp>
    </p:spTree>
    <p:extLst>
      <p:ext uri="{BB962C8B-B14F-4D97-AF65-F5344CB8AC3E}">
        <p14:creationId xmlns:p14="http://schemas.microsoft.com/office/powerpoint/2010/main" val="160032021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CEC market access models</a:t>
            </a:r>
            <a:endParaRPr lang="en-GB" dirty="0"/>
          </a:p>
        </p:txBody>
      </p:sp>
    </p:spTree>
    <p:extLst>
      <p:ext uri="{BB962C8B-B14F-4D97-AF65-F5344CB8AC3E}">
        <p14:creationId xmlns:p14="http://schemas.microsoft.com/office/powerpoint/2010/main" val="18292296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Objectives</a:t>
            </a:r>
            <a:endParaRPr lang="en-GB" dirty="0"/>
          </a:p>
        </p:txBody>
      </p:sp>
      <p:sp>
        <p:nvSpPr>
          <p:cNvPr id="4" name="Slide Number Placeholder 3"/>
          <p:cNvSpPr>
            <a:spLocks noGrp="1"/>
          </p:cNvSpPr>
          <p:nvPr>
            <p:ph type="sldNum" sz="quarter" idx="11"/>
          </p:nvPr>
        </p:nvSpPr>
        <p:spPr/>
        <p:txBody>
          <a:bodyPr/>
          <a:lstStyle/>
          <a:p>
            <a:fld id="{183C6C5D-E533-49CA-B0EE-FC3E24E254C3}" type="slidenum">
              <a:rPr lang="en-GB" smtClean="0"/>
              <a:pPr/>
              <a:t>4</a:t>
            </a:fld>
            <a:endParaRPr lang="en-GB" dirty="0"/>
          </a:p>
        </p:txBody>
      </p:sp>
      <p:sp>
        <p:nvSpPr>
          <p:cNvPr id="5" name="Text Placeholder 4"/>
          <p:cNvSpPr>
            <a:spLocks noGrp="1"/>
          </p:cNvSpPr>
          <p:nvPr>
            <p:ph type="body" sz="quarter" idx="12"/>
          </p:nvPr>
        </p:nvSpPr>
        <p:spPr/>
        <p:txBody>
          <a:bodyPr/>
          <a:lstStyle/>
          <a:p>
            <a:r>
              <a:rPr lang="en-GB" dirty="0" smtClean="0"/>
              <a:t>To Clarify P379 issue and scope; </a:t>
            </a:r>
          </a:p>
          <a:p>
            <a:pPr lvl="0"/>
            <a:r>
              <a:rPr lang="en-US" dirty="0" smtClean="0"/>
              <a:t>To </a:t>
            </a:r>
            <a:r>
              <a:rPr lang="en-US" dirty="0"/>
              <a:t>discuss Workgroup views and feedback on Use cases 1 (Electric Vehicle) and 2 (Exempt supply);</a:t>
            </a:r>
            <a:r>
              <a:rPr lang="en-US" dirty="0" smtClean="0"/>
              <a:t>and </a:t>
            </a:r>
          </a:p>
          <a:p>
            <a:pPr lvl="0"/>
            <a:r>
              <a:rPr lang="en-GB" dirty="0" smtClean="0"/>
              <a:t>For Ofgem to provide </a:t>
            </a:r>
            <a:r>
              <a:rPr lang="en-GB" dirty="0"/>
              <a:t>an overview on Network Access and Forward-Looking Charge Arrangements Significant Code Review. </a:t>
            </a:r>
            <a:endParaRPr lang="en-GB" dirty="0" smtClean="0"/>
          </a:p>
        </p:txBody>
      </p:sp>
      <p:grpSp>
        <p:nvGrpSpPr>
          <p:cNvPr id="6" name="Group 5"/>
          <p:cNvGrpSpPr/>
          <p:nvPr/>
        </p:nvGrpSpPr>
        <p:grpSpPr>
          <a:xfrm>
            <a:off x="8941257" y="3191149"/>
            <a:ext cx="1296000" cy="3600400"/>
            <a:chOff x="9331205" y="1783119"/>
            <a:chExt cx="1296000" cy="3600400"/>
          </a:xfrm>
        </p:grpSpPr>
        <p:sp>
          <p:nvSpPr>
            <p:cNvPr id="7" name="Down Arrow 6"/>
            <p:cNvSpPr/>
            <p:nvPr/>
          </p:nvSpPr>
          <p:spPr>
            <a:xfrm>
              <a:off x="9655101" y="1783119"/>
              <a:ext cx="720080" cy="3600400"/>
            </a:xfrm>
            <a:prstGeom prst="downArrow">
              <a:avLst/>
            </a:prstGeom>
            <a:solidFill>
              <a:srgbClr val="BEDEE5"/>
            </a:solidFill>
            <a:ln w="25400" cap="flat" cmpd="sng" algn="ctr">
              <a:solidFill>
                <a:srgbClr val="008DA8"/>
              </a:solidFill>
              <a:prstDash val="solid"/>
            </a:ln>
            <a:effectLst/>
          </p:spPr>
          <p:txBody>
            <a:bodyPr rtlCol="0" anchor="ctr"/>
            <a:lstStyle/>
            <a:p>
              <a:pPr algn="ctr" defTabSz="914400" eaLnBrk="0" fontAlgn="base" hangingPunct="0">
                <a:spcBef>
                  <a:spcPct val="0"/>
                </a:spcBef>
                <a:spcAft>
                  <a:spcPct val="0"/>
                </a:spcAft>
                <a:defRPr/>
              </a:pPr>
              <a:endParaRPr lang="en-GB" sz="2400" kern="0" dirty="0" smtClean="0">
                <a:solidFill>
                  <a:srgbClr val="FFFFFF"/>
                </a:solidFill>
              </a:endParaRPr>
            </a:p>
          </p:txBody>
        </p:sp>
        <p:sp>
          <p:nvSpPr>
            <p:cNvPr id="8" name="Rounded Rectangle 7"/>
            <p:cNvSpPr/>
            <p:nvPr/>
          </p:nvSpPr>
          <p:spPr>
            <a:xfrm>
              <a:off x="9331205" y="1981992"/>
              <a:ext cx="1296000" cy="540000"/>
            </a:xfrm>
            <a:prstGeom prst="roundRect">
              <a:avLst/>
            </a:prstGeom>
            <a:solidFill>
              <a:srgbClr val="FFFFFF">
                <a:lumMod val="75000"/>
              </a:srgbClr>
            </a:solidFill>
            <a:ln w="25400" cap="flat" cmpd="sng" algn="ctr">
              <a:solidFill>
                <a:srgbClr val="414042"/>
              </a:solidFill>
              <a:prstDash val="solid"/>
            </a:ln>
            <a:effectLst/>
          </p:spPr>
          <p:txBody>
            <a:bodyPr rtlCol="0" anchor="ctr"/>
            <a:lstStyle/>
            <a:p>
              <a:pPr algn="ctr" defTabSz="914400" eaLnBrk="0" fontAlgn="base" hangingPunct="0">
                <a:spcBef>
                  <a:spcPct val="0"/>
                </a:spcBef>
                <a:spcAft>
                  <a:spcPct val="0"/>
                </a:spcAft>
                <a:defRPr/>
              </a:pPr>
              <a:r>
                <a:rPr lang="en-GB" sz="1200" kern="0" dirty="0" smtClean="0">
                  <a:solidFill>
                    <a:srgbClr val="414042"/>
                  </a:solidFill>
                </a:rPr>
                <a:t>Initial Written Assessment</a:t>
              </a:r>
            </a:p>
          </p:txBody>
        </p:sp>
        <p:sp>
          <p:nvSpPr>
            <p:cNvPr id="9" name="Rounded Rectangle 8"/>
            <p:cNvSpPr/>
            <p:nvPr/>
          </p:nvSpPr>
          <p:spPr>
            <a:xfrm>
              <a:off x="9331205" y="4142232"/>
              <a:ext cx="1296000" cy="540000"/>
            </a:xfrm>
            <a:prstGeom prst="roundRect">
              <a:avLst/>
            </a:prstGeom>
            <a:solidFill>
              <a:srgbClr val="FFFFFF">
                <a:lumMod val="75000"/>
              </a:srgbClr>
            </a:solidFill>
            <a:ln w="25400" cap="flat" cmpd="sng" algn="ctr">
              <a:solidFill>
                <a:srgbClr val="414042"/>
              </a:solidFill>
              <a:prstDash val="solid"/>
            </a:ln>
            <a:effectLst/>
          </p:spPr>
          <p:txBody>
            <a:bodyPr rtlCol="0" anchor="ctr"/>
            <a:lstStyle/>
            <a:p>
              <a:pPr algn="ctr" defTabSz="914400" eaLnBrk="0" fontAlgn="base" hangingPunct="0">
                <a:spcBef>
                  <a:spcPct val="0"/>
                </a:spcBef>
                <a:spcAft>
                  <a:spcPct val="0"/>
                </a:spcAft>
                <a:defRPr/>
              </a:pPr>
              <a:r>
                <a:rPr lang="en-GB" sz="1200" kern="0" dirty="0" smtClean="0">
                  <a:solidFill>
                    <a:srgbClr val="414042"/>
                  </a:solidFill>
                </a:rPr>
                <a:t>With Authority</a:t>
              </a:r>
            </a:p>
          </p:txBody>
        </p:sp>
        <p:sp>
          <p:nvSpPr>
            <p:cNvPr id="10" name="Rounded Rectangle 9"/>
            <p:cNvSpPr/>
            <p:nvPr/>
          </p:nvSpPr>
          <p:spPr>
            <a:xfrm>
              <a:off x="9331205" y="3422152"/>
              <a:ext cx="1296000" cy="540000"/>
            </a:xfrm>
            <a:prstGeom prst="roundRect">
              <a:avLst/>
            </a:prstGeom>
            <a:solidFill>
              <a:srgbClr val="FFFFFF">
                <a:lumMod val="75000"/>
              </a:srgbClr>
            </a:solidFill>
            <a:ln w="25400" cap="flat" cmpd="sng" algn="ctr">
              <a:solidFill>
                <a:srgbClr val="414042"/>
              </a:solidFill>
              <a:prstDash val="solid"/>
            </a:ln>
            <a:effectLst/>
          </p:spPr>
          <p:txBody>
            <a:bodyPr rtlCol="0" anchor="ctr"/>
            <a:lstStyle/>
            <a:p>
              <a:pPr algn="ctr" defTabSz="914400" eaLnBrk="0" fontAlgn="base" hangingPunct="0">
                <a:spcBef>
                  <a:spcPct val="0"/>
                </a:spcBef>
                <a:spcAft>
                  <a:spcPct val="0"/>
                </a:spcAft>
                <a:defRPr/>
              </a:pPr>
              <a:r>
                <a:rPr lang="en-GB" sz="1200" kern="0" dirty="0" smtClean="0">
                  <a:solidFill>
                    <a:srgbClr val="414042"/>
                  </a:solidFill>
                </a:rPr>
                <a:t>Report Phase</a:t>
              </a:r>
            </a:p>
          </p:txBody>
        </p:sp>
        <p:sp>
          <p:nvSpPr>
            <p:cNvPr id="11" name="Rounded Rectangle 10"/>
            <p:cNvSpPr/>
            <p:nvPr/>
          </p:nvSpPr>
          <p:spPr>
            <a:xfrm>
              <a:off x="9331205" y="2702072"/>
              <a:ext cx="1296000" cy="540000"/>
            </a:xfrm>
            <a:prstGeom prst="roundRect">
              <a:avLst/>
            </a:prstGeom>
            <a:solidFill>
              <a:srgbClr val="9A4D9E"/>
            </a:solidFill>
            <a:ln w="25400" cap="flat" cmpd="sng" algn="ctr">
              <a:solidFill>
                <a:srgbClr val="414042"/>
              </a:solidFill>
              <a:prstDash val="solid"/>
            </a:ln>
            <a:effectLst/>
          </p:spPr>
          <p:txBody>
            <a:bodyPr rtlCol="0" anchor="ctr"/>
            <a:lstStyle/>
            <a:p>
              <a:pPr algn="ctr" defTabSz="914400" eaLnBrk="0" fontAlgn="base" hangingPunct="0">
                <a:spcBef>
                  <a:spcPct val="0"/>
                </a:spcBef>
                <a:spcAft>
                  <a:spcPct val="0"/>
                </a:spcAft>
                <a:defRPr/>
              </a:pPr>
              <a:r>
                <a:rPr lang="en-GB" sz="1200" kern="0" dirty="0" smtClean="0">
                  <a:solidFill>
                    <a:srgbClr val="FFFFFF"/>
                  </a:solidFill>
                </a:rPr>
                <a:t>Assessment Procedure</a:t>
              </a:r>
            </a:p>
          </p:txBody>
        </p:sp>
      </p:grpSp>
      <p:grpSp>
        <p:nvGrpSpPr>
          <p:cNvPr id="12" name="Group 11"/>
          <p:cNvGrpSpPr/>
          <p:nvPr/>
        </p:nvGrpSpPr>
        <p:grpSpPr>
          <a:xfrm>
            <a:off x="242515" y="4016634"/>
            <a:ext cx="8640000" cy="864096"/>
            <a:chOff x="300680" y="2983376"/>
            <a:chExt cx="8640000" cy="864096"/>
          </a:xfrm>
        </p:grpSpPr>
        <p:sp>
          <p:nvSpPr>
            <p:cNvPr id="14" name="Down Arrow 13"/>
            <p:cNvSpPr/>
            <p:nvPr/>
          </p:nvSpPr>
          <p:spPr>
            <a:xfrm rot="16200000">
              <a:off x="4260640" y="-904576"/>
              <a:ext cx="720080" cy="8640000"/>
            </a:xfrm>
            <a:prstGeom prst="downArrow">
              <a:avLst/>
            </a:prstGeom>
            <a:solidFill>
              <a:srgbClr val="008DA8"/>
            </a:solidFill>
            <a:ln w="25400" cap="flat" cmpd="sng" algn="ctr">
              <a:solidFill>
                <a:srgbClr val="008DA8"/>
              </a:solidFill>
              <a:prstDash val="solid"/>
            </a:ln>
            <a:effectLst/>
          </p:spPr>
          <p:txBody>
            <a:bodyPr rtlCol="0" anchor="ctr"/>
            <a:lstStyle/>
            <a:p>
              <a:pPr algn="ctr" defTabSz="914400" eaLnBrk="0" fontAlgn="base" hangingPunct="0">
                <a:spcBef>
                  <a:spcPct val="0"/>
                </a:spcBef>
                <a:spcAft>
                  <a:spcPct val="0"/>
                </a:spcAft>
                <a:defRPr/>
              </a:pPr>
              <a:endParaRPr lang="en-GB" sz="2400" kern="0" dirty="0" smtClean="0">
                <a:solidFill>
                  <a:srgbClr val="FFFFFF"/>
                </a:solidFill>
              </a:endParaRPr>
            </a:p>
          </p:txBody>
        </p:sp>
        <p:sp>
          <p:nvSpPr>
            <p:cNvPr id="15" name="Rounded Rectangle 14"/>
            <p:cNvSpPr/>
            <p:nvPr/>
          </p:nvSpPr>
          <p:spPr>
            <a:xfrm>
              <a:off x="1872120" y="2983472"/>
              <a:ext cx="1080000" cy="864000"/>
            </a:xfrm>
            <a:prstGeom prst="roundRect">
              <a:avLst/>
            </a:prstGeom>
            <a:solidFill>
              <a:srgbClr val="9A4D9E"/>
            </a:solidFill>
            <a:ln w="25400" cap="flat" cmpd="sng" algn="ctr">
              <a:solidFill>
                <a:srgbClr val="414042"/>
              </a:solidFill>
              <a:prstDash val="solid"/>
            </a:ln>
            <a:effectLst/>
          </p:spPr>
          <p:txBody>
            <a:bodyPr lIns="0" rIns="0" rtlCol="0" anchor="ctr"/>
            <a:lstStyle/>
            <a:p>
              <a:pPr algn="ctr" defTabSz="914400" eaLnBrk="0" fontAlgn="base" hangingPunct="0">
                <a:spcBef>
                  <a:spcPct val="0"/>
                </a:spcBef>
                <a:spcAft>
                  <a:spcPct val="0"/>
                </a:spcAft>
                <a:defRPr/>
              </a:pPr>
              <a:r>
                <a:rPr lang="en-GB" sz="1400" kern="0" dirty="0" smtClean="0">
                  <a:solidFill>
                    <a:srgbClr val="FFFFFF"/>
                  </a:solidFill>
                </a:rPr>
                <a:t>Impact Assessment</a:t>
              </a:r>
            </a:p>
          </p:txBody>
        </p:sp>
        <p:sp>
          <p:nvSpPr>
            <p:cNvPr id="16" name="Rounded Rectangle 15"/>
            <p:cNvSpPr/>
            <p:nvPr/>
          </p:nvSpPr>
          <p:spPr>
            <a:xfrm>
              <a:off x="4543624" y="2983472"/>
              <a:ext cx="1080000" cy="864000"/>
            </a:xfrm>
            <a:prstGeom prst="roundRect">
              <a:avLst/>
            </a:prstGeom>
            <a:solidFill>
              <a:srgbClr val="9A4D9E"/>
            </a:solidFill>
            <a:ln w="25400" cap="flat" cmpd="sng" algn="ctr">
              <a:solidFill>
                <a:srgbClr val="414042"/>
              </a:solidFill>
              <a:prstDash val="solid"/>
            </a:ln>
            <a:effectLst/>
          </p:spPr>
          <p:txBody>
            <a:bodyPr lIns="0" rIns="0" rtlCol="0" anchor="ctr"/>
            <a:lstStyle/>
            <a:p>
              <a:pPr algn="ctr" defTabSz="914400" eaLnBrk="0" fontAlgn="base" hangingPunct="0">
                <a:spcBef>
                  <a:spcPct val="0"/>
                </a:spcBef>
                <a:spcAft>
                  <a:spcPct val="0"/>
                </a:spcAft>
                <a:defRPr/>
              </a:pPr>
              <a:r>
                <a:rPr lang="en-GB" sz="1400" kern="0" dirty="0" smtClean="0">
                  <a:solidFill>
                    <a:srgbClr val="FFFFFF"/>
                  </a:solidFill>
                </a:rPr>
                <a:t>Assessment Procedure Consultation</a:t>
              </a:r>
            </a:p>
          </p:txBody>
        </p:sp>
        <p:sp>
          <p:nvSpPr>
            <p:cNvPr id="17" name="Rounded Rectangle 16"/>
            <p:cNvSpPr/>
            <p:nvPr/>
          </p:nvSpPr>
          <p:spPr>
            <a:xfrm>
              <a:off x="7283985" y="2983472"/>
              <a:ext cx="1080000" cy="864000"/>
            </a:xfrm>
            <a:prstGeom prst="roundRect">
              <a:avLst/>
            </a:prstGeom>
            <a:solidFill>
              <a:srgbClr val="9A4D9E"/>
            </a:solidFill>
            <a:ln w="25400" cap="flat" cmpd="sng" algn="ctr">
              <a:solidFill>
                <a:srgbClr val="414042"/>
              </a:solidFill>
              <a:prstDash val="solid"/>
            </a:ln>
            <a:effectLst/>
          </p:spPr>
          <p:txBody>
            <a:bodyPr lIns="0" rIns="0" rtlCol="0" anchor="ctr"/>
            <a:lstStyle/>
            <a:p>
              <a:pPr algn="ctr" defTabSz="914400" eaLnBrk="0" fontAlgn="base" hangingPunct="0">
                <a:spcBef>
                  <a:spcPct val="0"/>
                </a:spcBef>
                <a:spcAft>
                  <a:spcPct val="0"/>
                </a:spcAft>
                <a:defRPr/>
              </a:pPr>
              <a:r>
                <a:rPr lang="en-GB" sz="1400" kern="0" dirty="0" smtClean="0">
                  <a:solidFill>
                    <a:srgbClr val="FFFFFF"/>
                  </a:solidFill>
                </a:rPr>
                <a:t>Panel considers Assessment Report</a:t>
              </a:r>
            </a:p>
          </p:txBody>
        </p:sp>
        <p:sp>
          <p:nvSpPr>
            <p:cNvPr id="18" name="Rounded Rectangle 17"/>
            <p:cNvSpPr/>
            <p:nvPr/>
          </p:nvSpPr>
          <p:spPr>
            <a:xfrm>
              <a:off x="516704" y="2983376"/>
              <a:ext cx="1080000" cy="864000"/>
            </a:xfrm>
            <a:prstGeom prst="roundRect">
              <a:avLst/>
            </a:prstGeom>
            <a:solidFill>
              <a:schemeClr val="accent1">
                <a:lumMod val="75000"/>
              </a:schemeClr>
            </a:solidFill>
            <a:ln w="25400" cap="flat" cmpd="sng" algn="ctr">
              <a:solidFill>
                <a:srgbClr val="414042"/>
              </a:solidFill>
              <a:prstDash val="solid"/>
            </a:ln>
            <a:effectLst/>
          </p:spPr>
          <p:txBody>
            <a:bodyPr lIns="0" rIns="0" rtlCol="0" anchor="ctr"/>
            <a:lstStyle/>
            <a:p>
              <a:pPr algn="ctr" defTabSz="914400" eaLnBrk="0" fontAlgn="base" hangingPunct="0">
                <a:spcBef>
                  <a:spcPct val="0"/>
                </a:spcBef>
                <a:spcAft>
                  <a:spcPct val="0"/>
                </a:spcAft>
                <a:defRPr/>
              </a:pPr>
              <a:r>
                <a:rPr lang="en-GB" sz="1400" kern="0" dirty="0" smtClean="0">
                  <a:solidFill>
                    <a:srgbClr val="FFFFFF"/>
                  </a:solidFill>
                </a:rPr>
                <a:t>Workgroup meeting(s)</a:t>
              </a:r>
            </a:p>
          </p:txBody>
        </p:sp>
        <p:sp>
          <p:nvSpPr>
            <p:cNvPr id="19" name="Rounded Rectangle 18"/>
            <p:cNvSpPr/>
            <p:nvPr/>
          </p:nvSpPr>
          <p:spPr>
            <a:xfrm>
              <a:off x="3178376" y="2983472"/>
              <a:ext cx="1080000" cy="864000"/>
            </a:xfrm>
            <a:prstGeom prst="roundRect">
              <a:avLst/>
            </a:prstGeom>
            <a:solidFill>
              <a:srgbClr val="9A4D9E"/>
            </a:solidFill>
            <a:ln w="25400" cap="flat" cmpd="sng" algn="ctr">
              <a:solidFill>
                <a:srgbClr val="414042"/>
              </a:solidFill>
              <a:prstDash val="solid"/>
            </a:ln>
            <a:effectLst/>
          </p:spPr>
          <p:txBody>
            <a:bodyPr lIns="0" rIns="0" rtlCol="0" anchor="ctr"/>
            <a:lstStyle/>
            <a:p>
              <a:pPr algn="ctr" defTabSz="914400" eaLnBrk="0" fontAlgn="base" hangingPunct="0">
                <a:spcBef>
                  <a:spcPct val="0"/>
                </a:spcBef>
                <a:spcAft>
                  <a:spcPct val="0"/>
                </a:spcAft>
                <a:defRPr/>
              </a:pPr>
              <a:r>
                <a:rPr lang="en-GB" sz="1400" kern="0" dirty="0" smtClean="0">
                  <a:solidFill>
                    <a:srgbClr val="FFFFFF"/>
                  </a:solidFill>
                </a:rPr>
                <a:t>Workgroup meeting(s)</a:t>
              </a:r>
            </a:p>
          </p:txBody>
        </p:sp>
        <p:sp>
          <p:nvSpPr>
            <p:cNvPr id="20" name="Rounded Rectangle 19"/>
            <p:cNvSpPr/>
            <p:nvPr/>
          </p:nvSpPr>
          <p:spPr>
            <a:xfrm>
              <a:off x="5918714" y="2983472"/>
              <a:ext cx="1080000" cy="864000"/>
            </a:xfrm>
            <a:prstGeom prst="roundRect">
              <a:avLst/>
            </a:prstGeom>
            <a:solidFill>
              <a:srgbClr val="9A4D9E"/>
            </a:solidFill>
            <a:ln w="25400" cap="flat" cmpd="sng" algn="ctr">
              <a:solidFill>
                <a:srgbClr val="414042"/>
              </a:solidFill>
              <a:prstDash val="solid"/>
            </a:ln>
            <a:effectLst/>
          </p:spPr>
          <p:txBody>
            <a:bodyPr lIns="0" rIns="0" rtlCol="0" anchor="ctr"/>
            <a:lstStyle/>
            <a:p>
              <a:pPr algn="ctr" defTabSz="914400" eaLnBrk="0" fontAlgn="base" hangingPunct="0">
                <a:spcBef>
                  <a:spcPct val="0"/>
                </a:spcBef>
                <a:spcAft>
                  <a:spcPct val="0"/>
                </a:spcAft>
                <a:defRPr/>
              </a:pPr>
              <a:r>
                <a:rPr lang="en-GB" sz="1400" kern="0" dirty="0" smtClean="0">
                  <a:solidFill>
                    <a:srgbClr val="FFFFFF"/>
                  </a:solidFill>
                </a:rPr>
                <a:t>Workgroup meeting(s)</a:t>
              </a:r>
            </a:p>
          </p:txBody>
        </p:sp>
      </p:grpSp>
    </p:spTree>
    <p:extLst>
      <p:ext uri="{BB962C8B-B14F-4D97-AF65-F5344CB8AC3E}">
        <p14:creationId xmlns:p14="http://schemas.microsoft.com/office/powerpoint/2010/main" val="155738999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Exempt supply use case for multiple suppliers</a:t>
            </a:r>
            <a:endParaRPr lang="en-GB" dirty="0"/>
          </a:p>
        </p:txBody>
      </p:sp>
      <p:sp>
        <p:nvSpPr>
          <p:cNvPr id="3" name="Footer Placeholder 2"/>
          <p:cNvSpPr>
            <a:spLocks noGrp="1"/>
          </p:cNvSpPr>
          <p:nvPr>
            <p:ph type="ftr" sz="quarter" idx="10"/>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t>Insert: Document title</a:t>
            </a:r>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
        <p:nvSpPr>
          <p:cNvPr id="4" name="Slide Number Placeholder 3"/>
          <p:cNvSpPr>
            <a:spLocks noGrp="1"/>
          </p:cNvSpPr>
          <p:nvPr>
            <p:ph type="sldNum" sz="quarter" idx="1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40</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
        <p:nvSpPr>
          <p:cNvPr id="5" name="Text Placeholder 4"/>
          <p:cNvSpPr>
            <a:spLocks noGrp="1"/>
          </p:cNvSpPr>
          <p:nvPr>
            <p:ph type="body" sz="quarter" idx="12"/>
          </p:nvPr>
        </p:nvSpPr>
        <p:spPr/>
        <p:txBody>
          <a:bodyPr/>
          <a:lstStyle/>
          <a:p>
            <a:r>
              <a:rPr lang="en-GB" dirty="0" smtClean="0"/>
              <a:t>There are a number of functions relevant to supplying electricity that the CEC would need to make arrangements in order to perform. These include;</a:t>
            </a:r>
          </a:p>
          <a:p>
            <a:pPr lvl="1"/>
            <a:r>
              <a:rPr lang="en-GB" dirty="0" smtClean="0"/>
              <a:t>Metering CEC export (registration, data collection)</a:t>
            </a:r>
          </a:p>
          <a:p>
            <a:pPr lvl="1"/>
            <a:r>
              <a:rPr lang="en-GB" dirty="0" smtClean="0"/>
              <a:t>Payment of charges (network charges, relevant supplier charges)</a:t>
            </a:r>
          </a:p>
          <a:p>
            <a:r>
              <a:rPr lang="en-GB" dirty="0" smtClean="0"/>
              <a:t>There are a number of different models which could provide the CEC with market access. These include:</a:t>
            </a:r>
          </a:p>
          <a:p>
            <a:pPr lvl="1"/>
            <a:r>
              <a:rPr lang="en-GB" dirty="0" smtClean="0"/>
              <a:t>CEC registering as a generator in CVA</a:t>
            </a:r>
          </a:p>
          <a:p>
            <a:pPr lvl="1"/>
            <a:r>
              <a:rPr lang="en-GB" dirty="0" smtClean="0"/>
              <a:t>CEC facilitated by partner Supplier (Exempt Supply Service Agreement)</a:t>
            </a:r>
            <a:endParaRPr lang="en-GB" dirty="0"/>
          </a:p>
          <a:p>
            <a:pPr lvl="1"/>
            <a:r>
              <a:rPr lang="en-GB" dirty="0" smtClean="0"/>
              <a:t>CEC registering as a newly created BSC Party</a:t>
            </a:r>
          </a:p>
        </p:txBody>
      </p:sp>
    </p:spTree>
    <p:extLst>
      <p:ext uri="{BB962C8B-B14F-4D97-AF65-F5344CB8AC3E}">
        <p14:creationId xmlns:p14="http://schemas.microsoft.com/office/powerpoint/2010/main" val="111891406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CEC registering as a generator</a:t>
            </a:r>
            <a:endParaRPr lang="en-GB" dirty="0"/>
          </a:p>
        </p:txBody>
      </p:sp>
      <p:sp>
        <p:nvSpPr>
          <p:cNvPr id="4" name="Slide Number Placeholder 3"/>
          <p:cNvSpPr>
            <a:spLocks noGrp="1"/>
          </p:cNvSpPr>
          <p:nvPr>
            <p:ph type="sldNum" sz="quarter" idx="1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41</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
        <p:nvSpPr>
          <p:cNvPr id="5" name="Text Placeholder 4"/>
          <p:cNvSpPr>
            <a:spLocks noGrp="1"/>
          </p:cNvSpPr>
          <p:nvPr>
            <p:ph type="body" sz="quarter" idx="12"/>
          </p:nvPr>
        </p:nvSpPr>
        <p:spPr/>
        <p:txBody>
          <a:bodyPr/>
          <a:lstStyle/>
          <a:p>
            <a:r>
              <a:rPr lang="en-GB" dirty="0" smtClean="0"/>
              <a:t>The CEC could sign up to the BSC as a generator in CVA.</a:t>
            </a:r>
          </a:p>
          <a:p>
            <a:pPr lvl="1"/>
            <a:r>
              <a:rPr lang="en-GB" dirty="0" smtClean="0"/>
              <a:t>The CEC meter would be registered in CMRS </a:t>
            </a:r>
          </a:p>
          <a:p>
            <a:pPr lvl="1"/>
            <a:r>
              <a:rPr lang="en-GB" dirty="0" smtClean="0"/>
              <a:t>The CEC would have its own BM unit</a:t>
            </a:r>
          </a:p>
          <a:p>
            <a:pPr lvl="1"/>
            <a:r>
              <a:rPr lang="en-GB" dirty="0" smtClean="0"/>
              <a:t>The CEC would have access to ECVNs and MVRNs as well as exempt supply arrangements</a:t>
            </a:r>
          </a:p>
        </p:txBody>
      </p:sp>
    </p:spTree>
    <p:extLst>
      <p:ext uri="{BB962C8B-B14F-4D97-AF65-F5344CB8AC3E}">
        <p14:creationId xmlns:p14="http://schemas.microsoft.com/office/powerpoint/2010/main" val="165057624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CEC facilitated by licensed Supplier</a:t>
            </a:r>
            <a:endParaRPr lang="en-GB" dirty="0"/>
          </a:p>
        </p:txBody>
      </p:sp>
      <p:sp>
        <p:nvSpPr>
          <p:cNvPr id="4" name="Slide Number Placeholder 3"/>
          <p:cNvSpPr>
            <a:spLocks noGrp="1"/>
          </p:cNvSpPr>
          <p:nvPr>
            <p:ph type="sldNum" sz="quarter" idx="1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42</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
        <p:nvSpPr>
          <p:cNvPr id="5" name="Text Placeholder 4"/>
          <p:cNvSpPr>
            <a:spLocks noGrp="1"/>
          </p:cNvSpPr>
          <p:nvPr>
            <p:ph type="body" sz="quarter" idx="12"/>
          </p:nvPr>
        </p:nvSpPr>
        <p:spPr/>
        <p:txBody>
          <a:bodyPr/>
          <a:lstStyle/>
          <a:p>
            <a:r>
              <a:rPr lang="en-GB" dirty="0" smtClean="0"/>
              <a:t>The CEC could partner with another Supplier, who facilitates arrangements on their behalf</a:t>
            </a:r>
          </a:p>
          <a:p>
            <a:pPr lvl="1"/>
            <a:r>
              <a:rPr lang="en-GB" dirty="0" smtClean="0"/>
              <a:t>The CEC generation would be assigned to the Supplier’s portfolio unless specifically assigned to specific customers (as per proposed solution or HHDC solution above)</a:t>
            </a:r>
          </a:p>
          <a:p>
            <a:pPr lvl="1"/>
            <a:r>
              <a:rPr lang="en-GB" dirty="0" smtClean="0"/>
              <a:t>This partner Supplier would have to make arrangements with charging bodies to ensure correct charges are levied</a:t>
            </a:r>
          </a:p>
        </p:txBody>
      </p:sp>
    </p:spTree>
    <p:extLst>
      <p:ext uri="{BB962C8B-B14F-4D97-AF65-F5344CB8AC3E}">
        <p14:creationId xmlns:p14="http://schemas.microsoft.com/office/powerpoint/2010/main" val="260919879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CEC as new BSC Party type</a:t>
            </a:r>
            <a:endParaRPr lang="en-GB" dirty="0"/>
          </a:p>
        </p:txBody>
      </p:sp>
      <p:sp>
        <p:nvSpPr>
          <p:cNvPr id="4" name="Slide Number Placeholder 3"/>
          <p:cNvSpPr>
            <a:spLocks noGrp="1"/>
          </p:cNvSpPr>
          <p:nvPr>
            <p:ph type="sldNum" sz="quarter" idx="1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43</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
        <p:nvSpPr>
          <p:cNvPr id="5" name="Text Placeholder 4"/>
          <p:cNvSpPr>
            <a:spLocks noGrp="1"/>
          </p:cNvSpPr>
          <p:nvPr>
            <p:ph type="body" sz="quarter" idx="12"/>
          </p:nvPr>
        </p:nvSpPr>
        <p:spPr/>
        <p:txBody>
          <a:bodyPr/>
          <a:lstStyle/>
          <a:p>
            <a:r>
              <a:rPr lang="en-GB" dirty="0" smtClean="0"/>
              <a:t>P379 could deem to create a new BSC Party type for exempt/secondary Suppliers</a:t>
            </a:r>
          </a:p>
          <a:p>
            <a:pPr lvl="1"/>
            <a:r>
              <a:rPr lang="en-GB" dirty="0" smtClean="0"/>
              <a:t>The new Party would have access to BM units and be able to register export MPANs and supply via CNA arrangements,</a:t>
            </a:r>
          </a:p>
          <a:p>
            <a:pPr lvl="1"/>
            <a:r>
              <a:rPr lang="en-GB" dirty="0" smtClean="0"/>
              <a:t>Therefore, they may have access to Shared SVA meter arrangements and/or CNA meter arrangements without necessarily being subject to full Supplier qualification</a:t>
            </a:r>
          </a:p>
          <a:p>
            <a:pPr lvl="1"/>
            <a:r>
              <a:rPr lang="en-GB" dirty="0" smtClean="0"/>
              <a:t>There would need to be consequential changes to the MRA to allow exempt suppliers to use the Metering Point Administration Service</a:t>
            </a:r>
          </a:p>
        </p:txBody>
      </p:sp>
    </p:spTree>
    <p:extLst>
      <p:ext uri="{BB962C8B-B14F-4D97-AF65-F5344CB8AC3E}">
        <p14:creationId xmlns:p14="http://schemas.microsoft.com/office/powerpoint/2010/main" val="359742438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Assigning excess generation</a:t>
            </a:r>
            <a:endParaRPr lang="en-GB" dirty="0"/>
          </a:p>
        </p:txBody>
      </p:sp>
    </p:spTree>
    <p:extLst>
      <p:ext uri="{BB962C8B-B14F-4D97-AF65-F5344CB8AC3E}">
        <p14:creationId xmlns:p14="http://schemas.microsoft.com/office/powerpoint/2010/main" val="201531356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Outstanding questions on exempt supply use case</a:t>
            </a:r>
            <a:endParaRPr lang="en-GB" dirty="0"/>
          </a:p>
        </p:txBody>
      </p:sp>
      <p:sp>
        <p:nvSpPr>
          <p:cNvPr id="4" name="Slide Number Placeholder 3"/>
          <p:cNvSpPr>
            <a:spLocks noGrp="1"/>
          </p:cNvSpPr>
          <p:nvPr>
            <p:ph type="sldNum" sz="quarter" idx="1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45</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
        <p:nvSpPr>
          <p:cNvPr id="5" name="Text Placeholder 4"/>
          <p:cNvSpPr>
            <a:spLocks noGrp="1"/>
          </p:cNvSpPr>
          <p:nvPr>
            <p:ph type="body" sz="quarter" idx="12"/>
          </p:nvPr>
        </p:nvSpPr>
        <p:spPr/>
        <p:txBody>
          <a:bodyPr/>
          <a:lstStyle/>
          <a:p>
            <a:r>
              <a:rPr lang="en-GB" dirty="0" smtClean="0"/>
              <a:t>Where the customer consumes less energy than their share of the CEC output, the excess energy will need to be assigned to an entity. We explore two options for assigning that spill energy</a:t>
            </a:r>
          </a:p>
          <a:p>
            <a:pPr lvl="1"/>
            <a:r>
              <a:rPr lang="en-GB" dirty="0" smtClean="0"/>
              <a:t>Option 1: The customer will always receive their full share of the CEC output. Excess volumes are treated in the same way as any spill from a customer’s on-site generation, for example assigned to one of the customer’s Export Suppliers, or fed into GSP Group Correction</a:t>
            </a:r>
          </a:p>
          <a:p>
            <a:pPr lvl="1"/>
            <a:r>
              <a:rPr lang="en-GB" dirty="0" smtClean="0"/>
              <a:t>Option 2: The allocation to the customer is capped at their consumption, and any remaining volumes are retained by the CEC or their partner Supplier. They would receive imbalance payments for these volumes. In this case the CEC would need to know which customers hadn’t consumed their full entitlement, to enable appropriate billing/payments</a:t>
            </a:r>
          </a:p>
        </p:txBody>
      </p:sp>
    </p:spTree>
    <p:extLst>
      <p:ext uri="{BB962C8B-B14F-4D97-AF65-F5344CB8AC3E}">
        <p14:creationId xmlns:p14="http://schemas.microsoft.com/office/powerpoint/2010/main" val="113154915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Potential solutions</a:t>
            </a:r>
            <a:endParaRPr lang="en-GB" dirty="0"/>
          </a:p>
        </p:txBody>
      </p:sp>
    </p:spTree>
    <p:extLst>
      <p:ext uri="{BB962C8B-B14F-4D97-AF65-F5344CB8AC3E}">
        <p14:creationId xmlns:p14="http://schemas.microsoft.com/office/powerpoint/2010/main" val="2514733569"/>
      </p:ext>
    </p:extLst>
  </p:cSld>
  <p:clrMapOvr>
    <a:overrideClrMapping bg1="lt1" tx1="dk1" bg2="lt2" tx2="dk2" accent1="accent1" accent2="accent2" accent3="accent3" accent4="accent4" accent5="accent5" accent6="accent6" hlink="hlink" folHlink="folHlink"/>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Potential solutions</a:t>
            </a:r>
            <a:endParaRPr lang="en-GB" dirty="0"/>
          </a:p>
        </p:txBody>
      </p:sp>
      <p:sp>
        <p:nvSpPr>
          <p:cNvPr id="4" name="Slide Number Placeholder 3"/>
          <p:cNvSpPr>
            <a:spLocks noGrp="1"/>
          </p:cNvSpPr>
          <p:nvPr>
            <p:ph type="sldNum" sz="quarter" idx="1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47</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
        <p:nvSpPr>
          <p:cNvPr id="5" name="Text Placeholder 4"/>
          <p:cNvSpPr>
            <a:spLocks noGrp="1"/>
          </p:cNvSpPr>
          <p:nvPr>
            <p:ph type="body" sz="quarter" idx="12"/>
          </p:nvPr>
        </p:nvSpPr>
        <p:spPr/>
        <p:txBody>
          <a:bodyPr/>
          <a:lstStyle/>
          <a:p>
            <a:pPr marL="522900" lvl="1" indent="-342900">
              <a:buFont typeface="Wingdings" panose="05000000000000000000" pitchFamily="2" charset="2"/>
              <a:buChar char="§"/>
            </a:pPr>
            <a:r>
              <a:rPr lang="en-GB" dirty="0" smtClean="0"/>
              <a:t>For this use case, we cannot use Shared SVA arrangements or Difference Metering as the CEC is not a Supplier (so cannot register a pseudo-Secondary MSID) and there are no meters other than the boundary meter to register volumes.</a:t>
            </a:r>
          </a:p>
          <a:p>
            <a:pPr marL="522900" lvl="1" indent="-342900">
              <a:buFont typeface="Wingdings" panose="05000000000000000000" pitchFamily="2" charset="2"/>
              <a:buChar char="§"/>
            </a:pPr>
            <a:r>
              <a:rPr lang="en-GB" dirty="0" smtClean="0"/>
              <a:t>Therefore, we explore three models that could provide a solution</a:t>
            </a:r>
          </a:p>
          <a:p>
            <a:pPr marL="702900" lvl="2" indent="-342900">
              <a:buFont typeface="Wingdings" panose="05000000000000000000" pitchFamily="2" charset="2"/>
              <a:buChar char="§"/>
            </a:pPr>
            <a:r>
              <a:rPr lang="en-GB" dirty="0"/>
              <a:t>CEC secondary Supply facilitated by CNA notifying </a:t>
            </a:r>
            <a:r>
              <a:rPr lang="en-GB" dirty="0" smtClean="0"/>
              <a:t>energy volume</a:t>
            </a:r>
            <a:endParaRPr lang="en-GB" dirty="0"/>
          </a:p>
          <a:p>
            <a:pPr marL="702900" lvl="2" indent="-342900">
              <a:buFont typeface="Wingdings" panose="05000000000000000000" pitchFamily="2" charset="2"/>
              <a:buChar char="§"/>
            </a:pPr>
            <a:r>
              <a:rPr lang="en-GB" dirty="0" smtClean="0"/>
              <a:t>CEC secondary Supply facilitated by CNA notifying percentage of volume</a:t>
            </a:r>
          </a:p>
          <a:p>
            <a:pPr marL="702900" lvl="2" indent="-342900">
              <a:buFont typeface="Wingdings" panose="05000000000000000000" pitchFamily="2" charset="2"/>
              <a:buChar char="§"/>
            </a:pPr>
            <a:r>
              <a:rPr lang="en-GB" dirty="0" smtClean="0"/>
              <a:t>CEC secondary Supply facilitated by single HHDC for all sites</a:t>
            </a:r>
          </a:p>
          <a:p>
            <a:pPr marL="522900" lvl="1" indent="-342900">
              <a:buFont typeface="Wingdings" panose="05000000000000000000" pitchFamily="2" charset="2"/>
              <a:buChar char="§"/>
            </a:pPr>
            <a:endParaRPr lang="en-GB" dirty="0"/>
          </a:p>
          <a:p>
            <a:pPr marL="522900" lvl="1" indent="-342900">
              <a:buFont typeface="Wingdings" panose="05000000000000000000" pitchFamily="2" charset="2"/>
              <a:buChar char="§"/>
            </a:pPr>
            <a:r>
              <a:rPr lang="en-GB" dirty="0" smtClean="0"/>
              <a:t>We also separately explore three different ways of registering CEC export</a:t>
            </a:r>
          </a:p>
          <a:p>
            <a:pPr marL="702900" lvl="2" indent="-342900">
              <a:buFont typeface="Wingdings" panose="05000000000000000000" pitchFamily="2" charset="2"/>
              <a:buChar char="§"/>
            </a:pPr>
            <a:r>
              <a:rPr lang="en-GB" dirty="0" smtClean="0"/>
              <a:t>As generator in CVA</a:t>
            </a:r>
          </a:p>
          <a:p>
            <a:pPr marL="702900" lvl="2" indent="-342900">
              <a:buFont typeface="Wingdings" panose="05000000000000000000" pitchFamily="2" charset="2"/>
              <a:buChar char="§"/>
            </a:pPr>
            <a:r>
              <a:rPr lang="en-GB" dirty="0" smtClean="0"/>
              <a:t>Within portfolio of licensed Supplier</a:t>
            </a:r>
          </a:p>
          <a:p>
            <a:pPr marL="702900" lvl="2" indent="-342900">
              <a:buFont typeface="Wingdings" panose="05000000000000000000" pitchFamily="2" charset="2"/>
              <a:buChar char="§"/>
            </a:pPr>
            <a:r>
              <a:rPr lang="en-GB" dirty="0" smtClean="0"/>
              <a:t>As a new entity within BSC</a:t>
            </a:r>
          </a:p>
          <a:p>
            <a:pPr marL="522900" lvl="1" indent="-342900">
              <a:buFont typeface="Wingdings" panose="05000000000000000000" pitchFamily="2" charset="2"/>
              <a:buChar char="§"/>
            </a:pPr>
            <a:r>
              <a:rPr lang="en-GB" dirty="0" smtClean="0"/>
              <a:t>There are specific assumptions for some of scenarios set out at the start of each use case</a:t>
            </a:r>
            <a:endParaRPr lang="en-GB" dirty="0"/>
          </a:p>
        </p:txBody>
      </p:sp>
    </p:spTree>
    <p:extLst>
      <p:ext uri="{BB962C8B-B14F-4D97-AF65-F5344CB8AC3E}">
        <p14:creationId xmlns:p14="http://schemas.microsoft.com/office/powerpoint/2010/main" val="180932552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Exempt supply use case for multiple suppliers</a:t>
            </a:r>
            <a:endParaRPr lang="en-GB" dirty="0"/>
          </a:p>
        </p:txBody>
      </p:sp>
      <p:sp>
        <p:nvSpPr>
          <p:cNvPr id="4" name="Slide Number Placeholder 3"/>
          <p:cNvSpPr>
            <a:spLocks noGrp="1"/>
          </p:cNvSpPr>
          <p:nvPr>
            <p:ph type="sldNum" sz="quarter" idx="1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48</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
        <p:nvSpPr>
          <p:cNvPr id="6" name="Rectangle 5"/>
          <p:cNvSpPr/>
          <p:nvPr/>
        </p:nvSpPr>
        <p:spPr>
          <a:xfrm>
            <a:off x="1178170" y="1812947"/>
            <a:ext cx="1800000" cy="18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1043056"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smtClean="0">
                <a:ln>
                  <a:noFill/>
                </a:ln>
                <a:solidFill>
                  <a:prstClr val="black"/>
                </a:solidFill>
                <a:effectLst/>
                <a:uLnTx/>
                <a:uFillTx/>
                <a:latin typeface="Tahoma"/>
                <a:ea typeface="+mn-ea"/>
                <a:cs typeface="+mn-cs"/>
              </a:rPr>
              <a:t>Premises A</a:t>
            </a:r>
          </a:p>
          <a:p>
            <a:pPr marL="0" marR="0" lvl="0" indent="0" algn="l" defTabSz="1043056"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smtClean="0">
                <a:ln>
                  <a:noFill/>
                </a:ln>
                <a:solidFill>
                  <a:prstClr val="black"/>
                </a:solidFill>
                <a:effectLst/>
                <a:uLnTx/>
                <a:uFillTx/>
                <a:latin typeface="Tahoma"/>
                <a:ea typeface="+mn-ea"/>
                <a:cs typeface="+mn-cs"/>
              </a:rPr>
              <a:t>33% share</a:t>
            </a:r>
          </a:p>
          <a:p>
            <a:pPr marL="0" marR="0" lvl="0" indent="0" algn="l" defTabSz="1043056"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prstClr val="black"/>
              </a:solidFill>
              <a:effectLst/>
              <a:uLnTx/>
              <a:uFillTx/>
              <a:latin typeface="Tahoma"/>
              <a:ea typeface="+mn-ea"/>
              <a:cs typeface="+mn-cs"/>
            </a:endParaRPr>
          </a:p>
          <a:p>
            <a:pPr marL="0" marR="0" lvl="0" indent="0" algn="l" defTabSz="1043056"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smtClean="0">
                <a:ln>
                  <a:noFill/>
                </a:ln>
                <a:solidFill>
                  <a:prstClr val="black"/>
                </a:solidFill>
                <a:effectLst/>
                <a:uLnTx/>
                <a:uFillTx/>
                <a:latin typeface="Tahoma"/>
                <a:ea typeface="+mn-ea"/>
                <a:cs typeface="+mn-cs"/>
              </a:rPr>
              <a:t>3 kWh boundary metered volume</a:t>
            </a:r>
            <a:endParaRPr kumimoji="0" lang="en-GB" sz="1600" b="0" i="0" u="none" strike="noStrike" kern="1200" cap="none" spc="0" normalizeH="0" baseline="0" noProof="0" dirty="0">
              <a:ln>
                <a:noFill/>
              </a:ln>
              <a:solidFill>
                <a:prstClr val="black"/>
              </a:solidFill>
              <a:effectLst/>
              <a:uLnTx/>
              <a:uFillTx/>
              <a:latin typeface="Tahoma"/>
              <a:ea typeface="+mn-ea"/>
              <a:cs typeface="+mn-cs"/>
            </a:endParaRPr>
          </a:p>
        </p:txBody>
      </p:sp>
      <p:sp>
        <p:nvSpPr>
          <p:cNvPr id="7" name="Trapezoid 6"/>
          <p:cNvSpPr/>
          <p:nvPr/>
        </p:nvSpPr>
        <p:spPr>
          <a:xfrm>
            <a:off x="8976945" y="1837592"/>
            <a:ext cx="96715" cy="2804746"/>
          </a:xfrm>
          <a:prstGeom prst="trapezoi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043056" rtl="0" eaLnBrk="1" fontAlgn="auto" latinLnBrk="0" hangingPunct="1">
              <a:lnSpc>
                <a:spcPct val="100000"/>
              </a:lnSpc>
              <a:spcBef>
                <a:spcPts val="0"/>
              </a:spcBef>
              <a:spcAft>
                <a:spcPts val="0"/>
              </a:spcAft>
              <a:buClrTx/>
              <a:buSzTx/>
              <a:buFontTx/>
              <a:buNone/>
              <a:tabLst/>
              <a:defRPr/>
            </a:pPr>
            <a:endParaRPr kumimoji="0" lang="en-GB" sz="2100" b="0" i="0" u="none" strike="noStrike" kern="1200" cap="none" spc="0" normalizeH="0" baseline="0" noProof="0">
              <a:ln>
                <a:noFill/>
              </a:ln>
              <a:solidFill>
                <a:prstClr val="white"/>
              </a:solidFill>
              <a:effectLst/>
              <a:uLnTx/>
              <a:uFillTx/>
              <a:latin typeface="Tahoma"/>
              <a:ea typeface="+mn-ea"/>
              <a:cs typeface="+mn-cs"/>
            </a:endParaRPr>
          </a:p>
        </p:txBody>
      </p:sp>
      <p:sp>
        <p:nvSpPr>
          <p:cNvPr id="8" name="Trapezoid 7"/>
          <p:cNvSpPr/>
          <p:nvPr/>
        </p:nvSpPr>
        <p:spPr>
          <a:xfrm rot="2700000">
            <a:off x="9475899" y="784662"/>
            <a:ext cx="45719" cy="1270488"/>
          </a:xfrm>
          <a:prstGeom prst="trapezoi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043056" rtl="0" eaLnBrk="1" fontAlgn="auto" latinLnBrk="0" hangingPunct="1">
              <a:lnSpc>
                <a:spcPct val="100000"/>
              </a:lnSpc>
              <a:spcBef>
                <a:spcPts val="0"/>
              </a:spcBef>
              <a:spcAft>
                <a:spcPts val="0"/>
              </a:spcAft>
              <a:buClrTx/>
              <a:buSzTx/>
              <a:buFontTx/>
              <a:buNone/>
              <a:tabLst/>
              <a:defRPr/>
            </a:pPr>
            <a:endParaRPr kumimoji="0" lang="en-GB" sz="2100" b="0" i="0" u="none" strike="noStrike" kern="1200" cap="none" spc="0" normalizeH="0" baseline="0" noProof="0">
              <a:ln>
                <a:noFill/>
              </a:ln>
              <a:solidFill>
                <a:prstClr val="white"/>
              </a:solidFill>
              <a:effectLst/>
              <a:uLnTx/>
              <a:uFillTx/>
              <a:latin typeface="Tahoma"/>
              <a:ea typeface="+mn-ea"/>
              <a:cs typeface="+mn-cs"/>
            </a:endParaRPr>
          </a:p>
        </p:txBody>
      </p:sp>
      <p:sp>
        <p:nvSpPr>
          <p:cNvPr id="10" name="Trapezoid 9"/>
          <p:cNvSpPr/>
          <p:nvPr/>
        </p:nvSpPr>
        <p:spPr>
          <a:xfrm rot="9900000">
            <a:off x="9178340" y="1829229"/>
            <a:ext cx="45719" cy="1270488"/>
          </a:xfrm>
          <a:prstGeom prst="trapezoi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043056" rtl="0" eaLnBrk="1" fontAlgn="auto" latinLnBrk="0" hangingPunct="1">
              <a:lnSpc>
                <a:spcPct val="100000"/>
              </a:lnSpc>
              <a:spcBef>
                <a:spcPts val="0"/>
              </a:spcBef>
              <a:spcAft>
                <a:spcPts val="0"/>
              </a:spcAft>
              <a:buClrTx/>
              <a:buSzTx/>
              <a:buFontTx/>
              <a:buNone/>
              <a:tabLst/>
              <a:defRPr/>
            </a:pPr>
            <a:endParaRPr kumimoji="0" lang="en-GB" sz="2100" b="0" i="0" u="none" strike="noStrike" kern="1200" cap="none" spc="0" normalizeH="0" baseline="0" noProof="0">
              <a:ln>
                <a:noFill/>
              </a:ln>
              <a:solidFill>
                <a:prstClr val="white"/>
              </a:solidFill>
              <a:effectLst/>
              <a:uLnTx/>
              <a:uFillTx/>
              <a:latin typeface="Tahoma"/>
              <a:ea typeface="+mn-ea"/>
              <a:cs typeface="+mn-cs"/>
            </a:endParaRPr>
          </a:p>
        </p:txBody>
      </p:sp>
      <p:sp>
        <p:nvSpPr>
          <p:cNvPr id="12" name="Trapezoid 11"/>
          <p:cNvSpPr/>
          <p:nvPr/>
        </p:nvSpPr>
        <p:spPr>
          <a:xfrm rot="17100000" flipH="1">
            <a:off x="8369690" y="1052898"/>
            <a:ext cx="45719" cy="1270488"/>
          </a:xfrm>
          <a:prstGeom prst="trapezoi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043056" rtl="0" eaLnBrk="1" fontAlgn="auto" latinLnBrk="0" hangingPunct="1">
              <a:lnSpc>
                <a:spcPct val="100000"/>
              </a:lnSpc>
              <a:spcBef>
                <a:spcPts val="0"/>
              </a:spcBef>
              <a:spcAft>
                <a:spcPts val="0"/>
              </a:spcAft>
              <a:buClrTx/>
              <a:buSzTx/>
              <a:buFontTx/>
              <a:buNone/>
              <a:tabLst/>
              <a:defRPr/>
            </a:pPr>
            <a:endParaRPr kumimoji="0" lang="en-GB" sz="2100" b="0" i="0" u="none" strike="noStrike" kern="1200" cap="none" spc="0" normalizeH="0" baseline="0" noProof="0">
              <a:ln>
                <a:noFill/>
              </a:ln>
              <a:solidFill>
                <a:prstClr val="white"/>
              </a:solidFill>
              <a:effectLst/>
              <a:uLnTx/>
              <a:uFillTx/>
              <a:latin typeface="Tahoma"/>
              <a:ea typeface="+mn-ea"/>
              <a:cs typeface="+mn-cs"/>
            </a:endParaRPr>
          </a:p>
        </p:txBody>
      </p:sp>
      <p:sp>
        <p:nvSpPr>
          <p:cNvPr id="15" name="Rectangle 14"/>
          <p:cNvSpPr/>
          <p:nvPr/>
        </p:nvSpPr>
        <p:spPr>
          <a:xfrm>
            <a:off x="1178168" y="3722342"/>
            <a:ext cx="1800000" cy="18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l" defTabSz="1043056"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Tahoma"/>
                <a:ea typeface="+mn-ea"/>
                <a:cs typeface="+mn-cs"/>
              </a:rPr>
              <a:t>Premises B</a:t>
            </a:r>
          </a:p>
          <a:p>
            <a:pPr marL="0" marR="0" lvl="0" indent="0" algn="l" defTabSz="1043056"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smtClean="0">
                <a:ln>
                  <a:noFill/>
                </a:ln>
                <a:solidFill>
                  <a:prstClr val="black"/>
                </a:solidFill>
                <a:effectLst/>
                <a:uLnTx/>
                <a:uFillTx/>
                <a:latin typeface="Tahoma"/>
                <a:ea typeface="+mn-ea"/>
                <a:cs typeface="+mn-cs"/>
              </a:rPr>
              <a:t>66% share</a:t>
            </a:r>
          </a:p>
          <a:p>
            <a:pPr marL="0" marR="0" lvl="0" indent="0" algn="l" defTabSz="1043056"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prstClr val="black"/>
              </a:solidFill>
              <a:effectLst/>
              <a:uLnTx/>
              <a:uFillTx/>
              <a:latin typeface="Tahoma"/>
              <a:ea typeface="+mn-ea"/>
              <a:cs typeface="+mn-cs"/>
            </a:endParaRPr>
          </a:p>
          <a:p>
            <a:pPr marL="0" marR="0" lvl="0" indent="0" algn="l" defTabSz="1043056"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smtClean="0">
                <a:ln>
                  <a:noFill/>
                </a:ln>
                <a:solidFill>
                  <a:prstClr val="black"/>
                </a:solidFill>
                <a:effectLst/>
                <a:uLnTx/>
                <a:uFillTx/>
                <a:latin typeface="Tahoma"/>
                <a:ea typeface="+mn-ea"/>
                <a:cs typeface="+mn-cs"/>
              </a:rPr>
              <a:t>1 kWh boundary metered volume</a:t>
            </a:r>
            <a:endParaRPr kumimoji="0" lang="en-GB" sz="1600" b="0" i="0" u="none" strike="noStrike" kern="1200" cap="none" spc="0" normalizeH="0" baseline="0" noProof="0" dirty="0">
              <a:ln>
                <a:noFill/>
              </a:ln>
              <a:solidFill>
                <a:prstClr val="black"/>
              </a:solidFill>
              <a:effectLst/>
              <a:uLnTx/>
              <a:uFillTx/>
              <a:latin typeface="Tahoma"/>
              <a:ea typeface="+mn-ea"/>
              <a:cs typeface="+mn-cs"/>
            </a:endParaRPr>
          </a:p>
        </p:txBody>
      </p:sp>
      <p:sp>
        <p:nvSpPr>
          <p:cNvPr id="16" name="Right Arrow 15"/>
          <p:cNvSpPr/>
          <p:nvPr/>
        </p:nvSpPr>
        <p:spPr>
          <a:xfrm rot="10800000">
            <a:off x="6250084" y="3288296"/>
            <a:ext cx="1987062" cy="43404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043056" rtl="0" eaLnBrk="1" fontAlgn="auto" latinLnBrk="0" hangingPunct="1">
              <a:lnSpc>
                <a:spcPct val="100000"/>
              </a:lnSpc>
              <a:spcBef>
                <a:spcPts val="0"/>
              </a:spcBef>
              <a:spcAft>
                <a:spcPts val="0"/>
              </a:spcAft>
              <a:buClrTx/>
              <a:buSzTx/>
              <a:buFontTx/>
              <a:buNone/>
              <a:tabLst/>
              <a:defRPr/>
            </a:pPr>
            <a:endParaRPr kumimoji="0" lang="en-GB" sz="2100" b="0" i="0" u="none" strike="noStrike" kern="1200" cap="none" spc="0" normalizeH="0" baseline="0" noProof="0">
              <a:ln>
                <a:noFill/>
              </a:ln>
              <a:solidFill>
                <a:prstClr val="white"/>
              </a:solidFill>
              <a:effectLst/>
              <a:uLnTx/>
              <a:uFillTx/>
              <a:latin typeface="Tahoma"/>
              <a:ea typeface="+mn-ea"/>
              <a:cs typeface="+mn-cs"/>
            </a:endParaRPr>
          </a:p>
        </p:txBody>
      </p:sp>
      <p:sp>
        <p:nvSpPr>
          <p:cNvPr id="17" name="TextBox 16"/>
          <p:cNvSpPr txBox="1"/>
          <p:nvPr/>
        </p:nvSpPr>
        <p:spPr>
          <a:xfrm>
            <a:off x="6845128" y="3827177"/>
            <a:ext cx="1019908" cy="615553"/>
          </a:xfrm>
          <a:prstGeom prst="rect">
            <a:avLst/>
          </a:prstGeom>
          <a:noFill/>
        </p:spPr>
        <p:txBody>
          <a:bodyPr wrap="square" lIns="0" tIns="0" rIns="0" bIns="0" rtlCol="0">
            <a:spAutoFit/>
          </a:bodyPr>
          <a:lstStyle/>
          <a:p>
            <a:pPr marL="0" marR="0" lvl="0" indent="0" algn="ctr" defTabSz="1043056" rtl="0" eaLnBrk="1" fontAlgn="auto" latinLnBrk="0" hangingPunct="1">
              <a:lnSpc>
                <a:spcPts val="2100"/>
              </a:lnSpc>
              <a:spcBef>
                <a:spcPts val="0"/>
              </a:spcBef>
              <a:spcAft>
                <a:spcPts val="560"/>
              </a:spcAft>
              <a:buClrTx/>
              <a:buSzTx/>
              <a:buFontTx/>
              <a:buNone/>
              <a:tabLst/>
              <a:defRPr/>
            </a:pPr>
            <a:r>
              <a:rPr kumimoji="0" lang="en-GB" sz="1400" b="0" i="0" u="none" strike="noStrike" kern="1200" cap="none" spc="0" normalizeH="0" baseline="0" noProof="0" dirty="0" smtClean="0">
                <a:ln>
                  <a:noFill/>
                </a:ln>
                <a:solidFill>
                  <a:prstClr val="black"/>
                </a:solidFill>
                <a:effectLst/>
                <a:uLnTx/>
                <a:uFillTx/>
                <a:latin typeface="Tahoma"/>
                <a:ea typeface="+mn-ea"/>
                <a:cs typeface="+mn-cs"/>
              </a:rPr>
              <a:t>CEC Export </a:t>
            </a:r>
          </a:p>
          <a:p>
            <a:pPr marL="0" marR="0" lvl="0" indent="0" algn="ctr" defTabSz="1043056" rtl="0" eaLnBrk="1" fontAlgn="auto" latinLnBrk="0" hangingPunct="1">
              <a:lnSpc>
                <a:spcPts val="2100"/>
              </a:lnSpc>
              <a:spcBef>
                <a:spcPts val="0"/>
              </a:spcBef>
              <a:spcAft>
                <a:spcPts val="560"/>
              </a:spcAft>
              <a:buClrTx/>
              <a:buSzTx/>
              <a:buFontTx/>
              <a:buNone/>
              <a:tabLst/>
              <a:defRPr/>
            </a:pPr>
            <a:r>
              <a:rPr kumimoji="0" lang="en-GB" sz="1400" b="0" i="0" u="none" strike="noStrike" kern="1200" cap="none" spc="0" normalizeH="0" baseline="0" noProof="0" dirty="0" smtClean="0">
                <a:ln>
                  <a:noFill/>
                </a:ln>
                <a:solidFill>
                  <a:prstClr val="black"/>
                </a:solidFill>
                <a:effectLst/>
                <a:uLnTx/>
                <a:uFillTx/>
                <a:latin typeface="Tahoma"/>
                <a:ea typeface="+mn-ea"/>
                <a:cs typeface="+mn-cs"/>
              </a:rPr>
              <a:t>3 kWh</a:t>
            </a:r>
          </a:p>
        </p:txBody>
      </p:sp>
      <p:sp>
        <p:nvSpPr>
          <p:cNvPr id="18" name="Bent Arrow 17"/>
          <p:cNvSpPr/>
          <p:nvPr/>
        </p:nvSpPr>
        <p:spPr>
          <a:xfrm rot="10800000">
            <a:off x="2978169" y="3505318"/>
            <a:ext cx="3259043" cy="800813"/>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043056" rtl="0" eaLnBrk="1" fontAlgn="auto" latinLnBrk="0" hangingPunct="1">
              <a:lnSpc>
                <a:spcPct val="100000"/>
              </a:lnSpc>
              <a:spcBef>
                <a:spcPts val="0"/>
              </a:spcBef>
              <a:spcAft>
                <a:spcPts val="0"/>
              </a:spcAft>
              <a:buClrTx/>
              <a:buSzTx/>
              <a:buFontTx/>
              <a:buNone/>
              <a:tabLst/>
              <a:defRPr/>
            </a:pPr>
            <a:endParaRPr kumimoji="0" lang="en-GB" sz="2100" b="0" i="0" u="none" strike="noStrike" kern="1200" cap="none" spc="0" normalizeH="0" baseline="0" noProof="0">
              <a:ln>
                <a:noFill/>
              </a:ln>
              <a:solidFill>
                <a:prstClr val="black"/>
              </a:solidFill>
              <a:effectLst/>
              <a:uLnTx/>
              <a:uFillTx/>
              <a:latin typeface="Tahoma"/>
              <a:ea typeface="+mn-ea"/>
              <a:cs typeface="+mn-cs"/>
            </a:endParaRPr>
          </a:p>
        </p:txBody>
      </p:sp>
      <p:sp>
        <p:nvSpPr>
          <p:cNvPr id="19" name="Bent Arrow 18"/>
          <p:cNvSpPr/>
          <p:nvPr/>
        </p:nvSpPr>
        <p:spPr>
          <a:xfrm rot="10800000" flipV="1">
            <a:off x="2978169" y="2706116"/>
            <a:ext cx="3259043" cy="79920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043056" rtl="0" eaLnBrk="1" fontAlgn="auto" latinLnBrk="0" hangingPunct="1">
              <a:lnSpc>
                <a:spcPct val="100000"/>
              </a:lnSpc>
              <a:spcBef>
                <a:spcPts val="0"/>
              </a:spcBef>
              <a:spcAft>
                <a:spcPts val="0"/>
              </a:spcAft>
              <a:buClrTx/>
              <a:buSzTx/>
              <a:buFontTx/>
              <a:buNone/>
              <a:tabLst/>
              <a:defRPr/>
            </a:pPr>
            <a:endParaRPr kumimoji="0" lang="en-GB" sz="2100" b="0" i="0" u="none" strike="noStrike" kern="1200" cap="none" spc="0" normalizeH="0" baseline="0" noProof="0">
              <a:ln>
                <a:noFill/>
              </a:ln>
              <a:solidFill>
                <a:prstClr val="black"/>
              </a:solidFill>
              <a:effectLst/>
              <a:uLnTx/>
              <a:uFillTx/>
              <a:latin typeface="Tahoma"/>
              <a:ea typeface="+mn-ea"/>
              <a:cs typeface="+mn-cs"/>
            </a:endParaRPr>
          </a:p>
        </p:txBody>
      </p:sp>
      <p:sp>
        <p:nvSpPr>
          <p:cNvPr id="20" name="TextBox 19"/>
          <p:cNvSpPr txBox="1"/>
          <p:nvPr/>
        </p:nvSpPr>
        <p:spPr>
          <a:xfrm>
            <a:off x="3420211" y="3022445"/>
            <a:ext cx="1565031" cy="269304"/>
          </a:xfrm>
          <a:prstGeom prst="rect">
            <a:avLst/>
          </a:prstGeom>
          <a:noFill/>
        </p:spPr>
        <p:txBody>
          <a:bodyPr wrap="square" lIns="0" tIns="0" rIns="0" bIns="0" rtlCol="0">
            <a:spAutoFit/>
          </a:bodyPr>
          <a:lstStyle/>
          <a:p>
            <a:pPr marL="0" marR="0" lvl="0" indent="0" algn="l" defTabSz="1043056" rtl="0" eaLnBrk="1" fontAlgn="auto" latinLnBrk="0" hangingPunct="1">
              <a:lnSpc>
                <a:spcPts val="2100"/>
              </a:lnSpc>
              <a:spcBef>
                <a:spcPts val="0"/>
              </a:spcBef>
              <a:spcAft>
                <a:spcPts val="560"/>
              </a:spcAft>
              <a:buClrTx/>
              <a:buSzTx/>
              <a:buFontTx/>
              <a:buNone/>
              <a:tabLst/>
              <a:defRPr/>
            </a:pPr>
            <a:r>
              <a:rPr kumimoji="0" lang="en-GB" sz="1400" b="0" i="0" u="none" strike="noStrike" kern="1200" cap="none" spc="0" normalizeH="0" baseline="0" noProof="0" dirty="0" smtClean="0">
                <a:ln>
                  <a:noFill/>
                </a:ln>
                <a:solidFill>
                  <a:prstClr val="black"/>
                </a:solidFill>
                <a:effectLst/>
                <a:uLnTx/>
                <a:uFillTx/>
                <a:latin typeface="Tahoma"/>
                <a:ea typeface="+mn-ea"/>
                <a:cs typeface="+mn-cs"/>
              </a:rPr>
              <a:t>CEC share 1 kWh</a:t>
            </a:r>
          </a:p>
        </p:txBody>
      </p:sp>
      <p:sp>
        <p:nvSpPr>
          <p:cNvPr id="21" name="TextBox 20"/>
          <p:cNvSpPr txBox="1"/>
          <p:nvPr/>
        </p:nvSpPr>
        <p:spPr>
          <a:xfrm>
            <a:off x="3399563" y="4213722"/>
            <a:ext cx="1565031" cy="269304"/>
          </a:xfrm>
          <a:prstGeom prst="rect">
            <a:avLst/>
          </a:prstGeom>
          <a:noFill/>
        </p:spPr>
        <p:txBody>
          <a:bodyPr wrap="square" lIns="0" tIns="0" rIns="0" bIns="0" rtlCol="0">
            <a:spAutoFit/>
          </a:bodyPr>
          <a:lstStyle/>
          <a:p>
            <a:pPr marL="0" marR="0" lvl="0" indent="0" algn="l" defTabSz="1043056" rtl="0" eaLnBrk="1" fontAlgn="auto" latinLnBrk="0" hangingPunct="1">
              <a:lnSpc>
                <a:spcPts val="2100"/>
              </a:lnSpc>
              <a:spcBef>
                <a:spcPts val="0"/>
              </a:spcBef>
              <a:spcAft>
                <a:spcPts val="560"/>
              </a:spcAft>
              <a:buClrTx/>
              <a:buSzTx/>
              <a:buFontTx/>
              <a:buNone/>
              <a:tabLst/>
              <a:defRPr/>
            </a:pPr>
            <a:r>
              <a:rPr kumimoji="0" lang="en-GB" sz="1400" b="0" i="0" u="none" strike="noStrike" kern="1200" cap="none" spc="0" normalizeH="0" baseline="0" noProof="0" dirty="0" smtClean="0">
                <a:ln>
                  <a:noFill/>
                </a:ln>
                <a:solidFill>
                  <a:prstClr val="black"/>
                </a:solidFill>
                <a:effectLst/>
                <a:uLnTx/>
                <a:uFillTx/>
                <a:latin typeface="Tahoma"/>
                <a:ea typeface="+mn-ea"/>
                <a:cs typeface="+mn-cs"/>
              </a:rPr>
              <a:t>CEC share 2 kWh</a:t>
            </a:r>
          </a:p>
        </p:txBody>
      </p:sp>
      <p:sp>
        <p:nvSpPr>
          <p:cNvPr id="22" name="Left Arrow 21"/>
          <p:cNvSpPr/>
          <p:nvPr/>
        </p:nvSpPr>
        <p:spPr>
          <a:xfrm>
            <a:off x="2978170" y="1873669"/>
            <a:ext cx="2429099" cy="43345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043056" rtl="0" eaLnBrk="1" fontAlgn="auto" latinLnBrk="0" hangingPunct="1">
              <a:lnSpc>
                <a:spcPct val="100000"/>
              </a:lnSpc>
              <a:spcBef>
                <a:spcPts val="0"/>
              </a:spcBef>
              <a:spcAft>
                <a:spcPts val="0"/>
              </a:spcAft>
              <a:buClrTx/>
              <a:buSzTx/>
              <a:buFontTx/>
              <a:buNone/>
              <a:tabLst/>
              <a:defRPr/>
            </a:pPr>
            <a:endParaRPr kumimoji="0" lang="en-GB" sz="2100" b="0" i="0" u="none" strike="noStrike" kern="1200" cap="none" spc="0" normalizeH="0" baseline="0" noProof="0">
              <a:ln>
                <a:noFill/>
              </a:ln>
              <a:solidFill>
                <a:prstClr val="white"/>
              </a:solidFill>
              <a:effectLst/>
              <a:uLnTx/>
              <a:uFillTx/>
              <a:latin typeface="Tahoma"/>
              <a:ea typeface="+mn-ea"/>
              <a:cs typeface="+mn-cs"/>
            </a:endParaRPr>
          </a:p>
        </p:txBody>
      </p:sp>
      <p:sp>
        <p:nvSpPr>
          <p:cNvPr id="23" name="TextBox 22"/>
          <p:cNvSpPr txBox="1"/>
          <p:nvPr/>
        </p:nvSpPr>
        <p:spPr>
          <a:xfrm>
            <a:off x="3373186" y="2210405"/>
            <a:ext cx="2045466" cy="269304"/>
          </a:xfrm>
          <a:prstGeom prst="rect">
            <a:avLst/>
          </a:prstGeom>
          <a:noFill/>
        </p:spPr>
        <p:txBody>
          <a:bodyPr wrap="square" lIns="0" tIns="0" rIns="0" bIns="0" rtlCol="0">
            <a:spAutoFit/>
          </a:bodyPr>
          <a:lstStyle/>
          <a:p>
            <a:pPr marL="0" marR="0" lvl="0" indent="0" algn="l" defTabSz="1043056" rtl="0" eaLnBrk="1" fontAlgn="auto" latinLnBrk="0" hangingPunct="1">
              <a:lnSpc>
                <a:spcPts val="2100"/>
              </a:lnSpc>
              <a:spcBef>
                <a:spcPts val="0"/>
              </a:spcBef>
              <a:spcAft>
                <a:spcPts val="560"/>
              </a:spcAft>
              <a:buClrTx/>
              <a:buSzTx/>
              <a:buFontTx/>
              <a:buNone/>
              <a:tabLst/>
              <a:defRPr/>
            </a:pPr>
            <a:r>
              <a:rPr kumimoji="0" lang="en-GB" sz="1400" b="0" i="0" u="none" strike="noStrike" kern="1200" cap="none" spc="0" normalizeH="0" baseline="0" noProof="0" dirty="0" smtClean="0">
                <a:ln>
                  <a:noFill/>
                </a:ln>
                <a:solidFill>
                  <a:prstClr val="black"/>
                </a:solidFill>
                <a:effectLst/>
                <a:uLnTx/>
                <a:uFillTx/>
                <a:latin typeface="Tahoma"/>
                <a:ea typeface="+mn-ea"/>
                <a:cs typeface="+mn-cs"/>
              </a:rPr>
              <a:t>Default Supply 2 kWh</a:t>
            </a:r>
          </a:p>
        </p:txBody>
      </p:sp>
      <p:sp>
        <p:nvSpPr>
          <p:cNvPr id="24" name="Left Arrow 23"/>
          <p:cNvSpPr/>
          <p:nvPr/>
        </p:nvSpPr>
        <p:spPr>
          <a:xfrm>
            <a:off x="2978170" y="4442730"/>
            <a:ext cx="2429099" cy="43345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043056" rtl="0" eaLnBrk="1" fontAlgn="auto" latinLnBrk="0" hangingPunct="1">
              <a:lnSpc>
                <a:spcPct val="100000"/>
              </a:lnSpc>
              <a:spcBef>
                <a:spcPts val="0"/>
              </a:spcBef>
              <a:spcAft>
                <a:spcPts val="0"/>
              </a:spcAft>
              <a:buClrTx/>
              <a:buSzTx/>
              <a:buFontTx/>
              <a:buNone/>
              <a:tabLst/>
              <a:defRPr/>
            </a:pPr>
            <a:endParaRPr kumimoji="0" lang="en-GB" sz="2100" b="0" i="0" u="none" strike="noStrike" kern="1200" cap="none" spc="0" normalizeH="0" baseline="0" noProof="0">
              <a:ln>
                <a:noFill/>
              </a:ln>
              <a:solidFill>
                <a:prstClr val="white"/>
              </a:solidFill>
              <a:effectLst/>
              <a:uLnTx/>
              <a:uFillTx/>
              <a:latin typeface="Tahoma"/>
              <a:ea typeface="+mn-ea"/>
              <a:cs typeface="+mn-cs"/>
            </a:endParaRPr>
          </a:p>
        </p:txBody>
      </p:sp>
      <p:sp>
        <p:nvSpPr>
          <p:cNvPr id="25" name="TextBox 24"/>
          <p:cNvSpPr txBox="1"/>
          <p:nvPr/>
        </p:nvSpPr>
        <p:spPr>
          <a:xfrm>
            <a:off x="3373186" y="4779466"/>
            <a:ext cx="2045466" cy="269304"/>
          </a:xfrm>
          <a:prstGeom prst="rect">
            <a:avLst/>
          </a:prstGeom>
          <a:noFill/>
        </p:spPr>
        <p:txBody>
          <a:bodyPr wrap="square" lIns="0" tIns="0" rIns="0" bIns="0" rtlCol="0">
            <a:spAutoFit/>
          </a:bodyPr>
          <a:lstStyle/>
          <a:p>
            <a:pPr marL="0" marR="0" lvl="0" indent="0" algn="l" defTabSz="1043056" rtl="0" eaLnBrk="1" fontAlgn="auto" latinLnBrk="0" hangingPunct="1">
              <a:lnSpc>
                <a:spcPts val="2100"/>
              </a:lnSpc>
              <a:spcBef>
                <a:spcPts val="0"/>
              </a:spcBef>
              <a:spcAft>
                <a:spcPts val="560"/>
              </a:spcAft>
              <a:buClrTx/>
              <a:buSzTx/>
              <a:buFontTx/>
              <a:buNone/>
              <a:tabLst/>
              <a:defRPr/>
            </a:pPr>
            <a:r>
              <a:rPr kumimoji="0" lang="en-GB" sz="1400" b="0" i="0" u="none" strike="noStrike" kern="1200" cap="none" spc="0" normalizeH="0" baseline="0" noProof="0" dirty="0" smtClean="0">
                <a:ln>
                  <a:noFill/>
                </a:ln>
                <a:solidFill>
                  <a:prstClr val="black"/>
                </a:solidFill>
                <a:effectLst/>
                <a:uLnTx/>
                <a:uFillTx/>
                <a:latin typeface="Tahoma"/>
                <a:ea typeface="+mn-ea"/>
                <a:cs typeface="+mn-cs"/>
              </a:rPr>
              <a:t>Default Supply 0 kWh</a:t>
            </a:r>
          </a:p>
        </p:txBody>
      </p:sp>
      <p:sp>
        <p:nvSpPr>
          <p:cNvPr id="26" name="Right Arrow 25"/>
          <p:cNvSpPr/>
          <p:nvPr/>
        </p:nvSpPr>
        <p:spPr>
          <a:xfrm>
            <a:off x="2978170" y="5152292"/>
            <a:ext cx="2440482" cy="3700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043056" rtl="0" eaLnBrk="1" fontAlgn="auto" latinLnBrk="0" hangingPunct="1">
              <a:lnSpc>
                <a:spcPct val="100000"/>
              </a:lnSpc>
              <a:spcBef>
                <a:spcPts val="0"/>
              </a:spcBef>
              <a:spcAft>
                <a:spcPts val="0"/>
              </a:spcAft>
              <a:buClrTx/>
              <a:buSzTx/>
              <a:buFontTx/>
              <a:buNone/>
              <a:tabLst/>
              <a:defRPr/>
            </a:pPr>
            <a:endParaRPr kumimoji="0" lang="en-GB" sz="2100" b="0" i="0" u="none" strike="noStrike" kern="1200" cap="none" spc="0" normalizeH="0" baseline="0" noProof="0">
              <a:ln>
                <a:noFill/>
              </a:ln>
              <a:solidFill>
                <a:prstClr val="white"/>
              </a:solidFill>
              <a:effectLst/>
              <a:uLnTx/>
              <a:uFillTx/>
              <a:latin typeface="Tahoma"/>
              <a:ea typeface="+mn-ea"/>
              <a:cs typeface="+mn-cs"/>
            </a:endParaRPr>
          </a:p>
        </p:txBody>
      </p:sp>
      <p:sp>
        <p:nvSpPr>
          <p:cNvPr id="27" name="TextBox 26"/>
          <p:cNvSpPr txBox="1"/>
          <p:nvPr/>
        </p:nvSpPr>
        <p:spPr>
          <a:xfrm>
            <a:off x="3402153" y="5452592"/>
            <a:ext cx="2045466" cy="269304"/>
          </a:xfrm>
          <a:prstGeom prst="rect">
            <a:avLst/>
          </a:prstGeom>
          <a:noFill/>
        </p:spPr>
        <p:txBody>
          <a:bodyPr wrap="square" lIns="0" tIns="0" rIns="0" bIns="0" rtlCol="0">
            <a:spAutoFit/>
          </a:bodyPr>
          <a:lstStyle/>
          <a:p>
            <a:pPr marL="0" marR="0" lvl="0" indent="0" algn="l" defTabSz="1043056" rtl="0" eaLnBrk="1" fontAlgn="auto" latinLnBrk="0" hangingPunct="1">
              <a:lnSpc>
                <a:spcPts val="2100"/>
              </a:lnSpc>
              <a:spcBef>
                <a:spcPts val="0"/>
              </a:spcBef>
              <a:spcAft>
                <a:spcPts val="560"/>
              </a:spcAft>
              <a:buClrTx/>
              <a:buSzTx/>
              <a:buFontTx/>
              <a:buNone/>
              <a:tabLst/>
              <a:defRPr/>
            </a:pPr>
            <a:r>
              <a:rPr kumimoji="0" lang="en-GB" sz="1400" b="0" i="0" u="none" strike="noStrike" kern="1200" cap="none" spc="0" normalizeH="0" baseline="0" noProof="0" dirty="0" smtClean="0">
                <a:ln>
                  <a:noFill/>
                </a:ln>
                <a:solidFill>
                  <a:prstClr val="black"/>
                </a:solidFill>
                <a:effectLst/>
                <a:uLnTx/>
                <a:uFillTx/>
                <a:latin typeface="Tahoma"/>
                <a:ea typeface="+mn-ea"/>
                <a:cs typeface="+mn-cs"/>
              </a:rPr>
              <a:t>Premises B spill 1 kWh</a:t>
            </a:r>
          </a:p>
        </p:txBody>
      </p:sp>
      <p:sp>
        <p:nvSpPr>
          <p:cNvPr id="28" name="TextBox 27"/>
          <p:cNvSpPr txBox="1"/>
          <p:nvPr/>
        </p:nvSpPr>
        <p:spPr>
          <a:xfrm>
            <a:off x="396876" y="1098232"/>
            <a:ext cx="6566632" cy="269304"/>
          </a:xfrm>
          <a:prstGeom prst="rect">
            <a:avLst/>
          </a:prstGeom>
          <a:noFill/>
        </p:spPr>
        <p:txBody>
          <a:bodyPr wrap="square" lIns="0" tIns="0" rIns="0" bIns="0" rtlCol="0">
            <a:spAutoFit/>
          </a:bodyPr>
          <a:lstStyle/>
          <a:p>
            <a:pPr marL="0" marR="0" lvl="0" indent="0" algn="l" defTabSz="1043056" rtl="0" eaLnBrk="1" fontAlgn="auto" latinLnBrk="0" hangingPunct="1">
              <a:lnSpc>
                <a:spcPts val="2100"/>
              </a:lnSpc>
              <a:spcBef>
                <a:spcPts val="0"/>
              </a:spcBef>
              <a:spcAft>
                <a:spcPts val="560"/>
              </a:spcAft>
              <a:buClrTx/>
              <a:buSzTx/>
              <a:buFontTx/>
              <a:buNone/>
              <a:tabLst/>
              <a:defRPr/>
            </a:pPr>
            <a:r>
              <a:rPr kumimoji="0" lang="en-GB" sz="2000" b="0" i="0" u="none" strike="noStrike" kern="1200" cap="none" spc="0" normalizeH="0" baseline="0" noProof="0" dirty="0" smtClean="0">
                <a:ln>
                  <a:noFill/>
                </a:ln>
                <a:solidFill>
                  <a:prstClr val="black"/>
                </a:solidFill>
                <a:effectLst/>
                <a:uLnTx/>
                <a:uFillTx/>
                <a:latin typeface="Tahoma"/>
                <a:ea typeface="+mn-ea"/>
                <a:cs typeface="+mn-cs"/>
              </a:rPr>
              <a:t>Generic example flow outline</a:t>
            </a:r>
          </a:p>
        </p:txBody>
      </p:sp>
      <p:sp>
        <p:nvSpPr>
          <p:cNvPr id="29" name="Rectangle 28"/>
          <p:cNvSpPr/>
          <p:nvPr/>
        </p:nvSpPr>
        <p:spPr>
          <a:xfrm>
            <a:off x="6065045" y="3413125"/>
            <a:ext cx="148430" cy="161925"/>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043056" rtl="0" eaLnBrk="1" fontAlgn="auto" latinLnBrk="0" hangingPunct="1">
              <a:lnSpc>
                <a:spcPct val="100000"/>
              </a:lnSpc>
              <a:spcBef>
                <a:spcPts val="0"/>
              </a:spcBef>
              <a:spcAft>
                <a:spcPts val="0"/>
              </a:spcAft>
              <a:buClrTx/>
              <a:buSzTx/>
              <a:buFontTx/>
              <a:buNone/>
              <a:tabLst/>
              <a:defRPr/>
            </a:pPr>
            <a:endParaRPr kumimoji="0" lang="en-GB" sz="2100" b="0" i="0" u="none" strike="noStrike" kern="1200" cap="none" spc="0" normalizeH="0" baseline="0" noProof="0">
              <a:ln>
                <a:noFill/>
              </a:ln>
              <a:solidFill>
                <a:prstClr val="white"/>
              </a:solidFill>
              <a:effectLst/>
              <a:uLnTx/>
              <a:uFillTx/>
              <a:latin typeface="Tahoma"/>
              <a:ea typeface="+mn-ea"/>
              <a:cs typeface="+mn-cs"/>
            </a:endParaRPr>
          </a:p>
        </p:txBody>
      </p:sp>
    </p:spTree>
    <p:extLst>
      <p:ext uri="{BB962C8B-B14F-4D97-AF65-F5344CB8AC3E}">
        <p14:creationId xmlns:p14="http://schemas.microsoft.com/office/powerpoint/2010/main" val="361630408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Proposed solution – CNA notifies energy volume</a:t>
            </a:r>
            <a:endParaRPr lang="en-GB" dirty="0"/>
          </a:p>
        </p:txBody>
      </p:sp>
    </p:spTree>
    <p:extLst>
      <p:ext uri="{BB962C8B-B14F-4D97-AF65-F5344CB8AC3E}">
        <p14:creationId xmlns:p14="http://schemas.microsoft.com/office/powerpoint/2010/main" val="1738631882"/>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81040" y="2905200"/>
            <a:ext cx="4514961" cy="936000"/>
          </a:xfrm>
        </p:spPr>
        <p:txBody>
          <a:bodyPr/>
          <a:lstStyle/>
          <a:p>
            <a:pPr algn="l"/>
            <a:r>
              <a:rPr lang="en-GB" dirty="0" smtClean="0"/>
              <a:t>P379 Issue and Scope </a:t>
            </a:r>
            <a:endParaRPr lang="en-GB" dirty="0"/>
          </a:p>
        </p:txBody>
      </p:sp>
      <p:sp>
        <p:nvSpPr>
          <p:cNvPr id="3" name="Text Placeholder 2"/>
          <p:cNvSpPr>
            <a:spLocks noGrp="1"/>
          </p:cNvSpPr>
          <p:nvPr>
            <p:ph type="body" sz="quarter" idx="14"/>
          </p:nvPr>
        </p:nvSpPr>
        <p:spPr/>
        <p:txBody>
          <a:bodyPr/>
          <a:lstStyle/>
          <a:p>
            <a:pPr marL="0" indent="0">
              <a:buNone/>
            </a:pPr>
            <a:r>
              <a:rPr lang="en-GB" dirty="0" smtClean="0"/>
              <a:t>Proposer and Elexon</a:t>
            </a:r>
            <a:endParaRPr lang="en-GB" dirty="0"/>
          </a:p>
        </p:txBody>
      </p:sp>
    </p:spTree>
    <p:extLst>
      <p:ext uri="{BB962C8B-B14F-4D97-AF65-F5344CB8AC3E}">
        <p14:creationId xmlns:p14="http://schemas.microsoft.com/office/powerpoint/2010/main" val="20000224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Exempt supply use case for multiple suppliers</a:t>
            </a:r>
            <a:endParaRPr lang="en-GB" dirty="0"/>
          </a:p>
        </p:txBody>
      </p:sp>
      <p:sp>
        <p:nvSpPr>
          <p:cNvPr id="4" name="Slide Number Placeholder 3"/>
          <p:cNvSpPr>
            <a:spLocks noGrp="1"/>
          </p:cNvSpPr>
          <p:nvPr>
            <p:ph type="sldNum" sz="quarter" idx="1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50</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
        <p:nvSpPr>
          <p:cNvPr id="5" name="Text Placeholder 4"/>
          <p:cNvSpPr>
            <a:spLocks noGrp="1"/>
          </p:cNvSpPr>
          <p:nvPr>
            <p:ph type="body" sz="quarter" idx="12"/>
          </p:nvPr>
        </p:nvSpPr>
        <p:spPr/>
        <p:txBody>
          <a:bodyPr/>
          <a:lstStyle/>
          <a:p>
            <a:r>
              <a:rPr lang="en-GB" dirty="0" smtClean="0"/>
              <a:t>In the proposed solution, we make the following additional assumptions;</a:t>
            </a:r>
          </a:p>
          <a:p>
            <a:pPr lvl="1"/>
            <a:r>
              <a:rPr lang="en-GB" dirty="0" smtClean="0"/>
              <a:t>The CNA is responsible for calculating the absolute volume supplied by the CEC to the customer, and submitting that volume into settlement</a:t>
            </a:r>
            <a:endParaRPr lang="en-GB" dirty="0"/>
          </a:p>
        </p:txBody>
      </p:sp>
    </p:spTree>
    <p:extLst>
      <p:ext uri="{BB962C8B-B14F-4D97-AF65-F5344CB8AC3E}">
        <p14:creationId xmlns:p14="http://schemas.microsoft.com/office/powerpoint/2010/main" val="103069481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Exempt Supply use case for multiple suppliers - Proposed</a:t>
            </a:r>
            <a:endParaRPr lang="en-GB" dirty="0"/>
          </a:p>
        </p:txBody>
      </p:sp>
      <p:sp>
        <p:nvSpPr>
          <p:cNvPr id="4" name="Slide Number Placeholder 3"/>
          <p:cNvSpPr>
            <a:spLocks noGrp="1"/>
          </p:cNvSpPr>
          <p:nvPr>
            <p:ph type="sldNum" sz="quarter" idx="1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51</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
        <p:nvSpPr>
          <p:cNvPr id="5" name="Text Placeholder 4"/>
          <p:cNvSpPr>
            <a:spLocks noGrp="1"/>
          </p:cNvSpPr>
          <p:nvPr>
            <p:ph type="body" sz="quarter" idx="12"/>
          </p:nvPr>
        </p:nvSpPr>
        <p:spPr>
          <a:xfrm>
            <a:off x="395999" y="1155701"/>
            <a:ext cx="9900000" cy="2607408"/>
          </a:xfrm>
        </p:spPr>
        <p:txBody>
          <a:bodyPr/>
          <a:lstStyle/>
          <a:p>
            <a:pPr marL="0" indent="0">
              <a:buNone/>
            </a:pPr>
            <a:endParaRPr lang="en-GB" dirty="0"/>
          </a:p>
        </p:txBody>
      </p:sp>
      <p:graphicFrame>
        <p:nvGraphicFramePr>
          <p:cNvPr id="6" name="Table 5"/>
          <p:cNvGraphicFramePr>
            <a:graphicFrameLocks noGrp="1"/>
          </p:cNvGraphicFramePr>
          <p:nvPr>
            <p:extLst/>
          </p:nvPr>
        </p:nvGraphicFramePr>
        <p:xfrm>
          <a:off x="395473" y="1028753"/>
          <a:ext cx="9900526" cy="4721860"/>
        </p:xfrm>
        <a:graphic>
          <a:graphicData uri="http://schemas.openxmlformats.org/drawingml/2006/table">
            <a:tbl>
              <a:tblPr firstRow="1" firstCol="1" bandRow="1">
                <a:tableStyleId>{5C22544A-7EE6-4342-B048-85BDC9FD1C3A}</a:tableStyleId>
              </a:tblPr>
              <a:tblGrid>
                <a:gridCol w="1588453">
                  <a:extLst>
                    <a:ext uri="{9D8B030D-6E8A-4147-A177-3AD203B41FA5}">
                      <a16:colId xmlns:a16="http://schemas.microsoft.com/office/drawing/2014/main" val="1327111237"/>
                    </a:ext>
                  </a:extLst>
                </a:gridCol>
                <a:gridCol w="8312073">
                  <a:extLst>
                    <a:ext uri="{9D8B030D-6E8A-4147-A177-3AD203B41FA5}">
                      <a16:colId xmlns:a16="http://schemas.microsoft.com/office/drawing/2014/main" val="1283135659"/>
                    </a:ext>
                  </a:extLst>
                </a:gridCol>
              </a:tblGrid>
              <a:tr h="0">
                <a:tc gridSpan="2">
                  <a:txBody>
                    <a:bodyPr/>
                    <a:lstStyle/>
                    <a:p>
                      <a:pPr marL="71755" marR="71755">
                        <a:lnSpc>
                          <a:spcPts val="1300"/>
                        </a:lnSpc>
                        <a:spcAft>
                          <a:spcPts val="0"/>
                        </a:spcAft>
                      </a:pPr>
                      <a:r>
                        <a:rPr lang="en-GB" sz="1000" dirty="0" smtClean="0">
                          <a:effectLst/>
                        </a:rPr>
                        <a:t>Multiple Suppliers exempt supply</a:t>
                      </a:r>
                      <a:r>
                        <a:rPr lang="en-GB" sz="1000" baseline="0" dirty="0" smtClean="0">
                          <a:effectLst/>
                        </a:rPr>
                        <a:t> use case – proposed solution</a:t>
                      </a:r>
                      <a:endParaRPr lang="en-GB" sz="1000" b="1" dirty="0">
                        <a:solidFill>
                          <a:srgbClr val="FFFFFF"/>
                        </a:solidFill>
                        <a:effectLst/>
                        <a:latin typeface="Tahoma" panose="020B0604030504040204" pitchFamily="34" charset="0"/>
                        <a:ea typeface="Times New Roman" panose="02020603050405020304" pitchFamily="18" charset="0"/>
                      </a:endParaRPr>
                    </a:p>
                  </a:txBody>
                  <a:tcPr marL="0" marR="0" marT="71755" marB="71755"/>
                </a:tc>
                <a:tc hMerge="1">
                  <a:txBody>
                    <a:bodyPr/>
                    <a:lstStyle/>
                    <a:p>
                      <a:endParaRPr lang="en-GB"/>
                    </a:p>
                  </a:txBody>
                  <a:tcPr/>
                </a:tc>
                <a:extLst>
                  <a:ext uri="{0D108BD9-81ED-4DB2-BD59-A6C34878D82A}">
                    <a16:rowId xmlns:a16="http://schemas.microsoft.com/office/drawing/2014/main" val="1526168010"/>
                  </a:ext>
                </a:extLst>
              </a:tr>
              <a:tr h="0">
                <a:tc>
                  <a:txBody>
                    <a:bodyPr/>
                    <a:lstStyle/>
                    <a:p>
                      <a:pPr marL="71755" marR="71755">
                        <a:lnSpc>
                          <a:spcPts val="1300"/>
                        </a:lnSpc>
                        <a:spcAft>
                          <a:spcPts val="0"/>
                        </a:spcAft>
                      </a:pPr>
                      <a:r>
                        <a:rPr lang="en-GB" sz="1000" dirty="0">
                          <a:effectLst/>
                        </a:rPr>
                        <a:t>Primary actor</a:t>
                      </a:r>
                      <a:endParaRPr lang="en-GB" sz="1000" dirty="0">
                        <a:solidFill>
                          <a:srgbClr val="000000"/>
                        </a:solidFill>
                        <a:effectLst/>
                        <a:latin typeface="Tahoma" panose="020B0604030504040204" pitchFamily="34" charset="0"/>
                        <a:ea typeface="Times New Roman" panose="02020603050405020304" pitchFamily="18" charset="0"/>
                      </a:endParaRPr>
                    </a:p>
                  </a:txBody>
                  <a:tcPr marL="0" marR="0" marT="71755" marB="71755"/>
                </a:tc>
                <a:tc>
                  <a:txBody>
                    <a:bodyPr/>
                    <a:lstStyle/>
                    <a:p>
                      <a:pPr>
                        <a:lnSpc>
                          <a:spcPts val="1400"/>
                        </a:lnSpc>
                        <a:spcAft>
                          <a:spcPts val="900"/>
                        </a:spcAft>
                      </a:pPr>
                      <a:r>
                        <a:rPr lang="en-GB" sz="1000" dirty="0" smtClean="0">
                          <a:effectLst/>
                        </a:rPr>
                        <a:t>Community Energy Company (CEC)</a:t>
                      </a:r>
                      <a:endParaRPr lang="en-GB" sz="1000" dirty="0">
                        <a:solidFill>
                          <a:srgbClr val="0000FF"/>
                        </a:solidFill>
                        <a:effectLst/>
                        <a:latin typeface="Tahoma" panose="020B0604030504040204" pitchFamily="34" charset="0"/>
                        <a:ea typeface="Times New Roman" panose="02020603050405020304" pitchFamily="18" charset="0"/>
                      </a:endParaRPr>
                    </a:p>
                  </a:txBody>
                  <a:tcPr marL="0" marR="0" marT="71755" marB="71755"/>
                </a:tc>
                <a:extLst>
                  <a:ext uri="{0D108BD9-81ED-4DB2-BD59-A6C34878D82A}">
                    <a16:rowId xmlns:a16="http://schemas.microsoft.com/office/drawing/2014/main" val="1209862404"/>
                  </a:ext>
                </a:extLst>
              </a:tr>
              <a:tr h="0">
                <a:tc>
                  <a:txBody>
                    <a:bodyPr/>
                    <a:lstStyle/>
                    <a:p>
                      <a:pPr marL="71755" marR="71755">
                        <a:lnSpc>
                          <a:spcPts val="1300"/>
                        </a:lnSpc>
                        <a:spcAft>
                          <a:spcPts val="0"/>
                        </a:spcAft>
                      </a:pPr>
                      <a:r>
                        <a:rPr lang="en-GB" sz="1000" dirty="0">
                          <a:effectLst/>
                        </a:rPr>
                        <a:t>Primary actor goal</a:t>
                      </a:r>
                      <a:endParaRPr lang="en-GB" sz="1000" dirty="0">
                        <a:solidFill>
                          <a:srgbClr val="000000"/>
                        </a:solidFill>
                        <a:effectLst/>
                        <a:latin typeface="Tahoma" panose="020B0604030504040204" pitchFamily="34" charset="0"/>
                        <a:ea typeface="Times New Roman" panose="02020603050405020304" pitchFamily="18" charset="0"/>
                      </a:endParaRPr>
                    </a:p>
                  </a:txBody>
                  <a:tcPr marL="0" marR="0" marT="71755" marB="71755"/>
                </a:tc>
                <a:tc>
                  <a:txBody>
                    <a:bodyPr/>
                    <a:lstStyle/>
                    <a:p>
                      <a:pPr>
                        <a:lnSpc>
                          <a:spcPts val="1400"/>
                        </a:lnSpc>
                        <a:spcAft>
                          <a:spcPts val="900"/>
                        </a:spcAft>
                      </a:pPr>
                      <a:r>
                        <a:rPr lang="en-GB" sz="1000" dirty="0" smtClean="0">
                          <a:effectLst/>
                        </a:rPr>
                        <a:t>Proper assignment</a:t>
                      </a:r>
                      <a:r>
                        <a:rPr lang="en-GB" sz="1000" baseline="0" dirty="0" smtClean="0">
                          <a:effectLst/>
                        </a:rPr>
                        <a:t> of energy volumes attributable to CEC</a:t>
                      </a:r>
                      <a:endParaRPr lang="en-GB" sz="1000" dirty="0">
                        <a:solidFill>
                          <a:srgbClr val="0000FF"/>
                        </a:solidFill>
                        <a:effectLst/>
                        <a:latin typeface="Tahoma" panose="020B0604030504040204" pitchFamily="34" charset="0"/>
                        <a:ea typeface="Times New Roman" panose="02020603050405020304" pitchFamily="18" charset="0"/>
                      </a:endParaRPr>
                    </a:p>
                  </a:txBody>
                  <a:tcPr marL="0" marR="0" marT="71755" marB="71755"/>
                </a:tc>
                <a:extLst>
                  <a:ext uri="{0D108BD9-81ED-4DB2-BD59-A6C34878D82A}">
                    <a16:rowId xmlns:a16="http://schemas.microsoft.com/office/drawing/2014/main" val="175297970"/>
                  </a:ext>
                </a:extLst>
              </a:tr>
              <a:tr h="0">
                <a:tc>
                  <a:txBody>
                    <a:bodyPr/>
                    <a:lstStyle/>
                    <a:p>
                      <a:pPr marL="71755" marR="71755">
                        <a:lnSpc>
                          <a:spcPts val="1300"/>
                        </a:lnSpc>
                        <a:spcAft>
                          <a:spcPts val="0"/>
                        </a:spcAft>
                      </a:pPr>
                      <a:r>
                        <a:rPr lang="en-GB" sz="1000" dirty="0">
                          <a:effectLst/>
                        </a:rPr>
                        <a:t>Supporting actors</a:t>
                      </a:r>
                      <a:endParaRPr lang="en-GB" sz="1000" dirty="0">
                        <a:solidFill>
                          <a:srgbClr val="000000"/>
                        </a:solidFill>
                        <a:effectLst/>
                        <a:latin typeface="Tahoma" panose="020B0604030504040204" pitchFamily="34" charset="0"/>
                        <a:ea typeface="Times New Roman" panose="02020603050405020304" pitchFamily="18" charset="0"/>
                      </a:endParaRPr>
                    </a:p>
                  </a:txBody>
                  <a:tcPr marL="0" marR="0" marT="71755" marB="71755"/>
                </a:tc>
                <a:tc>
                  <a:txBody>
                    <a:bodyPr/>
                    <a:lstStyle/>
                    <a:p>
                      <a:pPr>
                        <a:lnSpc>
                          <a:spcPts val="1400"/>
                        </a:lnSpc>
                        <a:spcAft>
                          <a:spcPts val="900"/>
                        </a:spcAft>
                      </a:pPr>
                      <a:r>
                        <a:rPr lang="en-GB" sz="1000" dirty="0" smtClean="0">
                          <a:effectLst/>
                        </a:rPr>
                        <a:t>Default Supplier, SVAA, Customer</a:t>
                      </a:r>
                      <a:r>
                        <a:rPr lang="en-GB" sz="1000" baseline="0" dirty="0" smtClean="0">
                          <a:effectLst/>
                        </a:rPr>
                        <a:t> Notification Agent</a:t>
                      </a:r>
                      <a:endParaRPr lang="en-GB" sz="1000" dirty="0">
                        <a:solidFill>
                          <a:srgbClr val="0000FF"/>
                        </a:solidFill>
                        <a:effectLst/>
                        <a:latin typeface="Tahoma" panose="020B0604030504040204" pitchFamily="34" charset="0"/>
                        <a:ea typeface="Times New Roman" panose="02020603050405020304" pitchFamily="18" charset="0"/>
                      </a:endParaRPr>
                    </a:p>
                  </a:txBody>
                  <a:tcPr marL="0" marR="0" marT="71755" marB="71755"/>
                </a:tc>
                <a:extLst>
                  <a:ext uri="{0D108BD9-81ED-4DB2-BD59-A6C34878D82A}">
                    <a16:rowId xmlns:a16="http://schemas.microsoft.com/office/drawing/2014/main" val="3591315757"/>
                  </a:ext>
                </a:extLst>
              </a:tr>
              <a:tr h="0">
                <a:tc>
                  <a:txBody>
                    <a:bodyPr/>
                    <a:lstStyle/>
                    <a:p>
                      <a:pPr marL="71755" marR="71755">
                        <a:lnSpc>
                          <a:spcPts val="1300"/>
                        </a:lnSpc>
                        <a:spcAft>
                          <a:spcPts val="0"/>
                        </a:spcAft>
                      </a:pPr>
                      <a:r>
                        <a:rPr lang="en-GB" sz="1000" dirty="0">
                          <a:effectLst/>
                        </a:rPr>
                        <a:t>Brief description</a:t>
                      </a:r>
                      <a:endParaRPr lang="en-GB" sz="1000" dirty="0">
                        <a:solidFill>
                          <a:srgbClr val="000000"/>
                        </a:solidFill>
                        <a:effectLst/>
                        <a:latin typeface="Tahoma" panose="020B0604030504040204" pitchFamily="34" charset="0"/>
                        <a:ea typeface="Times New Roman" panose="02020603050405020304" pitchFamily="18" charset="0"/>
                      </a:endParaRPr>
                    </a:p>
                  </a:txBody>
                  <a:tcPr marL="0" marR="0" marT="71755" marB="71755"/>
                </a:tc>
                <a:tc>
                  <a:txBody>
                    <a:bodyPr/>
                    <a:lstStyle/>
                    <a:p>
                      <a:pPr>
                        <a:lnSpc>
                          <a:spcPts val="1400"/>
                        </a:lnSpc>
                        <a:spcAft>
                          <a:spcPts val="900"/>
                        </a:spcAft>
                      </a:pPr>
                      <a:r>
                        <a:rPr lang="en-GB" sz="1000" dirty="0" smtClean="0">
                          <a:effectLst/>
                        </a:rPr>
                        <a:t>The CEC </a:t>
                      </a:r>
                      <a:r>
                        <a:rPr lang="en-GB" sz="1000" baseline="0" dirty="0" smtClean="0">
                          <a:effectLst/>
                        </a:rPr>
                        <a:t>will supply electricity to a customer’s premises according to a share of generation set out in a contract without Supplying the rest of the premises.</a:t>
                      </a:r>
                      <a:endParaRPr lang="en-GB" sz="1000" dirty="0">
                        <a:solidFill>
                          <a:srgbClr val="0000FF"/>
                        </a:solidFill>
                        <a:effectLst/>
                        <a:latin typeface="Tahoma" panose="020B0604030504040204" pitchFamily="34" charset="0"/>
                        <a:ea typeface="Times New Roman" panose="02020603050405020304" pitchFamily="18" charset="0"/>
                      </a:endParaRPr>
                    </a:p>
                  </a:txBody>
                  <a:tcPr marL="0" marR="0" marT="71755" marB="71755"/>
                </a:tc>
                <a:extLst>
                  <a:ext uri="{0D108BD9-81ED-4DB2-BD59-A6C34878D82A}">
                    <a16:rowId xmlns:a16="http://schemas.microsoft.com/office/drawing/2014/main" val="1317549764"/>
                  </a:ext>
                </a:extLst>
              </a:tr>
              <a:tr h="0">
                <a:tc>
                  <a:txBody>
                    <a:bodyPr/>
                    <a:lstStyle/>
                    <a:p>
                      <a:pPr marL="71755" marR="71755">
                        <a:lnSpc>
                          <a:spcPts val="1300"/>
                        </a:lnSpc>
                        <a:spcAft>
                          <a:spcPts val="0"/>
                        </a:spcAft>
                      </a:pPr>
                      <a:r>
                        <a:rPr lang="en-GB" sz="1000" dirty="0">
                          <a:effectLst/>
                        </a:rPr>
                        <a:t>Main flow</a:t>
                      </a:r>
                      <a:endParaRPr lang="en-GB" sz="1000" dirty="0">
                        <a:solidFill>
                          <a:srgbClr val="000000"/>
                        </a:solidFill>
                        <a:effectLst/>
                        <a:latin typeface="Tahoma" panose="020B0604030504040204" pitchFamily="34" charset="0"/>
                        <a:ea typeface="Times New Roman" panose="02020603050405020304" pitchFamily="18" charset="0"/>
                      </a:endParaRPr>
                    </a:p>
                  </a:txBody>
                  <a:tcPr marL="0" marR="0" marT="71755" marB="71755"/>
                </a:tc>
                <a:tc>
                  <a:txBody>
                    <a:bodyPr/>
                    <a:lstStyle/>
                    <a:p>
                      <a:pPr marL="228600" indent="-228600">
                        <a:lnSpc>
                          <a:spcPts val="1400"/>
                        </a:lnSpc>
                        <a:spcAft>
                          <a:spcPts val="900"/>
                        </a:spcAft>
                        <a:buAutoNum type="arabicPeriod"/>
                      </a:pPr>
                      <a:r>
                        <a:rPr lang="en-GB" sz="1000" baseline="0" dirty="0" smtClean="0">
                          <a:effectLst/>
                        </a:rPr>
                        <a:t>CEC enters contractual arrangements with customer, determining share of output from community generation asset</a:t>
                      </a:r>
                    </a:p>
                    <a:p>
                      <a:pPr marL="228600" indent="-228600">
                        <a:lnSpc>
                          <a:spcPts val="1400"/>
                        </a:lnSpc>
                        <a:spcAft>
                          <a:spcPts val="900"/>
                        </a:spcAft>
                        <a:buAutoNum type="arabicPeriod"/>
                      </a:pPr>
                      <a:r>
                        <a:rPr lang="en-GB" sz="1000" baseline="0" dirty="0" smtClean="0">
                          <a:effectLst/>
                        </a:rPr>
                        <a:t>CEC notifies CNA details of the contract, including customer address and boundary MPANs</a:t>
                      </a:r>
                    </a:p>
                    <a:p>
                      <a:pPr marL="228600" marR="0" lvl="0" indent="-228600" algn="l" defTabSz="1043056" rtl="0" eaLnBrk="1" fontAlgn="auto" latinLnBrk="0" hangingPunct="1">
                        <a:lnSpc>
                          <a:spcPts val="1400"/>
                        </a:lnSpc>
                        <a:spcBef>
                          <a:spcPts val="0"/>
                        </a:spcBef>
                        <a:spcAft>
                          <a:spcPts val="900"/>
                        </a:spcAft>
                        <a:buClrTx/>
                        <a:buSzTx/>
                        <a:buFontTx/>
                        <a:buAutoNum type="arabicPeriod"/>
                        <a:tabLst/>
                        <a:defRPr/>
                      </a:pPr>
                      <a:r>
                        <a:rPr lang="en-GB" sz="1000" baseline="0" dirty="0" smtClean="0">
                          <a:effectLst/>
                        </a:rPr>
                        <a:t>CNA notifies SVAA of customer import/export MPANs and identity of CEC</a:t>
                      </a:r>
                    </a:p>
                    <a:p>
                      <a:pPr marL="228600" marR="0" lvl="0" indent="-228600" algn="l" defTabSz="1043056" rtl="0" eaLnBrk="1" fontAlgn="auto" latinLnBrk="0" hangingPunct="1">
                        <a:lnSpc>
                          <a:spcPts val="1400"/>
                        </a:lnSpc>
                        <a:spcBef>
                          <a:spcPts val="0"/>
                        </a:spcBef>
                        <a:spcAft>
                          <a:spcPts val="900"/>
                        </a:spcAft>
                        <a:buClrTx/>
                        <a:buSzTx/>
                        <a:buFontTx/>
                        <a:buAutoNum type="arabicPeriod"/>
                        <a:tabLst/>
                        <a:defRPr/>
                      </a:pPr>
                      <a:r>
                        <a:rPr lang="en-GB" sz="1000" baseline="0" dirty="0" smtClean="0">
                          <a:effectLst/>
                        </a:rPr>
                        <a:t>SVAA validates MPAN and identifies default Supplier, HHDA, requests MPAN level data from HHDA (D0354)</a:t>
                      </a:r>
                    </a:p>
                    <a:p>
                      <a:pPr marL="228600" indent="-228600">
                        <a:lnSpc>
                          <a:spcPts val="1400"/>
                        </a:lnSpc>
                        <a:spcAft>
                          <a:spcPts val="900"/>
                        </a:spcAft>
                        <a:buAutoNum type="arabicPeriod"/>
                      </a:pPr>
                      <a:r>
                        <a:rPr lang="en-GB" sz="1000" baseline="0" dirty="0" smtClean="0">
                          <a:effectLst/>
                        </a:rPr>
                        <a:t>CNA/CEC/CEC partner Supplier records generation of CEC asset [dependent on CEC market access arrangements]</a:t>
                      </a:r>
                    </a:p>
                    <a:p>
                      <a:pPr marL="228600" indent="-228600">
                        <a:lnSpc>
                          <a:spcPts val="1400"/>
                        </a:lnSpc>
                        <a:spcAft>
                          <a:spcPts val="900"/>
                        </a:spcAft>
                        <a:buAutoNum type="arabicPeriod"/>
                      </a:pPr>
                      <a:r>
                        <a:rPr lang="en-GB" sz="1000" baseline="0" dirty="0" smtClean="0">
                          <a:effectLst/>
                        </a:rPr>
                        <a:t>CNA calculates customer volume from community generation and submits into settlement</a:t>
                      </a:r>
                    </a:p>
                    <a:p>
                      <a:pPr marL="228600" indent="-228600">
                        <a:lnSpc>
                          <a:spcPts val="1400"/>
                        </a:lnSpc>
                        <a:spcAft>
                          <a:spcPts val="900"/>
                        </a:spcAft>
                        <a:buAutoNum type="arabicPeriod"/>
                      </a:pPr>
                      <a:r>
                        <a:rPr lang="en-GB" sz="1000" baseline="0" dirty="0" smtClean="0">
                          <a:effectLst/>
                        </a:rPr>
                        <a:t>Immediately on receipt of CNA provided data, SVAA;</a:t>
                      </a:r>
                    </a:p>
                    <a:p>
                      <a:pPr marL="750128" lvl="1" indent="-228600">
                        <a:lnSpc>
                          <a:spcPts val="1400"/>
                        </a:lnSpc>
                        <a:spcAft>
                          <a:spcPts val="900"/>
                        </a:spcAft>
                        <a:buFont typeface="Arial" panose="020B0604020202020204" pitchFamily="34" charset="0"/>
                        <a:buChar char="•"/>
                      </a:pPr>
                      <a:r>
                        <a:rPr lang="en-GB" sz="1000" baseline="0" dirty="0" smtClean="0">
                          <a:effectLst/>
                        </a:rPr>
                        <a:t>Performs basic validation, ensuring MPANs have been notified by CNA</a:t>
                      </a:r>
                    </a:p>
                    <a:p>
                      <a:pPr marL="750128" lvl="1" indent="-228600">
                        <a:lnSpc>
                          <a:spcPts val="1400"/>
                        </a:lnSpc>
                        <a:spcAft>
                          <a:spcPts val="900"/>
                        </a:spcAft>
                        <a:buFont typeface="Arial" panose="020B0604020202020204" pitchFamily="34" charset="0"/>
                        <a:buChar char="•"/>
                      </a:pPr>
                      <a:r>
                        <a:rPr lang="en-GB" sz="1000" baseline="0" dirty="0" smtClean="0">
                          <a:effectLst/>
                        </a:rPr>
                        <a:t>Reports data to default Supplier</a:t>
                      </a:r>
                    </a:p>
                    <a:p>
                      <a:pPr marL="750128" lvl="1" indent="-228600">
                        <a:lnSpc>
                          <a:spcPts val="1400"/>
                        </a:lnSpc>
                        <a:spcAft>
                          <a:spcPts val="900"/>
                        </a:spcAft>
                        <a:buFont typeface="Arial" panose="020B0604020202020204" pitchFamily="34" charset="0"/>
                        <a:buChar char="•"/>
                      </a:pPr>
                      <a:r>
                        <a:rPr lang="en-GB" sz="1000" baseline="0" dirty="0" smtClean="0">
                          <a:effectLst/>
                        </a:rPr>
                        <a:t>Stores data for use in Volume Allocation Runs</a:t>
                      </a:r>
                    </a:p>
                  </a:txBody>
                  <a:tcPr marL="0" marR="0" marT="71755" marB="71755"/>
                </a:tc>
                <a:extLst>
                  <a:ext uri="{0D108BD9-81ED-4DB2-BD59-A6C34878D82A}">
                    <a16:rowId xmlns:a16="http://schemas.microsoft.com/office/drawing/2014/main" val="970507104"/>
                  </a:ext>
                </a:extLst>
              </a:tr>
            </a:tbl>
          </a:graphicData>
        </a:graphic>
      </p:graphicFrame>
    </p:spTree>
    <p:extLst>
      <p:ext uri="{BB962C8B-B14F-4D97-AF65-F5344CB8AC3E}">
        <p14:creationId xmlns:p14="http://schemas.microsoft.com/office/powerpoint/2010/main" val="187503816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Exempt Supply use case for multiple suppliers - Proposed</a:t>
            </a:r>
          </a:p>
        </p:txBody>
      </p:sp>
      <p:sp>
        <p:nvSpPr>
          <p:cNvPr id="4" name="Slide Number Placeholder 3"/>
          <p:cNvSpPr>
            <a:spLocks noGrp="1"/>
          </p:cNvSpPr>
          <p:nvPr>
            <p:ph type="sldNum" sz="quarter" idx="1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52</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
        <p:nvSpPr>
          <p:cNvPr id="5" name="Text Placeholder 4"/>
          <p:cNvSpPr>
            <a:spLocks noGrp="1"/>
          </p:cNvSpPr>
          <p:nvPr>
            <p:ph type="body" sz="quarter" idx="12"/>
          </p:nvPr>
        </p:nvSpPr>
        <p:spPr>
          <a:xfrm>
            <a:off x="395999" y="1155701"/>
            <a:ext cx="9900000" cy="2607408"/>
          </a:xfrm>
        </p:spPr>
        <p:txBody>
          <a:bodyPr/>
          <a:lstStyle/>
          <a:p>
            <a:pPr marL="0" indent="0">
              <a:buNone/>
            </a:pPr>
            <a:endParaRPr lang="en-GB" dirty="0"/>
          </a:p>
        </p:txBody>
      </p:sp>
      <p:graphicFrame>
        <p:nvGraphicFramePr>
          <p:cNvPr id="6" name="Table 5"/>
          <p:cNvGraphicFramePr>
            <a:graphicFrameLocks noGrp="1"/>
          </p:cNvGraphicFramePr>
          <p:nvPr>
            <p:extLst/>
          </p:nvPr>
        </p:nvGraphicFramePr>
        <p:xfrm>
          <a:off x="395473" y="1028753"/>
          <a:ext cx="9900526" cy="2560320"/>
        </p:xfrm>
        <a:graphic>
          <a:graphicData uri="http://schemas.openxmlformats.org/drawingml/2006/table">
            <a:tbl>
              <a:tblPr firstRow="1" firstCol="1" bandRow="1">
                <a:tableStyleId>{5C22544A-7EE6-4342-B048-85BDC9FD1C3A}</a:tableStyleId>
              </a:tblPr>
              <a:tblGrid>
                <a:gridCol w="1588453">
                  <a:extLst>
                    <a:ext uri="{9D8B030D-6E8A-4147-A177-3AD203B41FA5}">
                      <a16:colId xmlns:a16="http://schemas.microsoft.com/office/drawing/2014/main" val="1327111237"/>
                    </a:ext>
                  </a:extLst>
                </a:gridCol>
                <a:gridCol w="8312073">
                  <a:extLst>
                    <a:ext uri="{9D8B030D-6E8A-4147-A177-3AD203B41FA5}">
                      <a16:colId xmlns:a16="http://schemas.microsoft.com/office/drawing/2014/main" val="1283135659"/>
                    </a:ext>
                  </a:extLst>
                </a:gridCol>
              </a:tblGrid>
              <a:tr h="0">
                <a:tc gridSpan="2">
                  <a:txBody>
                    <a:bodyPr/>
                    <a:lstStyle/>
                    <a:p>
                      <a:pPr marL="71755" marR="71755">
                        <a:lnSpc>
                          <a:spcPts val="1300"/>
                        </a:lnSpc>
                        <a:spcAft>
                          <a:spcPts val="0"/>
                        </a:spcAft>
                      </a:pPr>
                      <a:r>
                        <a:rPr lang="en-GB" sz="1000" dirty="0" smtClean="0">
                          <a:effectLst/>
                        </a:rPr>
                        <a:t>Multiple Suppliers exempt</a:t>
                      </a:r>
                      <a:r>
                        <a:rPr lang="en-GB" sz="1000" baseline="0" dirty="0" smtClean="0">
                          <a:effectLst/>
                        </a:rPr>
                        <a:t> supply use case – proposed solution (cont.)</a:t>
                      </a:r>
                      <a:endParaRPr lang="en-GB" sz="1000" b="1" dirty="0">
                        <a:solidFill>
                          <a:srgbClr val="FFFFFF"/>
                        </a:solidFill>
                        <a:effectLst/>
                        <a:latin typeface="Tahoma" panose="020B0604030504040204" pitchFamily="34" charset="0"/>
                        <a:ea typeface="Times New Roman" panose="02020603050405020304" pitchFamily="18" charset="0"/>
                      </a:endParaRPr>
                    </a:p>
                  </a:txBody>
                  <a:tcPr marL="0" marR="0" marT="71755" marB="71755"/>
                </a:tc>
                <a:tc hMerge="1">
                  <a:txBody>
                    <a:bodyPr/>
                    <a:lstStyle/>
                    <a:p>
                      <a:endParaRPr lang="en-GB"/>
                    </a:p>
                  </a:txBody>
                  <a:tcPr/>
                </a:tc>
                <a:extLst>
                  <a:ext uri="{0D108BD9-81ED-4DB2-BD59-A6C34878D82A}">
                    <a16:rowId xmlns:a16="http://schemas.microsoft.com/office/drawing/2014/main" val="1526168010"/>
                  </a:ext>
                </a:extLst>
              </a:tr>
              <a:tr h="0">
                <a:tc>
                  <a:txBody>
                    <a:bodyPr/>
                    <a:lstStyle/>
                    <a:p>
                      <a:pPr marL="71755" marR="71755">
                        <a:lnSpc>
                          <a:spcPts val="1300"/>
                        </a:lnSpc>
                        <a:spcAft>
                          <a:spcPts val="0"/>
                        </a:spcAft>
                      </a:pPr>
                      <a:r>
                        <a:rPr lang="en-GB" sz="1000" dirty="0">
                          <a:effectLst/>
                        </a:rPr>
                        <a:t>Main flow</a:t>
                      </a:r>
                      <a:endParaRPr lang="en-GB" sz="1000" dirty="0">
                        <a:solidFill>
                          <a:srgbClr val="000000"/>
                        </a:solidFill>
                        <a:effectLst/>
                        <a:latin typeface="Tahoma" panose="020B0604030504040204" pitchFamily="34" charset="0"/>
                        <a:ea typeface="Times New Roman" panose="02020603050405020304" pitchFamily="18" charset="0"/>
                      </a:endParaRPr>
                    </a:p>
                  </a:txBody>
                  <a:tcPr marL="0" marR="0" marT="71755" marB="71755"/>
                </a:tc>
                <a:tc>
                  <a:txBody>
                    <a:bodyPr/>
                    <a:lstStyle/>
                    <a:p>
                      <a:pPr marL="0" indent="0">
                        <a:lnSpc>
                          <a:spcPts val="1400"/>
                        </a:lnSpc>
                        <a:spcAft>
                          <a:spcPts val="900"/>
                        </a:spcAft>
                        <a:buFont typeface="+mj-lt"/>
                        <a:buNone/>
                      </a:pPr>
                      <a:r>
                        <a:rPr lang="en-GB" sz="1000" baseline="0" dirty="0" smtClean="0">
                          <a:effectLst/>
                        </a:rPr>
                        <a:t>8. At each Volume Allocation Run (II D+4WD, SF D+11WD, R1 D+39WD, R2 D+84WD, R3 D+154WD, RF D+292WD) SVAA;</a:t>
                      </a:r>
                    </a:p>
                    <a:p>
                      <a:pPr marL="750128" lvl="1" indent="-228600">
                        <a:lnSpc>
                          <a:spcPts val="1400"/>
                        </a:lnSpc>
                        <a:spcAft>
                          <a:spcPts val="900"/>
                        </a:spcAft>
                        <a:buFont typeface="Arial" panose="020B0604020202020204" pitchFamily="34" charset="0"/>
                        <a:buChar char="•"/>
                      </a:pPr>
                      <a:r>
                        <a:rPr lang="en-GB" sz="1000" kern="1200" baseline="0" dirty="0" smtClean="0">
                          <a:solidFill>
                            <a:schemeClr val="dk1"/>
                          </a:solidFill>
                          <a:effectLst/>
                          <a:latin typeface="+mn-lt"/>
                          <a:ea typeface="+mn-ea"/>
                          <a:cs typeface="+mn-cs"/>
                        </a:rPr>
                        <a:t>Receives updated CEC export volume share data from CNA</a:t>
                      </a:r>
                    </a:p>
                    <a:p>
                      <a:pPr marL="750128" lvl="1" indent="-228600">
                        <a:lnSpc>
                          <a:spcPts val="1400"/>
                        </a:lnSpc>
                        <a:spcAft>
                          <a:spcPts val="900"/>
                        </a:spcAft>
                        <a:buFont typeface="Arial" panose="020B0604020202020204" pitchFamily="34" charset="0"/>
                        <a:buChar char="•"/>
                      </a:pPr>
                      <a:r>
                        <a:rPr lang="en-GB" sz="1000" kern="1200" baseline="0" dirty="0" smtClean="0">
                          <a:solidFill>
                            <a:schemeClr val="dk1"/>
                          </a:solidFill>
                          <a:effectLst/>
                          <a:latin typeface="+mn-lt"/>
                          <a:ea typeface="+mn-ea"/>
                          <a:cs typeface="+mn-cs"/>
                        </a:rPr>
                        <a:t>Receives MPAN level HH data from HHDA via D0385</a:t>
                      </a:r>
                    </a:p>
                    <a:p>
                      <a:pPr marL="750128" lvl="1" indent="-228600">
                        <a:lnSpc>
                          <a:spcPts val="1400"/>
                        </a:lnSpc>
                        <a:spcAft>
                          <a:spcPts val="900"/>
                        </a:spcAft>
                        <a:buFont typeface="Arial" panose="020B0604020202020204" pitchFamily="34" charset="0"/>
                        <a:buChar char="•"/>
                      </a:pPr>
                      <a:r>
                        <a:rPr lang="en-GB" sz="1000" kern="1200" baseline="0" dirty="0" smtClean="0">
                          <a:solidFill>
                            <a:schemeClr val="dk1"/>
                          </a:solidFill>
                          <a:effectLst/>
                          <a:latin typeface="+mn-lt"/>
                          <a:ea typeface="+mn-ea"/>
                          <a:cs typeface="+mn-cs"/>
                        </a:rPr>
                        <a:t>Compares boundary point metered data with CEC supplied volume</a:t>
                      </a:r>
                    </a:p>
                    <a:p>
                      <a:pPr marL="750128" lvl="1" indent="-228600">
                        <a:lnSpc>
                          <a:spcPts val="1400"/>
                        </a:lnSpc>
                        <a:spcAft>
                          <a:spcPts val="900"/>
                        </a:spcAft>
                        <a:buFont typeface="Arial" panose="020B0604020202020204" pitchFamily="34" charset="0"/>
                        <a:buChar char="•"/>
                      </a:pPr>
                      <a:r>
                        <a:rPr lang="en-GB" sz="1000" kern="1200" baseline="0" dirty="0" smtClean="0">
                          <a:solidFill>
                            <a:schemeClr val="dk1"/>
                          </a:solidFill>
                          <a:effectLst/>
                          <a:latin typeface="+mn-lt"/>
                          <a:ea typeface="+mn-ea"/>
                          <a:cs typeface="+mn-cs"/>
                        </a:rPr>
                        <a:t>Creates report for default Supplier, showing boundary meter HH consumption, CEC supplied volume and difference</a:t>
                      </a:r>
                    </a:p>
                    <a:p>
                      <a:pPr marL="750128" lvl="1" indent="-228600">
                        <a:lnSpc>
                          <a:spcPts val="1400"/>
                        </a:lnSpc>
                        <a:spcAft>
                          <a:spcPts val="900"/>
                        </a:spcAft>
                        <a:buFont typeface="Arial" panose="020B0604020202020204" pitchFamily="34" charset="0"/>
                        <a:buChar char="•"/>
                      </a:pPr>
                      <a:r>
                        <a:rPr lang="en-GB" sz="1000" kern="1200" baseline="0" dirty="0" smtClean="0">
                          <a:solidFill>
                            <a:schemeClr val="dk1"/>
                          </a:solidFill>
                          <a:effectLst/>
                          <a:latin typeface="+mn-lt"/>
                          <a:ea typeface="+mn-ea"/>
                          <a:cs typeface="+mn-cs"/>
                        </a:rPr>
                        <a:t>Assigns CEC supplied volume (up to total import volume) to CEC position, subtracts from default Supplier position, represented in reports including D0030 (Distribution charging), P0210 (Transmission charging), P0182 (Imbalance Settlement)</a:t>
                      </a:r>
                    </a:p>
                    <a:p>
                      <a:pPr marL="750128" lvl="1" indent="-228600">
                        <a:lnSpc>
                          <a:spcPts val="1400"/>
                        </a:lnSpc>
                        <a:spcAft>
                          <a:spcPts val="900"/>
                        </a:spcAft>
                        <a:buFont typeface="Arial" panose="020B0604020202020204" pitchFamily="34" charset="0"/>
                        <a:buChar char="•"/>
                      </a:pPr>
                      <a:r>
                        <a:rPr lang="en-GB" sz="1000" kern="1200" baseline="0" dirty="0" smtClean="0">
                          <a:solidFill>
                            <a:schemeClr val="dk1"/>
                          </a:solidFill>
                          <a:effectLst/>
                          <a:latin typeface="+mn-lt"/>
                          <a:ea typeface="+mn-ea"/>
                          <a:cs typeface="+mn-cs"/>
                        </a:rPr>
                        <a:t>Assigns excess energy to either customer Export MPAN or leaves on CEC export meter, depending on spill treatment</a:t>
                      </a:r>
                    </a:p>
                  </a:txBody>
                  <a:tcPr marL="0" marR="0" marT="71755" marB="71755"/>
                </a:tc>
                <a:extLst>
                  <a:ext uri="{0D108BD9-81ED-4DB2-BD59-A6C34878D82A}">
                    <a16:rowId xmlns:a16="http://schemas.microsoft.com/office/drawing/2014/main" val="970507104"/>
                  </a:ext>
                </a:extLst>
              </a:tr>
            </a:tbl>
          </a:graphicData>
        </a:graphic>
      </p:graphicFrame>
    </p:spTree>
    <p:extLst>
      <p:ext uri="{BB962C8B-B14F-4D97-AF65-F5344CB8AC3E}">
        <p14:creationId xmlns:p14="http://schemas.microsoft.com/office/powerpoint/2010/main" val="409194234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Proposed solution –CNA notifies percentage</a:t>
            </a:r>
            <a:endParaRPr lang="en-GB" dirty="0"/>
          </a:p>
        </p:txBody>
      </p:sp>
    </p:spTree>
    <p:extLst>
      <p:ext uri="{BB962C8B-B14F-4D97-AF65-F5344CB8AC3E}">
        <p14:creationId xmlns:p14="http://schemas.microsoft.com/office/powerpoint/2010/main" val="3940337192"/>
      </p:ext>
    </p:extLst>
  </p:cSld>
  <p:clrMapOvr>
    <a:overrideClrMapping bg1="lt1" tx1="dk1" bg2="lt2" tx2="dk2" accent1="accent1" accent2="accent2" accent3="accent3" accent4="accent4" accent5="accent5" accent6="accent6" hlink="hlink" folHlink="folHlink"/>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Exempt supply use case for multiple suppliers</a:t>
            </a:r>
            <a:endParaRPr lang="en-GB" dirty="0"/>
          </a:p>
        </p:txBody>
      </p:sp>
      <p:sp>
        <p:nvSpPr>
          <p:cNvPr id="4" name="Slide Number Placeholder 3"/>
          <p:cNvSpPr>
            <a:spLocks noGrp="1"/>
          </p:cNvSpPr>
          <p:nvPr>
            <p:ph type="sldNum" sz="quarter" idx="1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54</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
        <p:nvSpPr>
          <p:cNvPr id="5" name="Text Placeholder 4"/>
          <p:cNvSpPr>
            <a:spLocks noGrp="1"/>
          </p:cNvSpPr>
          <p:nvPr>
            <p:ph type="body" sz="quarter" idx="12"/>
          </p:nvPr>
        </p:nvSpPr>
        <p:spPr/>
        <p:txBody>
          <a:bodyPr/>
          <a:lstStyle/>
          <a:p>
            <a:r>
              <a:rPr lang="en-GB" dirty="0" smtClean="0"/>
              <a:t>In the proposed solution, we make the following additional assumptions;</a:t>
            </a:r>
          </a:p>
          <a:p>
            <a:pPr lvl="1"/>
            <a:r>
              <a:rPr lang="en-GB" dirty="0" smtClean="0"/>
              <a:t>The CNA is responsible for registering the share of CEC output in SVAA, and SVAA then calculates the share to assign to a customer (similar to the Metered Volume Reallocation process)</a:t>
            </a:r>
            <a:endParaRPr lang="en-GB" dirty="0"/>
          </a:p>
        </p:txBody>
      </p:sp>
    </p:spTree>
    <p:extLst>
      <p:ext uri="{BB962C8B-B14F-4D97-AF65-F5344CB8AC3E}">
        <p14:creationId xmlns:p14="http://schemas.microsoft.com/office/powerpoint/2010/main" val="194397321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Exempt Supply use case for multiple suppliers - Proposed</a:t>
            </a:r>
            <a:endParaRPr lang="en-GB" dirty="0"/>
          </a:p>
        </p:txBody>
      </p:sp>
      <p:sp>
        <p:nvSpPr>
          <p:cNvPr id="4" name="Slide Number Placeholder 3"/>
          <p:cNvSpPr>
            <a:spLocks noGrp="1"/>
          </p:cNvSpPr>
          <p:nvPr>
            <p:ph type="sldNum" sz="quarter" idx="1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55</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
        <p:nvSpPr>
          <p:cNvPr id="5" name="Text Placeholder 4"/>
          <p:cNvSpPr>
            <a:spLocks noGrp="1"/>
          </p:cNvSpPr>
          <p:nvPr>
            <p:ph type="body" sz="quarter" idx="12"/>
          </p:nvPr>
        </p:nvSpPr>
        <p:spPr>
          <a:xfrm>
            <a:off x="395999" y="1155701"/>
            <a:ext cx="9900000" cy="2607408"/>
          </a:xfrm>
        </p:spPr>
        <p:txBody>
          <a:bodyPr/>
          <a:lstStyle/>
          <a:p>
            <a:pPr marL="0" indent="0">
              <a:buNone/>
            </a:pPr>
            <a:endParaRPr lang="en-GB" dirty="0"/>
          </a:p>
        </p:txBody>
      </p:sp>
      <p:graphicFrame>
        <p:nvGraphicFramePr>
          <p:cNvPr id="6" name="Table 5"/>
          <p:cNvGraphicFramePr>
            <a:graphicFrameLocks noGrp="1"/>
          </p:cNvGraphicFramePr>
          <p:nvPr>
            <p:extLst/>
          </p:nvPr>
        </p:nvGraphicFramePr>
        <p:xfrm>
          <a:off x="395473" y="1028753"/>
          <a:ext cx="9900526" cy="4137660"/>
        </p:xfrm>
        <a:graphic>
          <a:graphicData uri="http://schemas.openxmlformats.org/drawingml/2006/table">
            <a:tbl>
              <a:tblPr firstRow="1" firstCol="1" bandRow="1">
                <a:tableStyleId>{5C22544A-7EE6-4342-B048-85BDC9FD1C3A}</a:tableStyleId>
              </a:tblPr>
              <a:tblGrid>
                <a:gridCol w="1588453">
                  <a:extLst>
                    <a:ext uri="{9D8B030D-6E8A-4147-A177-3AD203B41FA5}">
                      <a16:colId xmlns:a16="http://schemas.microsoft.com/office/drawing/2014/main" val="1327111237"/>
                    </a:ext>
                  </a:extLst>
                </a:gridCol>
                <a:gridCol w="8312073">
                  <a:extLst>
                    <a:ext uri="{9D8B030D-6E8A-4147-A177-3AD203B41FA5}">
                      <a16:colId xmlns:a16="http://schemas.microsoft.com/office/drawing/2014/main" val="1283135659"/>
                    </a:ext>
                  </a:extLst>
                </a:gridCol>
              </a:tblGrid>
              <a:tr h="0">
                <a:tc gridSpan="2">
                  <a:txBody>
                    <a:bodyPr/>
                    <a:lstStyle/>
                    <a:p>
                      <a:pPr marL="71755" marR="71755">
                        <a:lnSpc>
                          <a:spcPts val="1300"/>
                        </a:lnSpc>
                        <a:spcAft>
                          <a:spcPts val="0"/>
                        </a:spcAft>
                      </a:pPr>
                      <a:r>
                        <a:rPr lang="en-GB" sz="1000" dirty="0" smtClean="0">
                          <a:effectLst/>
                        </a:rPr>
                        <a:t>Multiple Suppliers exempt supply</a:t>
                      </a:r>
                      <a:r>
                        <a:rPr lang="en-GB" sz="1000" baseline="0" dirty="0" smtClean="0">
                          <a:effectLst/>
                        </a:rPr>
                        <a:t> use case – proposed solution</a:t>
                      </a:r>
                      <a:endParaRPr lang="en-GB" sz="1000" b="1" dirty="0">
                        <a:solidFill>
                          <a:srgbClr val="FFFFFF"/>
                        </a:solidFill>
                        <a:effectLst/>
                        <a:latin typeface="Tahoma" panose="020B0604030504040204" pitchFamily="34" charset="0"/>
                        <a:ea typeface="Times New Roman" panose="02020603050405020304" pitchFamily="18" charset="0"/>
                      </a:endParaRPr>
                    </a:p>
                  </a:txBody>
                  <a:tcPr marL="0" marR="0" marT="71755" marB="71755"/>
                </a:tc>
                <a:tc hMerge="1">
                  <a:txBody>
                    <a:bodyPr/>
                    <a:lstStyle/>
                    <a:p>
                      <a:endParaRPr lang="en-GB"/>
                    </a:p>
                  </a:txBody>
                  <a:tcPr/>
                </a:tc>
                <a:extLst>
                  <a:ext uri="{0D108BD9-81ED-4DB2-BD59-A6C34878D82A}">
                    <a16:rowId xmlns:a16="http://schemas.microsoft.com/office/drawing/2014/main" val="1526168010"/>
                  </a:ext>
                </a:extLst>
              </a:tr>
              <a:tr h="0">
                <a:tc>
                  <a:txBody>
                    <a:bodyPr/>
                    <a:lstStyle/>
                    <a:p>
                      <a:pPr marL="71755" marR="71755">
                        <a:lnSpc>
                          <a:spcPts val="1300"/>
                        </a:lnSpc>
                        <a:spcAft>
                          <a:spcPts val="0"/>
                        </a:spcAft>
                      </a:pPr>
                      <a:r>
                        <a:rPr lang="en-GB" sz="1000" dirty="0">
                          <a:effectLst/>
                        </a:rPr>
                        <a:t>Primary actor</a:t>
                      </a:r>
                      <a:endParaRPr lang="en-GB" sz="1000" dirty="0">
                        <a:solidFill>
                          <a:srgbClr val="000000"/>
                        </a:solidFill>
                        <a:effectLst/>
                        <a:latin typeface="Tahoma" panose="020B0604030504040204" pitchFamily="34" charset="0"/>
                        <a:ea typeface="Times New Roman" panose="02020603050405020304" pitchFamily="18" charset="0"/>
                      </a:endParaRPr>
                    </a:p>
                  </a:txBody>
                  <a:tcPr marL="0" marR="0" marT="71755" marB="71755"/>
                </a:tc>
                <a:tc>
                  <a:txBody>
                    <a:bodyPr/>
                    <a:lstStyle/>
                    <a:p>
                      <a:pPr>
                        <a:lnSpc>
                          <a:spcPts val="1400"/>
                        </a:lnSpc>
                        <a:spcAft>
                          <a:spcPts val="900"/>
                        </a:spcAft>
                      </a:pPr>
                      <a:r>
                        <a:rPr lang="en-GB" sz="1000" dirty="0" smtClean="0">
                          <a:effectLst/>
                        </a:rPr>
                        <a:t>Community Energy Company (CEC)</a:t>
                      </a:r>
                      <a:endParaRPr lang="en-GB" sz="1000" dirty="0">
                        <a:solidFill>
                          <a:srgbClr val="0000FF"/>
                        </a:solidFill>
                        <a:effectLst/>
                        <a:latin typeface="Tahoma" panose="020B0604030504040204" pitchFamily="34" charset="0"/>
                        <a:ea typeface="Times New Roman" panose="02020603050405020304" pitchFamily="18" charset="0"/>
                      </a:endParaRPr>
                    </a:p>
                  </a:txBody>
                  <a:tcPr marL="0" marR="0" marT="71755" marB="71755"/>
                </a:tc>
                <a:extLst>
                  <a:ext uri="{0D108BD9-81ED-4DB2-BD59-A6C34878D82A}">
                    <a16:rowId xmlns:a16="http://schemas.microsoft.com/office/drawing/2014/main" val="1209862404"/>
                  </a:ext>
                </a:extLst>
              </a:tr>
              <a:tr h="0">
                <a:tc>
                  <a:txBody>
                    <a:bodyPr/>
                    <a:lstStyle/>
                    <a:p>
                      <a:pPr marL="71755" marR="71755">
                        <a:lnSpc>
                          <a:spcPts val="1300"/>
                        </a:lnSpc>
                        <a:spcAft>
                          <a:spcPts val="0"/>
                        </a:spcAft>
                      </a:pPr>
                      <a:r>
                        <a:rPr lang="en-GB" sz="1000" dirty="0">
                          <a:effectLst/>
                        </a:rPr>
                        <a:t>Primary actor goal</a:t>
                      </a:r>
                      <a:endParaRPr lang="en-GB" sz="1000" dirty="0">
                        <a:solidFill>
                          <a:srgbClr val="000000"/>
                        </a:solidFill>
                        <a:effectLst/>
                        <a:latin typeface="Tahoma" panose="020B0604030504040204" pitchFamily="34" charset="0"/>
                        <a:ea typeface="Times New Roman" panose="02020603050405020304" pitchFamily="18" charset="0"/>
                      </a:endParaRPr>
                    </a:p>
                  </a:txBody>
                  <a:tcPr marL="0" marR="0" marT="71755" marB="71755"/>
                </a:tc>
                <a:tc>
                  <a:txBody>
                    <a:bodyPr/>
                    <a:lstStyle/>
                    <a:p>
                      <a:pPr>
                        <a:lnSpc>
                          <a:spcPts val="1400"/>
                        </a:lnSpc>
                        <a:spcAft>
                          <a:spcPts val="900"/>
                        </a:spcAft>
                      </a:pPr>
                      <a:r>
                        <a:rPr lang="en-GB" sz="1000" dirty="0" smtClean="0">
                          <a:effectLst/>
                        </a:rPr>
                        <a:t>Proper assignment</a:t>
                      </a:r>
                      <a:r>
                        <a:rPr lang="en-GB" sz="1000" baseline="0" dirty="0" smtClean="0">
                          <a:effectLst/>
                        </a:rPr>
                        <a:t> of energy volumes attributable to CEC</a:t>
                      </a:r>
                      <a:endParaRPr lang="en-GB" sz="1000" dirty="0">
                        <a:solidFill>
                          <a:srgbClr val="0000FF"/>
                        </a:solidFill>
                        <a:effectLst/>
                        <a:latin typeface="Tahoma" panose="020B0604030504040204" pitchFamily="34" charset="0"/>
                        <a:ea typeface="Times New Roman" panose="02020603050405020304" pitchFamily="18" charset="0"/>
                      </a:endParaRPr>
                    </a:p>
                  </a:txBody>
                  <a:tcPr marL="0" marR="0" marT="71755" marB="71755"/>
                </a:tc>
                <a:extLst>
                  <a:ext uri="{0D108BD9-81ED-4DB2-BD59-A6C34878D82A}">
                    <a16:rowId xmlns:a16="http://schemas.microsoft.com/office/drawing/2014/main" val="175297970"/>
                  </a:ext>
                </a:extLst>
              </a:tr>
              <a:tr h="0">
                <a:tc>
                  <a:txBody>
                    <a:bodyPr/>
                    <a:lstStyle/>
                    <a:p>
                      <a:pPr marL="71755" marR="71755">
                        <a:lnSpc>
                          <a:spcPts val="1300"/>
                        </a:lnSpc>
                        <a:spcAft>
                          <a:spcPts val="0"/>
                        </a:spcAft>
                      </a:pPr>
                      <a:r>
                        <a:rPr lang="en-GB" sz="1000" dirty="0">
                          <a:effectLst/>
                        </a:rPr>
                        <a:t>Supporting actors</a:t>
                      </a:r>
                      <a:endParaRPr lang="en-GB" sz="1000" dirty="0">
                        <a:solidFill>
                          <a:srgbClr val="000000"/>
                        </a:solidFill>
                        <a:effectLst/>
                        <a:latin typeface="Tahoma" panose="020B0604030504040204" pitchFamily="34" charset="0"/>
                        <a:ea typeface="Times New Roman" panose="02020603050405020304" pitchFamily="18" charset="0"/>
                      </a:endParaRPr>
                    </a:p>
                  </a:txBody>
                  <a:tcPr marL="0" marR="0" marT="71755" marB="71755"/>
                </a:tc>
                <a:tc>
                  <a:txBody>
                    <a:bodyPr/>
                    <a:lstStyle/>
                    <a:p>
                      <a:pPr>
                        <a:lnSpc>
                          <a:spcPts val="1400"/>
                        </a:lnSpc>
                        <a:spcAft>
                          <a:spcPts val="900"/>
                        </a:spcAft>
                      </a:pPr>
                      <a:r>
                        <a:rPr lang="en-GB" sz="1000" dirty="0" smtClean="0">
                          <a:effectLst/>
                        </a:rPr>
                        <a:t>Default Supplier, SVAA, Customer</a:t>
                      </a:r>
                      <a:r>
                        <a:rPr lang="en-GB" sz="1000" baseline="0" dirty="0" smtClean="0">
                          <a:effectLst/>
                        </a:rPr>
                        <a:t> Notification Agent</a:t>
                      </a:r>
                      <a:endParaRPr lang="en-GB" sz="1000" dirty="0">
                        <a:solidFill>
                          <a:srgbClr val="0000FF"/>
                        </a:solidFill>
                        <a:effectLst/>
                        <a:latin typeface="Tahoma" panose="020B0604030504040204" pitchFamily="34" charset="0"/>
                        <a:ea typeface="Times New Roman" panose="02020603050405020304" pitchFamily="18" charset="0"/>
                      </a:endParaRPr>
                    </a:p>
                  </a:txBody>
                  <a:tcPr marL="0" marR="0" marT="71755" marB="71755"/>
                </a:tc>
                <a:extLst>
                  <a:ext uri="{0D108BD9-81ED-4DB2-BD59-A6C34878D82A}">
                    <a16:rowId xmlns:a16="http://schemas.microsoft.com/office/drawing/2014/main" val="3591315757"/>
                  </a:ext>
                </a:extLst>
              </a:tr>
              <a:tr h="0">
                <a:tc>
                  <a:txBody>
                    <a:bodyPr/>
                    <a:lstStyle/>
                    <a:p>
                      <a:pPr marL="71755" marR="71755">
                        <a:lnSpc>
                          <a:spcPts val="1300"/>
                        </a:lnSpc>
                        <a:spcAft>
                          <a:spcPts val="0"/>
                        </a:spcAft>
                      </a:pPr>
                      <a:r>
                        <a:rPr lang="en-GB" sz="1000" dirty="0">
                          <a:effectLst/>
                        </a:rPr>
                        <a:t>Brief description</a:t>
                      </a:r>
                      <a:endParaRPr lang="en-GB" sz="1000" dirty="0">
                        <a:solidFill>
                          <a:srgbClr val="000000"/>
                        </a:solidFill>
                        <a:effectLst/>
                        <a:latin typeface="Tahoma" panose="020B0604030504040204" pitchFamily="34" charset="0"/>
                        <a:ea typeface="Times New Roman" panose="02020603050405020304" pitchFamily="18" charset="0"/>
                      </a:endParaRPr>
                    </a:p>
                  </a:txBody>
                  <a:tcPr marL="0" marR="0" marT="71755" marB="71755"/>
                </a:tc>
                <a:tc>
                  <a:txBody>
                    <a:bodyPr/>
                    <a:lstStyle/>
                    <a:p>
                      <a:pPr>
                        <a:lnSpc>
                          <a:spcPts val="1400"/>
                        </a:lnSpc>
                        <a:spcAft>
                          <a:spcPts val="900"/>
                        </a:spcAft>
                      </a:pPr>
                      <a:r>
                        <a:rPr lang="en-GB" sz="1000" dirty="0" smtClean="0">
                          <a:effectLst/>
                        </a:rPr>
                        <a:t>The CEC </a:t>
                      </a:r>
                      <a:r>
                        <a:rPr lang="en-GB" sz="1000" baseline="0" dirty="0" smtClean="0">
                          <a:effectLst/>
                        </a:rPr>
                        <a:t>will supply electricity to a customer’s premises according to a share of generation set out in a contract without Supplying the rest of the premises.</a:t>
                      </a:r>
                      <a:endParaRPr lang="en-GB" sz="1000" dirty="0">
                        <a:solidFill>
                          <a:srgbClr val="0000FF"/>
                        </a:solidFill>
                        <a:effectLst/>
                        <a:latin typeface="Tahoma" panose="020B0604030504040204" pitchFamily="34" charset="0"/>
                        <a:ea typeface="Times New Roman" panose="02020603050405020304" pitchFamily="18" charset="0"/>
                      </a:endParaRPr>
                    </a:p>
                  </a:txBody>
                  <a:tcPr marL="0" marR="0" marT="71755" marB="71755"/>
                </a:tc>
                <a:extLst>
                  <a:ext uri="{0D108BD9-81ED-4DB2-BD59-A6C34878D82A}">
                    <a16:rowId xmlns:a16="http://schemas.microsoft.com/office/drawing/2014/main" val="1317549764"/>
                  </a:ext>
                </a:extLst>
              </a:tr>
              <a:tr h="0">
                <a:tc>
                  <a:txBody>
                    <a:bodyPr/>
                    <a:lstStyle/>
                    <a:p>
                      <a:pPr marL="71755" marR="71755">
                        <a:lnSpc>
                          <a:spcPts val="1300"/>
                        </a:lnSpc>
                        <a:spcAft>
                          <a:spcPts val="0"/>
                        </a:spcAft>
                      </a:pPr>
                      <a:r>
                        <a:rPr lang="en-GB" sz="1000" dirty="0">
                          <a:effectLst/>
                        </a:rPr>
                        <a:t>Main flow</a:t>
                      </a:r>
                      <a:endParaRPr lang="en-GB" sz="1000" dirty="0">
                        <a:solidFill>
                          <a:srgbClr val="000000"/>
                        </a:solidFill>
                        <a:effectLst/>
                        <a:latin typeface="Tahoma" panose="020B0604030504040204" pitchFamily="34" charset="0"/>
                        <a:ea typeface="Times New Roman" panose="02020603050405020304" pitchFamily="18" charset="0"/>
                      </a:endParaRPr>
                    </a:p>
                  </a:txBody>
                  <a:tcPr marL="0" marR="0" marT="71755" marB="71755"/>
                </a:tc>
                <a:tc>
                  <a:txBody>
                    <a:bodyPr/>
                    <a:lstStyle/>
                    <a:p>
                      <a:pPr marL="228600" indent="-228600">
                        <a:lnSpc>
                          <a:spcPts val="1400"/>
                        </a:lnSpc>
                        <a:spcAft>
                          <a:spcPts val="900"/>
                        </a:spcAft>
                        <a:buAutoNum type="arabicPeriod"/>
                      </a:pPr>
                      <a:r>
                        <a:rPr lang="en-GB" sz="1000" baseline="0" dirty="0" smtClean="0">
                          <a:effectLst/>
                        </a:rPr>
                        <a:t>CEC enters contractual arrangements with customer, determining share of output from community generation asset</a:t>
                      </a:r>
                    </a:p>
                    <a:p>
                      <a:pPr marL="228600" indent="-228600">
                        <a:lnSpc>
                          <a:spcPts val="1400"/>
                        </a:lnSpc>
                        <a:spcAft>
                          <a:spcPts val="900"/>
                        </a:spcAft>
                        <a:buAutoNum type="arabicPeriod"/>
                      </a:pPr>
                      <a:r>
                        <a:rPr lang="en-GB" sz="1000" baseline="0" dirty="0" smtClean="0">
                          <a:effectLst/>
                        </a:rPr>
                        <a:t>CEC notifies CNA details of the contract, including customer address and boundary MPANs</a:t>
                      </a:r>
                    </a:p>
                    <a:p>
                      <a:pPr marL="228600" marR="0" lvl="0" indent="-228600" algn="l" defTabSz="1043056" rtl="0" eaLnBrk="1" fontAlgn="auto" latinLnBrk="0" hangingPunct="1">
                        <a:lnSpc>
                          <a:spcPts val="1400"/>
                        </a:lnSpc>
                        <a:spcBef>
                          <a:spcPts val="0"/>
                        </a:spcBef>
                        <a:spcAft>
                          <a:spcPts val="900"/>
                        </a:spcAft>
                        <a:buClrTx/>
                        <a:buSzTx/>
                        <a:buFontTx/>
                        <a:buAutoNum type="arabicPeriod"/>
                        <a:tabLst/>
                        <a:defRPr/>
                      </a:pPr>
                      <a:r>
                        <a:rPr lang="en-GB" sz="1000" baseline="0" dirty="0" smtClean="0">
                          <a:effectLst/>
                        </a:rPr>
                        <a:t>CNA notifies SVAA of import/export MPANs, identity of CEC and customer share of generation output</a:t>
                      </a:r>
                    </a:p>
                    <a:p>
                      <a:pPr marL="228600" marR="0" lvl="0" indent="-228600" algn="l" defTabSz="1043056" rtl="0" eaLnBrk="1" fontAlgn="auto" latinLnBrk="0" hangingPunct="1">
                        <a:lnSpc>
                          <a:spcPts val="1400"/>
                        </a:lnSpc>
                        <a:spcBef>
                          <a:spcPts val="0"/>
                        </a:spcBef>
                        <a:spcAft>
                          <a:spcPts val="900"/>
                        </a:spcAft>
                        <a:buClrTx/>
                        <a:buSzTx/>
                        <a:buFontTx/>
                        <a:buAutoNum type="arabicPeriod"/>
                        <a:tabLst/>
                        <a:defRPr/>
                      </a:pPr>
                      <a:r>
                        <a:rPr lang="en-GB" sz="1000" baseline="0" dirty="0" smtClean="0">
                          <a:effectLst/>
                        </a:rPr>
                        <a:t>SVAA validates MPAN and identifies default Supplier, HHDA, requests MPAN level data from HHDA (D0354)</a:t>
                      </a:r>
                    </a:p>
                    <a:p>
                      <a:pPr marL="228600" indent="-228600">
                        <a:lnSpc>
                          <a:spcPts val="1400"/>
                        </a:lnSpc>
                        <a:spcAft>
                          <a:spcPts val="900"/>
                        </a:spcAft>
                        <a:buAutoNum type="arabicPeriod"/>
                      </a:pPr>
                      <a:r>
                        <a:rPr lang="en-GB" sz="1000" baseline="0" dirty="0" smtClean="0">
                          <a:effectLst/>
                        </a:rPr>
                        <a:t>Immediately on receipt of CNA provided data, SVAA;</a:t>
                      </a:r>
                    </a:p>
                    <a:p>
                      <a:pPr marL="750128" lvl="1" indent="-228600">
                        <a:lnSpc>
                          <a:spcPts val="1400"/>
                        </a:lnSpc>
                        <a:spcAft>
                          <a:spcPts val="900"/>
                        </a:spcAft>
                        <a:buFont typeface="Arial" panose="020B0604020202020204" pitchFamily="34" charset="0"/>
                        <a:buChar char="•"/>
                      </a:pPr>
                      <a:r>
                        <a:rPr lang="en-GB" sz="1000" baseline="0" dirty="0" smtClean="0">
                          <a:effectLst/>
                        </a:rPr>
                        <a:t>Performs basic validation, ensuring MPANs are notified by CNA</a:t>
                      </a:r>
                    </a:p>
                    <a:p>
                      <a:pPr marL="750128" lvl="1" indent="-228600">
                        <a:lnSpc>
                          <a:spcPts val="1400"/>
                        </a:lnSpc>
                        <a:spcAft>
                          <a:spcPts val="900"/>
                        </a:spcAft>
                        <a:buFont typeface="Arial" panose="020B0604020202020204" pitchFamily="34" charset="0"/>
                        <a:buChar char="•"/>
                      </a:pPr>
                      <a:r>
                        <a:rPr lang="en-GB" sz="1000" baseline="0" dirty="0" smtClean="0">
                          <a:effectLst/>
                        </a:rPr>
                        <a:t>Reports data to default Supplier</a:t>
                      </a:r>
                    </a:p>
                    <a:p>
                      <a:pPr marL="750128" lvl="1" indent="-228600">
                        <a:lnSpc>
                          <a:spcPts val="1400"/>
                        </a:lnSpc>
                        <a:spcAft>
                          <a:spcPts val="900"/>
                        </a:spcAft>
                        <a:buFont typeface="Arial" panose="020B0604020202020204" pitchFamily="34" charset="0"/>
                        <a:buChar char="•"/>
                      </a:pPr>
                      <a:r>
                        <a:rPr lang="en-GB" sz="1000" baseline="0" dirty="0" smtClean="0">
                          <a:effectLst/>
                        </a:rPr>
                        <a:t>Stores data for use in Volume Allocation Runs</a:t>
                      </a:r>
                    </a:p>
                  </a:txBody>
                  <a:tcPr marL="0" marR="0" marT="71755" marB="71755"/>
                </a:tc>
                <a:extLst>
                  <a:ext uri="{0D108BD9-81ED-4DB2-BD59-A6C34878D82A}">
                    <a16:rowId xmlns:a16="http://schemas.microsoft.com/office/drawing/2014/main" val="970507104"/>
                  </a:ext>
                </a:extLst>
              </a:tr>
            </a:tbl>
          </a:graphicData>
        </a:graphic>
      </p:graphicFrame>
    </p:spTree>
    <p:extLst>
      <p:ext uri="{BB962C8B-B14F-4D97-AF65-F5344CB8AC3E}">
        <p14:creationId xmlns:p14="http://schemas.microsoft.com/office/powerpoint/2010/main" val="45114241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Exempt Supply use case for multiple suppliers - Proposed</a:t>
            </a:r>
          </a:p>
        </p:txBody>
      </p:sp>
      <p:sp>
        <p:nvSpPr>
          <p:cNvPr id="4" name="Slide Number Placeholder 3"/>
          <p:cNvSpPr>
            <a:spLocks noGrp="1"/>
          </p:cNvSpPr>
          <p:nvPr>
            <p:ph type="sldNum" sz="quarter" idx="1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56</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
        <p:nvSpPr>
          <p:cNvPr id="5" name="Text Placeholder 4"/>
          <p:cNvSpPr>
            <a:spLocks noGrp="1"/>
          </p:cNvSpPr>
          <p:nvPr>
            <p:ph type="body" sz="quarter" idx="12"/>
          </p:nvPr>
        </p:nvSpPr>
        <p:spPr>
          <a:xfrm>
            <a:off x="395999" y="1155701"/>
            <a:ext cx="9900000" cy="2607408"/>
          </a:xfrm>
        </p:spPr>
        <p:txBody>
          <a:bodyPr/>
          <a:lstStyle/>
          <a:p>
            <a:pPr marL="0" indent="0">
              <a:buNone/>
            </a:pPr>
            <a:endParaRPr lang="en-GB" dirty="0"/>
          </a:p>
        </p:txBody>
      </p:sp>
      <p:graphicFrame>
        <p:nvGraphicFramePr>
          <p:cNvPr id="6" name="Table 5"/>
          <p:cNvGraphicFramePr>
            <a:graphicFrameLocks noGrp="1"/>
          </p:cNvGraphicFramePr>
          <p:nvPr>
            <p:extLst/>
          </p:nvPr>
        </p:nvGraphicFramePr>
        <p:xfrm>
          <a:off x="395473" y="1028753"/>
          <a:ext cx="9900526" cy="2560320"/>
        </p:xfrm>
        <a:graphic>
          <a:graphicData uri="http://schemas.openxmlformats.org/drawingml/2006/table">
            <a:tbl>
              <a:tblPr firstRow="1" firstCol="1" bandRow="1">
                <a:tableStyleId>{5C22544A-7EE6-4342-B048-85BDC9FD1C3A}</a:tableStyleId>
              </a:tblPr>
              <a:tblGrid>
                <a:gridCol w="1588453">
                  <a:extLst>
                    <a:ext uri="{9D8B030D-6E8A-4147-A177-3AD203B41FA5}">
                      <a16:colId xmlns:a16="http://schemas.microsoft.com/office/drawing/2014/main" val="1327111237"/>
                    </a:ext>
                  </a:extLst>
                </a:gridCol>
                <a:gridCol w="8312073">
                  <a:extLst>
                    <a:ext uri="{9D8B030D-6E8A-4147-A177-3AD203B41FA5}">
                      <a16:colId xmlns:a16="http://schemas.microsoft.com/office/drawing/2014/main" val="1283135659"/>
                    </a:ext>
                  </a:extLst>
                </a:gridCol>
              </a:tblGrid>
              <a:tr h="0">
                <a:tc gridSpan="2">
                  <a:txBody>
                    <a:bodyPr/>
                    <a:lstStyle/>
                    <a:p>
                      <a:pPr marL="71755" marR="71755">
                        <a:lnSpc>
                          <a:spcPts val="1300"/>
                        </a:lnSpc>
                        <a:spcAft>
                          <a:spcPts val="0"/>
                        </a:spcAft>
                      </a:pPr>
                      <a:r>
                        <a:rPr lang="en-GB" sz="1000" dirty="0" smtClean="0">
                          <a:effectLst/>
                        </a:rPr>
                        <a:t>Multiple Suppliers exempt</a:t>
                      </a:r>
                      <a:r>
                        <a:rPr lang="en-GB" sz="1000" baseline="0" dirty="0" smtClean="0">
                          <a:effectLst/>
                        </a:rPr>
                        <a:t> supply use case – proposed solution (cont.)</a:t>
                      </a:r>
                      <a:endParaRPr lang="en-GB" sz="1000" b="1" dirty="0">
                        <a:solidFill>
                          <a:srgbClr val="FFFFFF"/>
                        </a:solidFill>
                        <a:effectLst/>
                        <a:latin typeface="Tahoma" panose="020B0604030504040204" pitchFamily="34" charset="0"/>
                        <a:ea typeface="Times New Roman" panose="02020603050405020304" pitchFamily="18" charset="0"/>
                      </a:endParaRPr>
                    </a:p>
                  </a:txBody>
                  <a:tcPr marL="0" marR="0" marT="71755" marB="71755"/>
                </a:tc>
                <a:tc hMerge="1">
                  <a:txBody>
                    <a:bodyPr/>
                    <a:lstStyle/>
                    <a:p>
                      <a:endParaRPr lang="en-GB"/>
                    </a:p>
                  </a:txBody>
                  <a:tcPr/>
                </a:tc>
                <a:extLst>
                  <a:ext uri="{0D108BD9-81ED-4DB2-BD59-A6C34878D82A}">
                    <a16:rowId xmlns:a16="http://schemas.microsoft.com/office/drawing/2014/main" val="1526168010"/>
                  </a:ext>
                </a:extLst>
              </a:tr>
              <a:tr h="0">
                <a:tc>
                  <a:txBody>
                    <a:bodyPr/>
                    <a:lstStyle/>
                    <a:p>
                      <a:pPr marL="71755" marR="71755">
                        <a:lnSpc>
                          <a:spcPts val="1300"/>
                        </a:lnSpc>
                        <a:spcAft>
                          <a:spcPts val="0"/>
                        </a:spcAft>
                      </a:pPr>
                      <a:r>
                        <a:rPr lang="en-GB" sz="1000" dirty="0">
                          <a:effectLst/>
                        </a:rPr>
                        <a:t>Main flow</a:t>
                      </a:r>
                      <a:endParaRPr lang="en-GB" sz="1000" dirty="0">
                        <a:solidFill>
                          <a:srgbClr val="000000"/>
                        </a:solidFill>
                        <a:effectLst/>
                        <a:latin typeface="Tahoma" panose="020B0604030504040204" pitchFamily="34" charset="0"/>
                        <a:ea typeface="Times New Roman" panose="02020603050405020304" pitchFamily="18" charset="0"/>
                      </a:endParaRPr>
                    </a:p>
                  </a:txBody>
                  <a:tcPr marL="0" marR="0" marT="71755" marB="71755"/>
                </a:tc>
                <a:tc>
                  <a:txBody>
                    <a:bodyPr/>
                    <a:lstStyle/>
                    <a:p>
                      <a:pPr marL="228600" indent="-228600">
                        <a:lnSpc>
                          <a:spcPts val="1400"/>
                        </a:lnSpc>
                        <a:spcAft>
                          <a:spcPts val="900"/>
                        </a:spcAft>
                        <a:buFont typeface="+mj-lt"/>
                        <a:buAutoNum type="arabicPeriod" startAt="6"/>
                      </a:pPr>
                      <a:r>
                        <a:rPr lang="en-GB" sz="1000" baseline="0" dirty="0" smtClean="0">
                          <a:effectLst/>
                        </a:rPr>
                        <a:t>At each Volume Allocation Run (II D+4WD, SF D+11WD, R1 D+39WD, R2 D+84WD, R3 D+154WD, RF D+292WD) SVAA;</a:t>
                      </a:r>
                    </a:p>
                    <a:p>
                      <a:pPr marL="750128" lvl="1" indent="-228600">
                        <a:lnSpc>
                          <a:spcPts val="1400"/>
                        </a:lnSpc>
                        <a:spcAft>
                          <a:spcPts val="900"/>
                        </a:spcAft>
                        <a:buFont typeface="Arial" panose="020B0604020202020204" pitchFamily="34" charset="0"/>
                        <a:buChar char="•"/>
                      </a:pPr>
                      <a:r>
                        <a:rPr lang="en-GB" sz="1000" kern="1200" baseline="0" dirty="0" smtClean="0">
                          <a:solidFill>
                            <a:schemeClr val="dk1"/>
                          </a:solidFill>
                          <a:effectLst/>
                          <a:latin typeface="+mn-lt"/>
                          <a:ea typeface="+mn-ea"/>
                          <a:cs typeface="+mn-cs"/>
                        </a:rPr>
                        <a:t>Receives MPAN level HH data from HHDA via D0385</a:t>
                      </a:r>
                    </a:p>
                    <a:p>
                      <a:pPr marL="750128" lvl="1" indent="-228600">
                        <a:lnSpc>
                          <a:spcPts val="1400"/>
                        </a:lnSpc>
                        <a:spcAft>
                          <a:spcPts val="900"/>
                        </a:spcAft>
                        <a:buFont typeface="Arial" panose="020B0604020202020204" pitchFamily="34" charset="0"/>
                        <a:buChar char="•"/>
                      </a:pPr>
                      <a:r>
                        <a:rPr lang="en-GB" sz="1000" kern="1200" baseline="0" dirty="0" smtClean="0">
                          <a:solidFill>
                            <a:schemeClr val="dk1"/>
                          </a:solidFill>
                          <a:effectLst/>
                          <a:latin typeface="+mn-lt"/>
                          <a:ea typeface="+mn-ea"/>
                          <a:cs typeface="+mn-cs"/>
                        </a:rPr>
                        <a:t>Calculates share of CEC metered volume to assign to customer</a:t>
                      </a:r>
                    </a:p>
                    <a:p>
                      <a:pPr marL="750128" lvl="1" indent="-228600">
                        <a:lnSpc>
                          <a:spcPts val="1400"/>
                        </a:lnSpc>
                        <a:spcAft>
                          <a:spcPts val="900"/>
                        </a:spcAft>
                        <a:buFont typeface="Arial" panose="020B0604020202020204" pitchFamily="34" charset="0"/>
                        <a:buChar char="•"/>
                      </a:pPr>
                      <a:r>
                        <a:rPr lang="en-GB" sz="1000" kern="1200" baseline="0" dirty="0" smtClean="0">
                          <a:solidFill>
                            <a:schemeClr val="dk1"/>
                          </a:solidFill>
                          <a:effectLst/>
                          <a:latin typeface="+mn-lt"/>
                          <a:ea typeface="+mn-ea"/>
                          <a:cs typeface="+mn-cs"/>
                        </a:rPr>
                        <a:t>Compares boundary point metered data with CEC supplied volume</a:t>
                      </a:r>
                    </a:p>
                    <a:p>
                      <a:pPr marL="750128" lvl="1" indent="-228600">
                        <a:lnSpc>
                          <a:spcPts val="1400"/>
                        </a:lnSpc>
                        <a:spcAft>
                          <a:spcPts val="900"/>
                        </a:spcAft>
                        <a:buFont typeface="Arial" panose="020B0604020202020204" pitchFamily="34" charset="0"/>
                        <a:buChar char="•"/>
                      </a:pPr>
                      <a:r>
                        <a:rPr lang="en-GB" sz="1000" kern="1200" baseline="0" dirty="0" smtClean="0">
                          <a:solidFill>
                            <a:schemeClr val="dk1"/>
                          </a:solidFill>
                          <a:effectLst/>
                          <a:latin typeface="+mn-lt"/>
                          <a:ea typeface="+mn-ea"/>
                          <a:cs typeface="+mn-cs"/>
                        </a:rPr>
                        <a:t>Creates report for default Supplier, showing boundary meter HH consumption, CEC supplied volume and difference</a:t>
                      </a:r>
                    </a:p>
                    <a:p>
                      <a:pPr marL="750128" lvl="1" indent="-228600">
                        <a:lnSpc>
                          <a:spcPts val="1400"/>
                        </a:lnSpc>
                        <a:spcAft>
                          <a:spcPts val="900"/>
                        </a:spcAft>
                        <a:buFont typeface="Arial" panose="020B0604020202020204" pitchFamily="34" charset="0"/>
                        <a:buChar char="•"/>
                      </a:pPr>
                      <a:r>
                        <a:rPr lang="en-GB" sz="1000" kern="1200" baseline="0" dirty="0" smtClean="0">
                          <a:solidFill>
                            <a:schemeClr val="dk1"/>
                          </a:solidFill>
                          <a:effectLst/>
                          <a:latin typeface="+mn-lt"/>
                          <a:ea typeface="+mn-ea"/>
                          <a:cs typeface="+mn-cs"/>
                        </a:rPr>
                        <a:t>Assigns CEC supplied volume (up to total import volume) to CEC position, subtracts from default Supplier position, represented in reports including D0030 (Distribution charging), P0210 (Transmission charging), P0182 (Imbalance Settlement)</a:t>
                      </a:r>
                    </a:p>
                    <a:p>
                      <a:pPr marL="750128" lvl="1" indent="-228600">
                        <a:lnSpc>
                          <a:spcPts val="1400"/>
                        </a:lnSpc>
                        <a:spcAft>
                          <a:spcPts val="900"/>
                        </a:spcAft>
                        <a:buFont typeface="Arial" panose="020B0604020202020204" pitchFamily="34" charset="0"/>
                        <a:buChar char="•"/>
                      </a:pPr>
                      <a:r>
                        <a:rPr lang="en-GB" sz="1000" kern="1200" baseline="0" dirty="0" smtClean="0">
                          <a:solidFill>
                            <a:schemeClr val="dk1"/>
                          </a:solidFill>
                          <a:effectLst/>
                          <a:latin typeface="+mn-lt"/>
                          <a:ea typeface="+mn-ea"/>
                          <a:cs typeface="+mn-cs"/>
                        </a:rPr>
                        <a:t>Assigns excess energy to either customer Export MPAN or leaves on CEC export meter, depending on spill treatment</a:t>
                      </a:r>
                    </a:p>
                  </a:txBody>
                  <a:tcPr marL="0" marR="0" marT="71755" marB="71755"/>
                </a:tc>
                <a:extLst>
                  <a:ext uri="{0D108BD9-81ED-4DB2-BD59-A6C34878D82A}">
                    <a16:rowId xmlns:a16="http://schemas.microsoft.com/office/drawing/2014/main" val="970507104"/>
                  </a:ext>
                </a:extLst>
              </a:tr>
            </a:tbl>
          </a:graphicData>
        </a:graphic>
      </p:graphicFrame>
    </p:spTree>
    <p:extLst>
      <p:ext uri="{BB962C8B-B14F-4D97-AF65-F5344CB8AC3E}">
        <p14:creationId xmlns:p14="http://schemas.microsoft.com/office/powerpoint/2010/main" val="25537788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HHDC facilitated Shared SVA Meter solution</a:t>
            </a:r>
            <a:endParaRPr lang="en-GB" dirty="0"/>
          </a:p>
        </p:txBody>
      </p:sp>
    </p:spTree>
    <p:extLst>
      <p:ext uri="{BB962C8B-B14F-4D97-AF65-F5344CB8AC3E}">
        <p14:creationId xmlns:p14="http://schemas.microsoft.com/office/powerpoint/2010/main" val="1177649063"/>
      </p:ext>
    </p:extLst>
  </p:cSld>
  <p:clrMapOvr>
    <a:overrideClrMapping bg1="lt1" tx1="dk1" bg2="lt2" tx2="dk2" accent1="accent1" accent2="accent2" accent3="accent3" accent4="accent4" accent5="accent5" accent6="accent6" hlink="hlink" folHlink="folHlink"/>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Exempt supply use case for multiple suppliers</a:t>
            </a:r>
            <a:endParaRPr lang="en-GB" dirty="0"/>
          </a:p>
        </p:txBody>
      </p:sp>
      <p:sp>
        <p:nvSpPr>
          <p:cNvPr id="4" name="Slide Number Placeholder 3"/>
          <p:cNvSpPr>
            <a:spLocks noGrp="1"/>
          </p:cNvSpPr>
          <p:nvPr>
            <p:ph type="sldNum" sz="quarter" idx="1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58</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
        <p:nvSpPr>
          <p:cNvPr id="5" name="Text Placeholder 4"/>
          <p:cNvSpPr>
            <a:spLocks noGrp="1"/>
          </p:cNvSpPr>
          <p:nvPr>
            <p:ph type="body" sz="quarter" idx="12"/>
          </p:nvPr>
        </p:nvSpPr>
        <p:spPr/>
        <p:txBody>
          <a:bodyPr/>
          <a:lstStyle/>
          <a:p>
            <a:r>
              <a:rPr lang="en-GB" dirty="0" smtClean="0"/>
              <a:t>In the proposed solution, we make the following additional assumptions;</a:t>
            </a:r>
          </a:p>
          <a:p>
            <a:pPr lvl="1"/>
            <a:r>
              <a:rPr lang="en-GB" dirty="0" smtClean="0"/>
              <a:t>CEC uses a Supplier for market access</a:t>
            </a:r>
          </a:p>
          <a:p>
            <a:pPr lvl="1"/>
            <a:r>
              <a:rPr lang="en-GB" dirty="0" smtClean="0"/>
              <a:t>The CEC partner Supplier and customer’s other Suppliers agree to use the same HHDC (for CEC export and customer import)</a:t>
            </a:r>
          </a:p>
          <a:p>
            <a:pPr lvl="1"/>
            <a:endParaRPr lang="en-GB" dirty="0" smtClean="0"/>
          </a:p>
          <a:p>
            <a:pPr lvl="1"/>
            <a:endParaRPr lang="en-GB" dirty="0" smtClean="0"/>
          </a:p>
          <a:p>
            <a:r>
              <a:rPr lang="en-GB" dirty="0" smtClean="0"/>
              <a:t>This solution requires agreement in advance between Supplier and CEC and does not enable competitive access to market for top-up Supplier, and therefore does not address the issue statement</a:t>
            </a:r>
          </a:p>
          <a:p>
            <a:r>
              <a:rPr lang="en-GB" dirty="0" smtClean="0"/>
              <a:t>All </a:t>
            </a:r>
            <a:r>
              <a:rPr lang="en-GB" dirty="0"/>
              <a:t>customers involved with a CEC would need to have the same HHDC for all of their import supply arrangements, which may not be practical.</a:t>
            </a:r>
          </a:p>
          <a:p>
            <a:r>
              <a:rPr lang="en-GB" dirty="0" smtClean="0"/>
              <a:t>This solution does not require a modification, but BSCP550 would have to be updated with a method for volume allocation based on a share of generation output</a:t>
            </a:r>
          </a:p>
        </p:txBody>
      </p:sp>
    </p:spTree>
    <p:extLst>
      <p:ext uri="{BB962C8B-B14F-4D97-AF65-F5344CB8AC3E}">
        <p14:creationId xmlns:p14="http://schemas.microsoft.com/office/powerpoint/2010/main" val="418080210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Exempt Supply use case for multiple suppliers - HHDC</a:t>
            </a:r>
            <a:endParaRPr lang="en-GB" dirty="0"/>
          </a:p>
        </p:txBody>
      </p:sp>
      <p:sp>
        <p:nvSpPr>
          <p:cNvPr id="4" name="Slide Number Placeholder 3"/>
          <p:cNvSpPr>
            <a:spLocks noGrp="1"/>
          </p:cNvSpPr>
          <p:nvPr>
            <p:ph type="sldNum" sz="quarter" idx="1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59</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
        <p:nvSpPr>
          <p:cNvPr id="5" name="Text Placeholder 4"/>
          <p:cNvSpPr>
            <a:spLocks noGrp="1"/>
          </p:cNvSpPr>
          <p:nvPr>
            <p:ph type="body" sz="quarter" idx="12"/>
          </p:nvPr>
        </p:nvSpPr>
        <p:spPr>
          <a:xfrm>
            <a:off x="395999" y="1155701"/>
            <a:ext cx="9900000" cy="2607408"/>
          </a:xfrm>
        </p:spPr>
        <p:txBody>
          <a:bodyPr/>
          <a:lstStyle/>
          <a:p>
            <a:pPr marL="0" indent="0">
              <a:buNone/>
            </a:pPr>
            <a:endParaRPr lang="en-GB" dirty="0"/>
          </a:p>
        </p:txBody>
      </p:sp>
      <p:graphicFrame>
        <p:nvGraphicFramePr>
          <p:cNvPr id="6" name="Table 5"/>
          <p:cNvGraphicFramePr>
            <a:graphicFrameLocks noGrp="1"/>
          </p:cNvGraphicFramePr>
          <p:nvPr>
            <p:extLst/>
          </p:nvPr>
        </p:nvGraphicFramePr>
        <p:xfrm>
          <a:off x="395473" y="1028753"/>
          <a:ext cx="9900526" cy="5306060"/>
        </p:xfrm>
        <a:graphic>
          <a:graphicData uri="http://schemas.openxmlformats.org/drawingml/2006/table">
            <a:tbl>
              <a:tblPr firstRow="1" firstCol="1" bandRow="1">
                <a:tableStyleId>{5C22544A-7EE6-4342-B048-85BDC9FD1C3A}</a:tableStyleId>
              </a:tblPr>
              <a:tblGrid>
                <a:gridCol w="1588453">
                  <a:extLst>
                    <a:ext uri="{9D8B030D-6E8A-4147-A177-3AD203B41FA5}">
                      <a16:colId xmlns:a16="http://schemas.microsoft.com/office/drawing/2014/main" val="1327111237"/>
                    </a:ext>
                  </a:extLst>
                </a:gridCol>
                <a:gridCol w="8312073">
                  <a:extLst>
                    <a:ext uri="{9D8B030D-6E8A-4147-A177-3AD203B41FA5}">
                      <a16:colId xmlns:a16="http://schemas.microsoft.com/office/drawing/2014/main" val="1283135659"/>
                    </a:ext>
                  </a:extLst>
                </a:gridCol>
              </a:tblGrid>
              <a:tr h="0">
                <a:tc gridSpan="2">
                  <a:txBody>
                    <a:bodyPr/>
                    <a:lstStyle/>
                    <a:p>
                      <a:pPr marL="71755" marR="71755">
                        <a:lnSpc>
                          <a:spcPts val="1300"/>
                        </a:lnSpc>
                        <a:spcAft>
                          <a:spcPts val="0"/>
                        </a:spcAft>
                      </a:pPr>
                      <a:r>
                        <a:rPr lang="en-GB" sz="1000" dirty="0" smtClean="0">
                          <a:effectLst/>
                        </a:rPr>
                        <a:t>Multiple Suppliers exempt supply</a:t>
                      </a:r>
                      <a:r>
                        <a:rPr lang="en-GB" sz="1000" baseline="0" dirty="0" smtClean="0">
                          <a:effectLst/>
                        </a:rPr>
                        <a:t> use case – HHDC</a:t>
                      </a:r>
                      <a:endParaRPr lang="en-GB" sz="1000" b="1" dirty="0">
                        <a:solidFill>
                          <a:srgbClr val="FFFFFF"/>
                        </a:solidFill>
                        <a:effectLst/>
                        <a:latin typeface="Tahoma" panose="020B0604030504040204" pitchFamily="34" charset="0"/>
                        <a:ea typeface="Times New Roman" panose="02020603050405020304" pitchFamily="18" charset="0"/>
                      </a:endParaRPr>
                    </a:p>
                  </a:txBody>
                  <a:tcPr marL="0" marR="0" marT="71755" marB="71755"/>
                </a:tc>
                <a:tc hMerge="1">
                  <a:txBody>
                    <a:bodyPr/>
                    <a:lstStyle/>
                    <a:p>
                      <a:endParaRPr lang="en-GB"/>
                    </a:p>
                  </a:txBody>
                  <a:tcPr/>
                </a:tc>
                <a:extLst>
                  <a:ext uri="{0D108BD9-81ED-4DB2-BD59-A6C34878D82A}">
                    <a16:rowId xmlns:a16="http://schemas.microsoft.com/office/drawing/2014/main" val="1526168010"/>
                  </a:ext>
                </a:extLst>
              </a:tr>
              <a:tr h="0">
                <a:tc>
                  <a:txBody>
                    <a:bodyPr/>
                    <a:lstStyle/>
                    <a:p>
                      <a:pPr marL="71755" marR="71755">
                        <a:lnSpc>
                          <a:spcPts val="1300"/>
                        </a:lnSpc>
                        <a:spcAft>
                          <a:spcPts val="0"/>
                        </a:spcAft>
                      </a:pPr>
                      <a:r>
                        <a:rPr lang="en-GB" sz="1000" dirty="0">
                          <a:effectLst/>
                        </a:rPr>
                        <a:t>Primary actor</a:t>
                      </a:r>
                      <a:endParaRPr lang="en-GB" sz="1000" dirty="0">
                        <a:solidFill>
                          <a:srgbClr val="000000"/>
                        </a:solidFill>
                        <a:effectLst/>
                        <a:latin typeface="Tahoma" panose="020B0604030504040204" pitchFamily="34" charset="0"/>
                        <a:ea typeface="Times New Roman" panose="02020603050405020304" pitchFamily="18" charset="0"/>
                      </a:endParaRPr>
                    </a:p>
                  </a:txBody>
                  <a:tcPr marL="0" marR="0" marT="71755" marB="71755"/>
                </a:tc>
                <a:tc>
                  <a:txBody>
                    <a:bodyPr/>
                    <a:lstStyle/>
                    <a:p>
                      <a:pPr>
                        <a:lnSpc>
                          <a:spcPts val="1400"/>
                        </a:lnSpc>
                        <a:spcAft>
                          <a:spcPts val="900"/>
                        </a:spcAft>
                      </a:pPr>
                      <a:r>
                        <a:rPr lang="en-GB" sz="1000" dirty="0" smtClean="0">
                          <a:effectLst/>
                        </a:rPr>
                        <a:t>Community Energy Company (CEC)</a:t>
                      </a:r>
                      <a:endParaRPr lang="en-GB" sz="1000" dirty="0">
                        <a:solidFill>
                          <a:srgbClr val="0000FF"/>
                        </a:solidFill>
                        <a:effectLst/>
                        <a:latin typeface="Tahoma" panose="020B0604030504040204" pitchFamily="34" charset="0"/>
                        <a:ea typeface="Times New Roman" panose="02020603050405020304" pitchFamily="18" charset="0"/>
                      </a:endParaRPr>
                    </a:p>
                  </a:txBody>
                  <a:tcPr marL="0" marR="0" marT="71755" marB="71755"/>
                </a:tc>
                <a:extLst>
                  <a:ext uri="{0D108BD9-81ED-4DB2-BD59-A6C34878D82A}">
                    <a16:rowId xmlns:a16="http://schemas.microsoft.com/office/drawing/2014/main" val="1209862404"/>
                  </a:ext>
                </a:extLst>
              </a:tr>
              <a:tr h="0">
                <a:tc>
                  <a:txBody>
                    <a:bodyPr/>
                    <a:lstStyle/>
                    <a:p>
                      <a:pPr marL="71755" marR="71755">
                        <a:lnSpc>
                          <a:spcPts val="1300"/>
                        </a:lnSpc>
                        <a:spcAft>
                          <a:spcPts val="0"/>
                        </a:spcAft>
                      </a:pPr>
                      <a:r>
                        <a:rPr lang="en-GB" sz="1000" dirty="0">
                          <a:effectLst/>
                        </a:rPr>
                        <a:t>Primary actor goal</a:t>
                      </a:r>
                      <a:endParaRPr lang="en-GB" sz="1000" dirty="0">
                        <a:solidFill>
                          <a:srgbClr val="000000"/>
                        </a:solidFill>
                        <a:effectLst/>
                        <a:latin typeface="Tahoma" panose="020B0604030504040204" pitchFamily="34" charset="0"/>
                        <a:ea typeface="Times New Roman" panose="02020603050405020304" pitchFamily="18" charset="0"/>
                      </a:endParaRPr>
                    </a:p>
                  </a:txBody>
                  <a:tcPr marL="0" marR="0" marT="71755" marB="71755"/>
                </a:tc>
                <a:tc>
                  <a:txBody>
                    <a:bodyPr/>
                    <a:lstStyle/>
                    <a:p>
                      <a:pPr>
                        <a:lnSpc>
                          <a:spcPts val="1400"/>
                        </a:lnSpc>
                        <a:spcAft>
                          <a:spcPts val="900"/>
                        </a:spcAft>
                      </a:pPr>
                      <a:r>
                        <a:rPr lang="en-GB" sz="1000" dirty="0" smtClean="0">
                          <a:effectLst/>
                        </a:rPr>
                        <a:t>Proper assignment</a:t>
                      </a:r>
                      <a:r>
                        <a:rPr lang="en-GB" sz="1000" baseline="0" dirty="0" smtClean="0">
                          <a:effectLst/>
                        </a:rPr>
                        <a:t> of energy volumes attributable to CEC</a:t>
                      </a:r>
                      <a:endParaRPr lang="en-GB" sz="1000" dirty="0">
                        <a:solidFill>
                          <a:srgbClr val="0000FF"/>
                        </a:solidFill>
                        <a:effectLst/>
                        <a:latin typeface="Tahoma" panose="020B0604030504040204" pitchFamily="34" charset="0"/>
                        <a:ea typeface="Times New Roman" panose="02020603050405020304" pitchFamily="18" charset="0"/>
                      </a:endParaRPr>
                    </a:p>
                  </a:txBody>
                  <a:tcPr marL="0" marR="0" marT="71755" marB="71755"/>
                </a:tc>
                <a:extLst>
                  <a:ext uri="{0D108BD9-81ED-4DB2-BD59-A6C34878D82A}">
                    <a16:rowId xmlns:a16="http://schemas.microsoft.com/office/drawing/2014/main" val="175297970"/>
                  </a:ext>
                </a:extLst>
              </a:tr>
              <a:tr h="0">
                <a:tc>
                  <a:txBody>
                    <a:bodyPr/>
                    <a:lstStyle/>
                    <a:p>
                      <a:pPr marL="71755" marR="71755">
                        <a:lnSpc>
                          <a:spcPts val="1300"/>
                        </a:lnSpc>
                        <a:spcAft>
                          <a:spcPts val="0"/>
                        </a:spcAft>
                      </a:pPr>
                      <a:r>
                        <a:rPr lang="en-GB" sz="1000" dirty="0">
                          <a:effectLst/>
                        </a:rPr>
                        <a:t>Supporting actors</a:t>
                      </a:r>
                      <a:endParaRPr lang="en-GB" sz="1000" dirty="0">
                        <a:solidFill>
                          <a:srgbClr val="000000"/>
                        </a:solidFill>
                        <a:effectLst/>
                        <a:latin typeface="Tahoma" panose="020B0604030504040204" pitchFamily="34" charset="0"/>
                        <a:ea typeface="Times New Roman" panose="02020603050405020304" pitchFamily="18" charset="0"/>
                      </a:endParaRPr>
                    </a:p>
                  </a:txBody>
                  <a:tcPr marL="0" marR="0" marT="71755" marB="71755"/>
                </a:tc>
                <a:tc>
                  <a:txBody>
                    <a:bodyPr/>
                    <a:lstStyle/>
                    <a:p>
                      <a:pPr>
                        <a:lnSpc>
                          <a:spcPts val="1400"/>
                        </a:lnSpc>
                        <a:spcAft>
                          <a:spcPts val="900"/>
                        </a:spcAft>
                      </a:pPr>
                      <a:r>
                        <a:rPr lang="en-GB" sz="1000" dirty="0" smtClean="0">
                          <a:effectLst/>
                        </a:rPr>
                        <a:t>Default Supplier, HHDC, partner Supplier</a:t>
                      </a:r>
                      <a:endParaRPr lang="en-GB" sz="1000" dirty="0">
                        <a:solidFill>
                          <a:srgbClr val="0000FF"/>
                        </a:solidFill>
                        <a:effectLst/>
                        <a:latin typeface="Tahoma" panose="020B0604030504040204" pitchFamily="34" charset="0"/>
                        <a:ea typeface="Times New Roman" panose="02020603050405020304" pitchFamily="18" charset="0"/>
                      </a:endParaRPr>
                    </a:p>
                  </a:txBody>
                  <a:tcPr marL="0" marR="0" marT="71755" marB="71755"/>
                </a:tc>
                <a:extLst>
                  <a:ext uri="{0D108BD9-81ED-4DB2-BD59-A6C34878D82A}">
                    <a16:rowId xmlns:a16="http://schemas.microsoft.com/office/drawing/2014/main" val="3591315757"/>
                  </a:ext>
                </a:extLst>
              </a:tr>
              <a:tr h="0">
                <a:tc>
                  <a:txBody>
                    <a:bodyPr/>
                    <a:lstStyle/>
                    <a:p>
                      <a:pPr marL="71755" marR="71755">
                        <a:lnSpc>
                          <a:spcPts val="1300"/>
                        </a:lnSpc>
                        <a:spcAft>
                          <a:spcPts val="0"/>
                        </a:spcAft>
                      </a:pPr>
                      <a:r>
                        <a:rPr lang="en-GB" sz="1000" dirty="0">
                          <a:effectLst/>
                        </a:rPr>
                        <a:t>Brief description</a:t>
                      </a:r>
                      <a:endParaRPr lang="en-GB" sz="1000" dirty="0">
                        <a:solidFill>
                          <a:srgbClr val="000000"/>
                        </a:solidFill>
                        <a:effectLst/>
                        <a:latin typeface="Tahoma" panose="020B0604030504040204" pitchFamily="34" charset="0"/>
                        <a:ea typeface="Times New Roman" panose="02020603050405020304" pitchFamily="18" charset="0"/>
                      </a:endParaRPr>
                    </a:p>
                  </a:txBody>
                  <a:tcPr marL="0" marR="0" marT="71755" marB="71755"/>
                </a:tc>
                <a:tc>
                  <a:txBody>
                    <a:bodyPr/>
                    <a:lstStyle/>
                    <a:p>
                      <a:pPr>
                        <a:lnSpc>
                          <a:spcPts val="1400"/>
                        </a:lnSpc>
                        <a:spcAft>
                          <a:spcPts val="900"/>
                        </a:spcAft>
                      </a:pPr>
                      <a:r>
                        <a:rPr lang="en-GB" sz="1000" dirty="0" smtClean="0">
                          <a:effectLst/>
                        </a:rPr>
                        <a:t>The CEC </a:t>
                      </a:r>
                      <a:r>
                        <a:rPr lang="en-GB" sz="1000" baseline="0" dirty="0" smtClean="0">
                          <a:effectLst/>
                        </a:rPr>
                        <a:t>will supply electricity to a customer’s premises according to a share of generation set out in a contract without Supplying the rest of the premises.</a:t>
                      </a:r>
                      <a:endParaRPr lang="en-GB" sz="1000" dirty="0">
                        <a:solidFill>
                          <a:srgbClr val="0000FF"/>
                        </a:solidFill>
                        <a:effectLst/>
                        <a:latin typeface="Tahoma" panose="020B0604030504040204" pitchFamily="34" charset="0"/>
                        <a:ea typeface="Times New Roman" panose="02020603050405020304" pitchFamily="18" charset="0"/>
                      </a:endParaRPr>
                    </a:p>
                  </a:txBody>
                  <a:tcPr marL="0" marR="0" marT="71755" marB="71755"/>
                </a:tc>
                <a:extLst>
                  <a:ext uri="{0D108BD9-81ED-4DB2-BD59-A6C34878D82A}">
                    <a16:rowId xmlns:a16="http://schemas.microsoft.com/office/drawing/2014/main" val="1317549764"/>
                  </a:ext>
                </a:extLst>
              </a:tr>
              <a:tr h="0">
                <a:tc>
                  <a:txBody>
                    <a:bodyPr/>
                    <a:lstStyle/>
                    <a:p>
                      <a:pPr marL="71755" marR="71755">
                        <a:lnSpc>
                          <a:spcPts val="1300"/>
                        </a:lnSpc>
                        <a:spcAft>
                          <a:spcPts val="0"/>
                        </a:spcAft>
                      </a:pPr>
                      <a:r>
                        <a:rPr lang="en-GB" sz="1000" dirty="0">
                          <a:effectLst/>
                        </a:rPr>
                        <a:t>Main flow</a:t>
                      </a:r>
                      <a:endParaRPr lang="en-GB" sz="1000" dirty="0">
                        <a:solidFill>
                          <a:srgbClr val="000000"/>
                        </a:solidFill>
                        <a:effectLst/>
                        <a:latin typeface="Tahoma" panose="020B0604030504040204" pitchFamily="34" charset="0"/>
                        <a:ea typeface="Times New Roman" panose="02020603050405020304" pitchFamily="18" charset="0"/>
                      </a:endParaRPr>
                    </a:p>
                  </a:txBody>
                  <a:tcPr marL="0" marR="0" marT="71755" marB="71755"/>
                </a:tc>
                <a:tc>
                  <a:txBody>
                    <a:bodyPr/>
                    <a:lstStyle/>
                    <a:p>
                      <a:pPr marL="228600" indent="-228600">
                        <a:lnSpc>
                          <a:spcPts val="1400"/>
                        </a:lnSpc>
                        <a:spcAft>
                          <a:spcPts val="900"/>
                        </a:spcAft>
                        <a:buAutoNum type="arabicPeriod"/>
                      </a:pPr>
                      <a:r>
                        <a:rPr lang="en-GB" sz="1000" baseline="0" dirty="0" smtClean="0">
                          <a:effectLst/>
                        </a:rPr>
                        <a:t>CEC enters contractual arrangements with customer, determining share of output from community generation asset</a:t>
                      </a:r>
                    </a:p>
                    <a:p>
                      <a:pPr marL="228600" indent="-228600">
                        <a:lnSpc>
                          <a:spcPts val="1400"/>
                        </a:lnSpc>
                        <a:spcAft>
                          <a:spcPts val="900"/>
                        </a:spcAft>
                        <a:buAutoNum type="arabicPeriod"/>
                      </a:pPr>
                      <a:r>
                        <a:rPr lang="en-GB" sz="1000" baseline="0" dirty="0" smtClean="0">
                          <a:effectLst/>
                        </a:rPr>
                        <a:t>CEC notifies partner Supplier details of the contract, including customer address and boundary MPAN</a:t>
                      </a:r>
                    </a:p>
                    <a:p>
                      <a:pPr marL="228600" indent="-228600">
                        <a:lnSpc>
                          <a:spcPts val="1400"/>
                        </a:lnSpc>
                        <a:spcAft>
                          <a:spcPts val="900"/>
                        </a:spcAft>
                        <a:buAutoNum type="arabicPeriod"/>
                      </a:pPr>
                      <a:r>
                        <a:rPr lang="en-GB" sz="1000" baseline="0" dirty="0" smtClean="0">
                          <a:effectLst/>
                        </a:rPr>
                        <a:t>Partner Supplier identifies default Supplier (and HHDC)</a:t>
                      </a:r>
                    </a:p>
                    <a:p>
                      <a:pPr marL="228600" indent="-228600">
                        <a:lnSpc>
                          <a:spcPts val="1400"/>
                        </a:lnSpc>
                        <a:spcAft>
                          <a:spcPts val="900"/>
                        </a:spcAft>
                        <a:buAutoNum type="arabicPeriod"/>
                      </a:pPr>
                      <a:r>
                        <a:rPr lang="en-GB" sz="1000" baseline="0" dirty="0" smtClean="0">
                          <a:effectLst/>
                        </a:rPr>
                        <a:t>Partner Supplier and default Supplier agree terms for shared SVA supply arrangements</a:t>
                      </a:r>
                    </a:p>
                    <a:p>
                      <a:pPr marL="228600" indent="-228600">
                        <a:lnSpc>
                          <a:spcPts val="1400"/>
                        </a:lnSpc>
                        <a:spcAft>
                          <a:spcPts val="900"/>
                        </a:spcAft>
                        <a:buAutoNum type="arabicPeriod"/>
                      </a:pPr>
                      <a:r>
                        <a:rPr lang="en-GB" sz="1000" baseline="0" dirty="0" smtClean="0">
                          <a:effectLst/>
                        </a:rPr>
                        <a:t>Partner Supplier registers pseudo-Secondary MSID for CEC supply volumes</a:t>
                      </a:r>
                    </a:p>
                    <a:p>
                      <a:pPr marL="228600" indent="-228600">
                        <a:lnSpc>
                          <a:spcPts val="1400"/>
                        </a:lnSpc>
                        <a:spcAft>
                          <a:spcPts val="900"/>
                        </a:spcAft>
                        <a:buAutoNum type="arabicPeriod"/>
                      </a:pPr>
                      <a:r>
                        <a:rPr lang="en-GB" sz="1000" baseline="0" dirty="0" smtClean="0">
                          <a:effectLst/>
                        </a:rPr>
                        <a:t>Partner Supplier notifies HHDC details of the contract, including customer share of CEC output, and assigns HHDC for CEC export MPAN</a:t>
                      </a:r>
                    </a:p>
                    <a:p>
                      <a:pPr marL="228600" indent="-228600">
                        <a:lnSpc>
                          <a:spcPts val="1400"/>
                        </a:lnSpc>
                        <a:spcAft>
                          <a:spcPts val="900"/>
                        </a:spcAft>
                        <a:buAutoNum type="arabicPeriod"/>
                      </a:pPr>
                      <a:r>
                        <a:rPr lang="en-GB" sz="1000" baseline="0" dirty="0" smtClean="0">
                          <a:effectLst/>
                        </a:rPr>
                        <a:t>HHDC obtains CEC and customer meter readings,</a:t>
                      </a:r>
                    </a:p>
                    <a:p>
                      <a:pPr marL="228600" indent="-228600">
                        <a:lnSpc>
                          <a:spcPts val="1400"/>
                        </a:lnSpc>
                        <a:spcAft>
                          <a:spcPts val="900"/>
                        </a:spcAft>
                        <a:buAutoNum type="arabicPeriod"/>
                      </a:pPr>
                      <a:r>
                        <a:rPr lang="en-GB" sz="1000" baseline="0" dirty="0" smtClean="0">
                          <a:effectLst/>
                        </a:rPr>
                        <a:t>HHDC assigns relevant shares of customer import to CEC and default Supplier customer MPANs [assigning excess volumes as per spill option]</a:t>
                      </a:r>
                    </a:p>
                    <a:p>
                      <a:pPr marL="228600" indent="-228600">
                        <a:lnSpc>
                          <a:spcPts val="1400"/>
                        </a:lnSpc>
                        <a:spcAft>
                          <a:spcPts val="900"/>
                        </a:spcAft>
                        <a:buAutoNum type="arabicPeriod"/>
                      </a:pPr>
                      <a:r>
                        <a:rPr lang="en-GB" sz="1000" baseline="0" dirty="0" smtClean="0">
                          <a:effectLst/>
                        </a:rPr>
                        <a:t>HHDC submits consumption data to HHDA</a:t>
                      </a:r>
                    </a:p>
                    <a:p>
                      <a:pPr marL="228600" indent="-228600">
                        <a:lnSpc>
                          <a:spcPts val="1400"/>
                        </a:lnSpc>
                        <a:spcAft>
                          <a:spcPts val="900"/>
                        </a:spcAft>
                        <a:buAutoNum type="arabicPeriod"/>
                      </a:pPr>
                      <a:r>
                        <a:rPr lang="en-GB" sz="1000" baseline="0" dirty="0" smtClean="0">
                          <a:effectLst/>
                        </a:rPr>
                        <a:t>HHDA notifies SVAA of aggregated position of each Supplier</a:t>
                      </a:r>
                    </a:p>
                    <a:p>
                      <a:pPr marL="228600" indent="-228600">
                        <a:lnSpc>
                          <a:spcPts val="1400"/>
                        </a:lnSpc>
                        <a:spcAft>
                          <a:spcPts val="900"/>
                        </a:spcAft>
                        <a:buAutoNum type="arabicPeriod"/>
                      </a:pPr>
                      <a:r>
                        <a:rPr lang="en-GB" sz="1000" baseline="0" dirty="0" smtClean="0">
                          <a:effectLst/>
                        </a:rPr>
                        <a:t>HHDC notifies each Supplier of consumption</a:t>
                      </a:r>
                    </a:p>
                    <a:p>
                      <a:pPr marL="228600" indent="-228600">
                        <a:lnSpc>
                          <a:spcPts val="1400"/>
                        </a:lnSpc>
                        <a:spcAft>
                          <a:spcPts val="900"/>
                        </a:spcAft>
                        <a:buAutoNum type="arabicPeriod"/>
                      </a:pPr>
                      <a:endParaRPr lang="en-GB" sz="1000" baseline="0" dirty="0" smtClean="0">
                        <a:effectLst/>
                      </a:endParaRPr>
                    </a:p>
                  </a:txBody>
                  <a:tcPr marL="0" marR="0" marT="71755" marB="71755"/>
                </a:tc>
                <a:extLst>
                  <a:ext uri="{0D108BD9-81ED-4DB2-BD59-A6C34878D82A}">
                    <a16:rowId xmlns:a16="http://schemas.microsoft.com/office/drawing/2014/main" val="970507104"/>
                  </a:ext>
                </a:extLst>
              </a:tr>
            </a:tbl>
          </a:graphicData>
        </a:graphic>
      </p:graphicFrame>
    </p:spTree>
    <p:extLst>
      <p:ext uri="{BB962C8B-B14F-4D97-AF65-F5344CB8AC3E}">
        <p14:creationId xmlns:p14="http://schemas.microsoft.com/office/powerpoint/2010/main" val="7399597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Problem statement</a:t>
            </a:r>
            <a:endParaRPr lang="en-GB" dirty="0"/>
          </a:p>
        </p:txBody>
      </p:sp>
      <p:sp>
        <p:nvSpPr>
          <p:cNvPr id="4" name="Slide Number Placeholder 3"/>
          <p:cNvSpPr>
            <a:spLocks noGrp="1"/>
          </p:cNvSpPr>
          <p:nvPr>
            <p:ph type="sldNum" sz="quarter" idx="1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6</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
        <p:nvSpPr>
          <p:cNvPr id="5" name="Text Placeholder 4"/>
          <p:cNvSpPr>
            <a:spLocks noGrp="1"/>
          </p:cNvSpPr>
          <p:nvPr>
            <p:ph type="body" sz="quarter" idx="12"/>
          </p:nvPr>
        </p:nvSpPr>
        <p:spPr/>
        <p:txBody>
          <a:bodyPr/>
          <a:lstStyle/>
          <a:p>
            <a:r>
              <a:rPr lang="en-GB" sz="1800" dirty="0" smtClean="0"/>
              <a:t>“</a:t>
            </a:r>
            <a:r>
              <a:rPr lang="en-GB" i="1" dirty="0"/>
              <a:t>The BSC does not enable the splitting of volumes supplied </a:t>
            </a:r>
            <a:r>
              <a:rPr lang="en-GB" i="1" dirty="0" smtClean="0"/>
              <a:t> or exported by </a:t>
            </a:r>
            <a:r>
              <a:rPr lang="en-GB" i="1" dirty="0"/>
              <a:t>two or more different suppliers of electricity through a single Meter without the concerned suppliers having to enter into </a:t>
            </a:r>
            <a:r>
              <a:rPr lang="en-GB" i="1" dirty="0" smtClean="0"/>
              <a:t>an agreement which </a:t>
            </a:r>
            <a:r>
              <a:rPr lang="en-GB" i="1" dirty="0"/>
              <a:t>is required to be re-established if the Customer decides to switch away from the licensed supplier constituting the default supplier for the premises.</a:t>
            </a:r>
            <a:endParaRPr lang="en-GB" dirty="0"/>
          </a:p>
          <a:p>
            <a:r>
              <a:rPr lang="en-GB" dirty="0"/>
              <a:t> </a:t>
            </a:r>
            <a:r>
              <a:rPr lang="en-GB" i="1" dirty="0"/>
              <a:t>A successful solution must enable multiple suppliers and </a:t>
            </a:r>
            <a:r>
              <a:rPr lang="en-GB" i="1" u="sng" dirty="0"/>
              <a:t>different </a:t>
            </a:r>
            <a:r>
              <a:rPr lang="en-GB" i="1" dirty="0"/>
              <a:t>types of suppliers (e.g. Electric Vehicle Suppliers, Community Energy Schemes, </a:t>
            </a:r>
            <a:r>
              <a:rPr lang="en-GB" i="1" u="sng" dirty="0"/>
              <a:t>exempt suppliers</a:t>
            </a:r>
            <a:r>
              <a:rPr lang="en-GB" i="1" dirty="0"/>
              <a:t>) to compete for the supply </a:t>
            </a:r>
            <a:r>
              <a:rPr lang="en-GB" i="1" dirty="0" smtClean="0"/>
              <a:t>or export of </a:t>
            </a:r>
            <a:r>
              <a:rPr lang="en-GB" i="1" dirty="0"/>
              <a:t>electricity </a:t>
            </a:r>
            <a:r>
              <a:rPr lang="en-GB" i="1" u="sng" dirty="0"/>
              <a:t>through</a:t>
            </a:r>
            <a:r>
              <a:rPr lang="en-GB" i="1" dirty="0"/>
              <a:t> a single Meter without needing to establishing </a:t>
            </a:r>
            <a:r>
              <a:rPr lang="en-GB" i="1" dirty="0" smtClean="0"/>
              <a:t>an agreement </a:t>
            </a:r>
            <a:r>
              <a:rPr lang="en-GB" i="1" dirty="0"/>
              <a:t>between all of the suppliers involved for every </a:t>
            </a:r>
            <a:r>
              <a:rPr lang="en-GB" i="1" dirty="0" smtClean="0"/>
              <a:t>instance.</a:t>
            </a:r>
          </a:p>
          <a:p>
            <a:r>
              <a:rPr lang="en-GB" i="1" dirty="0" smtClean="0"/>
              <a:t>The </a:t>
            </a:r>
            <a:r>
              <a:rPr lang="en-GB" i="1" dirty="0"/>
              <a:t>solution should ensure any </a:t>
            </a:r>
            <a:r>
              <a:rPr lang="en-GB" i="1" u="sng" dirty="0"/>
              <a:t>code provisions and </a:t>
            </a:r>
            <a:r>
              <a:rPr lang="en-GB" i="1" u="sng" dirty="0" smtClean="0"/>
              <a:t>procedures </a:t>
            </a:r>
            <a:r>
              <a:rPr lang="en-GB" i="1" dirty="0" smtClean="0"/>
              <a:t>are </a:t>
            </a:r>
            <a:r>
              <a:rPr lang="en-GB" i="1" dirty="0"/>
              <a:t>not an obstacle to participation and must ensure that </a:t>
            </a:r>
            <a:r>
              <a:rPr lang="en-GB" i="1" u="sng" dirty="0"/>
              <a:t>each meter registrant’s </a:t>
            </a:r>
            <a:r>
              <a:rPr lang="en-GB" i="1" dirty="0" smtClean="0"/>
              <a:t>imbalance </a:t>
            </a:r>
            <a:r>
              <a:rPr lang="en-GB" i="1" dirty="0"/>
              <a:t>position is not </a:t>
            </a:r>
            <a:r>
              <a:rPr lang="en-GB" i="1" u="sng" dirty="0"/>
              <a:t>materially and adversely </a:t>
            </a:r>
            <a:r>
              <a:rPr lang="en-GB" i="1" dirty="0"/>
              <a:t>impacted by other suppliers operating across the meter</a:t>
            </a:r>
            <a:r>
              <a:rPr lang="en-GB" i="1" dirty="0" smtClean="0"/>
              <a:t>.</a:t>
            </a:r>
            <a:r>
              <a:rPr lang="en-GB" i="1" dirty="0"/>
              <a:t>  All relevant calculations to achieve the solution must be </a:t>
            </a:r>
            <a:r>
              <a:rPr lang="en-GB" i="1" u="sng" dirty="0" smtClean="0"/>
              <a:t>reasonable</a:t>
            </a:r>
            <a:r>
              <a:rPr lang="en-GB" i="1" dirty="0" smtClean="0"/>
              <a:t> </a:t>
            </a:r>
            <a:r>
              <a:rPr lang="en-GB" i="1" dirty="0"/>
              <a:t>and should be achieved in a timely manner</a:t>
            </a:r>
            <a:r>
              <a:rPr lang="en-GB" i="1" dirty="0" smtClean="0"/>
              <a:t>.</a:t>
            </a:r>
            <a:r>
              <a:rPr lang="en-GB" sz="1800" dirty="0" smtClean="0"/>
              <a:t>”</a:t>
            </a:r>
            <a:endParaRPr lang="en-GB" sz="1800" dirty="0"/>
          </a:p>
          <a:p>
            <a:pPr marL="0" indent="0">
              <a:buNone/>
            </a:pPr>
            <a:endParaRPr lang="en-GB" dirty="0"/>
          </a:p>
        </p:txBody>
      </p:sp>
    </p:spTree>
    <p:extLst>
      <p:ext uri="{BB962C8B-B14F-4D97-AF65-F5344CB8AC3E}">
        <p14:creationId xmlns:p14="http://schemas.microsoft.com/office/powerpoint/2010/main" val="414381559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Solutions against issue statement</a:t>
            </a:r>
            <a:endParaRPr lang="en-GB" dirty="0"/>
          </a:p>
        </p:txBody>
      </p:sp>
    </p:spTree>
    <p:extLst>
      <p:ext uri="{BB962C8B-B14F-4D97-AF65-F5344CB8AC3E}">
        <p14:creationId xmlns:p14="http://schemas.microsoft.com/office/powerpoint/2010/main" val="2085131733"/>
      </p:ext>
    </p:extLst>
  </p:cSld>
  <p:clrMapOvr>
    <a:overrideClrMapping bg1="lt1" tx1="dk1" bg2="lt2" tx2="dk2" accent1="accent1" accent2="accent2" accent3="accent3" accent4="accent4" accent5="accent5" accent6="accent6" hlink="hlink" folHlink="folHlink"/>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Solutions against issue statement</a:t>
            </a:r>
            <a:endParaRPr lang="en-GB" dirty="0"/>
          </a:p>
        </p:txBody>
      </p:sp>
      <p:sp>
        <p:nvSpPr>
          <p:cNvPr id="4" name="Slide Number Placeholder 3"/>
          <p:cNvSpPr>
            <a:spLocks noGrp="1"/>
          </p:cNvSpPr>
          <p:nvPr>
            <p:ph type="sldNum" sz="quarter" idx="1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61</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graphicFrame>
        <p:nvGraphicFramePr>
          <p:cNvPr id="6" name="Table 5"/>
          <p:cNvGraphicFramePr>
            <a:graphicFrameLocks noGrp="1"/>
          </p:cNvGraphicFramePr>
          <p:nvPr>
            <p:extLst/>
          </p:nvPr>
        </p:nvGraphicFramePr>
        <p:xfrm>
          <a:off x="527538" y="1404320"/>
          <a:ext cx="9504484" cy="5068866"/>
        </p:xfrm>
        <a:graphic>
          <a:graphicData uri="http://schemas.openxmlformats.org/drawingml/2006/table">
            <a:tbl>
              <a:tblPr firstRow="1" bandRow="1">
                <a:tableStyleId>{5C22544A-7EE6-4342-B048-85BDC9FD1C3A}</a:tableStyleId>
              </a:tblPr>
              <a:tblGrid>
                <a:gridCol w="1690077">
                  <a:extLst>
                    <a:ext uri="{9D8B030D-6E8A-4147-A177-3AD203B41FA5}">
                      <a16:colId xmlns:a16="http://schemas.microsoft.com/office/drawing/2014/main" val="4173919637"/>
                    </a:ext>
                  </a:extLst>
                </a:gridCol>
                <a:gridCol w="1628247">
                  <a:extLst>
                    <a:ext uri="{9D8B030D-6E8A-4147-A177-3AD203B41FA5}">
                      <a16:colId xmlns:a16="http://schemas.microsoft.com/office/drawing/2014/main" val="246138968"/>
                    </a:ext>
                  </a:extLst>
                </a:gridCol>
                <a:gridCol w="1433917">
                  <a:extLst>
                    <a:ext uri="{9D8B030D-6E8A-4147-A177-3AD203B41FA5}">
                      <a16:colId xmlns:a16="http://schemas.microsoft.com/office/drawing/2014/main" val="2368404597"/>
                    </a:ext>
                  </a:extLst>
                </a:gridCol>
                <a:gridCol w="1584081">
                  <a:extLst>
                    <a:ext uri="{9D8B030D-6E8A-4147-A177-3AD203B41FA5}">
                      <a16:colId xmlns:a16="http://schemas.microsoft.com/office/drawing/2014/main" val="1120471377"/>
                    </a:ext>
                  </a:extLst>
                </a:gridCol>
                <a:gridCol w="1584081">
                  <a:extLst>
                    <a:ext uri="{9D8B030D-6E8A-4147-A177-3AD203B41FA5}">
                      <a16:colId xmlns:a16="http://schemas.microsoft.com/office/drawing/2014/main" val="1552641884"/>
                    </a:ext>
                  </a:extLst>
                </a:gridCol>
                <a:gridCol w="1584081">
                  <a:extLst>
                    <a:ext uri="{9D8B030D-6E8A-4147-A177-3AD203B41FA5}">
                      <a16:colId xmlns:a16="http://schemas.microsoft.com/office/drawing/2014/main" val="6159557"/>
                    </a:ext>
                  </a:extLst>
                </a:gridCol>
              </a:tblGrid>
              <a:tr h="908057">
                <a:tc>
                  <a:txBody>
                    <a:bodyPr/>
                    <a:lstStyle/>
                    <a:p>
                      <a:r>
                        <a:rPr lang="en-GB" sz="1400" dirty="0" smtClean="0"/>
                        <a:t>Solution</a:t>
                      </a:r>
                      <a:endParaRPr lang="en-GB" sz="1400" dirty="0"/>
                    </a:p>
                  </a:txBody>
                  <a:tcPr/>
                </a:tc>
                <a:tc>
                  <a:txBody>
                    <a:bodyPr/>
                    <a:lstStyle/>
                    <a:p>
                      <a:r>
                        <a:rPr lang="en-GB" sz="1400" dirty="0" smtClean="0"/>
                        <a:t>Enables meter splitting</a:t>
                      </a:r>
                      <a:endParaRPr lang="en-GB" sz="1400" dirty="0"/>
                    </a:p>
                  </a:txBody>
                  <a:tcPr/>
                </a:tc>
                <a:tc>
                  <a:txBody>
                    <a:bodyPr/>
                    <a:lstStyle/>
                    <a:p>
                      <a:r>
                        <a:rPr lang="en-GB" sz="1400" dirty="0" smtClean="0"/>
                        <a:t>Two</a:t>
                      </a:r>
                      <a:r>
                        <a:rPr lang="en-GB" sz="1400" baseline="0" dirty="0" smtClean="0"/>
                        <a:t> or more Suppliers</a:t>
                      </a:r>
                      <a:endParaRPr lang="en-GB" sz="1400" dirty="0"/>
                    </a:p>
                  </a:txBody>
                  <a:tcPr/>
                </a:tc>
                <a:tc>
                  <a:txBody>
                    <a:bodyPr/>
                    <a:lstStyle/>
                    <a:p>
                      <a:r>
                        <a:rPr lang="en-GB" sz="1400" dirty="0" smtClean="0"/>
                        <a:t>Single Meter</a:t>
                      </a:r>
                      <a:endParaRPr lang="en-GB" sz="1400" dirty="0"/>
                    </a:p>
                  </a:txBody>
                  <a:tcPr/>
                </a:tc>
                <a:tc>
                  <a:txBody>
                    <a:bodyPr/>
                    <a:lstStyle/>
                    <a:p>
                      <a:r>
                        <a:rPr lang="en-GB" sz="1400" dirty="0" smtClean="0"/>
                        <a:t>No prior agreement (for settlement)</a:t>
                      </a:r>
                      <a:endParaRPr lang="en-GB" sz="1400" dirty="0"/>
                    </a:p>
                  </a:txBody>
                  <a:tcPr/>
                </a:tc>
                <a:tc>
                  <a:txBody>
                    <a:bodyPr/>
                    <a:lstStyle/>
                    <a:p>
                      <a:r>
                        <a:rPr lang="en-GB" sz="1400" dirty="0" smtClean="0"/>
                        <a:t>Enables switching</a:t>
                      </a:r>
                      <a:endParaRPr lang="en-GB" sz="1400" dirty="0"/>
                    </a:p>
                  </a:txBody>
                  <a:tcPr/>
                </a:tc>
                <a:extLst>
                  <a:ext uri="{0D108BD9-81ED-4DB2-BD59-A6C34878D82A}">
                    <a16:rowId xmlns:a16="http://schemas.microsoft.com/office/drawing/2014/main" val="30367492"/>
                  </a:ext>
                </a:extLst>
              </a:tr>
              <a:tr h="1060497">
                <a:tc>
                  <a:txBody>
                    <a:bodyPr/>
                    <a:lstStyle/>
                    <a:p>
                      <a:r>
                        <a:rPr lang="en-GB" sz="1600" dirty="0" smtClean="0"/>
                        <a:t>CNA</a:t>
                      </a:r>
                      <a:endParaRPr lang="en-GB" sz="1600" dirty="0"/>
                    </a:p>
                  </a:txBody>
                  <a:tcPr/>
                </a:tc>
                <a:tc>
                  <a:txBody>
                    <a:bodyPr/>
                    <a:lstStyle/>
                    <a:p>
                      <a:endParaRPr lang="en-GB" dirty="0"/>
                    </a:p>
                  </a:txBody>
                  <a:tcPr>
                    <a:solidFill>
                      <a:srgbClr val="00B050"/>
                    </a:solidFill>
                  </a:tcPr>
                </a:tc>
                <a:tc>
                  <a:txBody>
                    <a:bodyPr/>
                    <a:lstStyle/>
                    <a:p>
                      <a:endParaRPr lang="en-GB" dirty="0"/>
                    </a:p>
                  </a:txBody>
                  <a:tcPr>
                    <a:solidFill>
                      <a:srgbClr val="00B050"/>
                    </a:solidFill>
                  </a:tcPr>
                </a:tc>
                <a:tc>
                  <a:txBody>
                    <a:bodyPr/>
                    <a:lstStyle/>
                    <a:p>
                      <a:endParaRPr lang="en-GB" dirty="0"/>
                    </a:p>
                  </a:txBody>
                  <a:tcPr>
                    <a:solidFill>
                      <a:srgbClr val="00B050"/>
                    </a:solidFill>
                  </a:tcPr>
                </a:tc>
                <a:tc>
                  <a:txBody>
                    <a:bodyPr/>
                    <a:lstStyle/>
                    <a:p>
                      <a:endParaRPr lang="en-GB" dirty="0"/>
                    </a:p>
                  </a:txBody>
                  <a:tcPr>
                    <a:solidFill>
                      <a:srgbClr val="00B050"/>
                    </a:solidFill>
                  </a:tcPr>
                </a:tc>
                <a:tc>
                  <a:txBody>
                    <a:bodyPr/>
                    <a:lstStyle/>
                    <a:p>
                      <a:endParaRPr lang="en-GB" dirty="0"/>
                    </a:p>
                  </a:txBody>
                  <a:tcPr>
                    <a:solidFill>
                      <a:srgbClr val="00B050"/>
                    </a:solidFill>
                  </a:tcPr>
                </a:tc>
                <a:extLst>
                  <a:ext uri="{0D108BD9-81ED-4DB2-BD59-A6C34878D82A}">
                    <a16:rowId xmlns:a16="http://schemas.microsoft.com/office/drawing/2014/main" val="3732273928"/>
                  </a:ext>
                </a:extLst>
              </a:tr>
              <a:tr h="979318">
                <a:tc>
                  <a:txBody>
                    <a:bodyPr/>
                    <a:lstStyle/>
                    <a:p>
                      <a:r>
                        <a:rPr lang="en-GB" sz="1600" dirty="0" smtClean="0"/>
                        <a:t>P375 HHDC</a:t>
                      </a:r>
                      <a:endParaRPr lang="en-GB" sz="1600" dirty="0"/>
                    </a:p>
                  </a:txBody>
                  <a:tcPr/>
                </a:tc>
                <a:tc>
                  <a:txBody>
                    <a:bodyPr/>
                    <a:lstStyle/>
                    <a:p>
                      <a:endParaRPr lang="en-GB" dirty="0"/>
                    </a:p>
                  </a:txBody>
                  <a:tcPr>
                    <a:solidFill>
                      <a:srgbClr val="00B050"/>
                    </a:solidFill>
                  </a:tcPr>
                </a:tc>
                <a:tc>
                  <a:txBody>
                    <a:bodyPr/>
                    <a:lstStyle/>
                    <a:p>
                      <a:endParaRPr lang="en-GB" dirty="0"/>
                    </a:p>
                  </a:txBody>
                  <a:tcPr>
                    <a:solidFill>
                      <a:srgbClr val="00B050"/>
                    </a:solidFill>
                  </a:tcPr>
                </a:tc>
                <a:tc>
                  <a:txBody>
                    <a:bodyPr/>
                    <a:lstStyle/>
                    <a:p>
                      <a:endParaRPr lang="en-GB" dirty="0">
                        <a:solidFill>
                          <a:srgbClr val="00B050"/>
                        </a:solidFill>
                      </a:endParaRPr>
                    </a:p>
                  </a:txBody>
                  <a:tcPr>
                    <a:solidFill>
                      <a:srgbClr val="00B050"/>
                    </a:solidFill>
                  </a:tcPr>
                </a:tc>
                <a:tc>
                  <a:txBody>
                    <a:bodyPr/>
                    <a:lstStyle/>
                    <a:p>
                      <a:endParaRPr lang="en-GB" dirty="0"/>
                    </a:p>
                  </a:txBody>
                  <a:tcPr>
                    <a:solidFill>
                      <a:srgbClr val="00B050"/>
                    </a:solidFill>
                  </a:tcPr>
                </a:tc>
                <a:tc>
                  <a:txBody>
                    <a:bodyPr/>
                    <a:lstStyle/>
                    <a:p>
                      <a:endParaRPr lang="en-GB" dirty="0"/>
                    </a:p>
                  </a:txBody>
                  <a:tcPr>
                    <a:solidFill>
                      <a:srgbClr val="00B050"/>
                    </a:solidFill>
                  </a:tcPr>
                </a:tc>
                <a:extLst>
                  <a:ext uri="{0D108BD9-81ED-4DB2-BD59-A6C34878D82A}">
                    <a16:rowId xmlns:a16="http://schemas.microsoft.com/office/drawing/2014/main" val="2319537872"/>
                  </a:ext>
                </a:extLst>
              </a:tr>
              <a:tr h="1060497">
                <a:tc>
                  <a:txBody>
                    <a:bodyPr/>
                    <a:lstStyle/>
                    <a:p>
                      <a:r>
                        <a:rPr lang="en-GB" sz="1600" dirty="0" smtClean="0"/>
                        <a:t>Shared SVA</a:t>
                      </a:r>
                      <a:endParaRPr lang="en-GB" sz="1600" dirty="0"/>
                    </a:p>
                  </a:txBody>
                  <a:tcPr/>
                </a:tc>
                <a:tc>
                  <a:txBody>
                    <a:bodyPr/>
                    <a:lstStyle/>
                    <a:p>
                      <a:endParaRPr lang="en-GB" dirty="0"/>
                    </a:p>
                  </a:txBody>
                  <a:tcPr>
                    <a:solidFill>
                      <a:srgbClr val="00B050"/>
                    </a:solidFill>
                  </a:tcPr>
                </a:tc>
                <a:tc>
                  <a:txBody>
                    <a:bodyPr/>
                    <a:lstStyle/>
                    <a:p>
                      <a:endParaRPr lang="en-GB" dirty="0"/>
                    </a:p>
                  </a:txBody>
                  <a:tcPr>
                    <a:solidFill>
                      <a:srgbClr val="00B050"/>
                    </a:solidFill>
                  </a:tcPr>
                </a:tc>
                <a:tc>
                  <a:txBody>
                    <a:bodyPr/>
                    <a:lstStyle/>
                    <a:p>
                      <a:endParaRPr lang="en-GB" dirty="0"/>
                    </a:p>
                  </a:txBody>
                  <a:tcPr>
                    <a:solidFill>
                      <a:srgbClr val="00B050"/>
                    </a:solidFill>
                  </a:tcPr>
                </a:tc>
                <a:tc>
                  <a:txBody>
                    <a:bodyPr/>
                    <a:lstStyle/>
                    <a:p>
                      <a:endParaRPr lang="en-GB" dirty="0"/>
                    </a:p>
                  </a:txBody>
                  <a:tcPr>
                    <a:solidFill>
                      <a:srgbClr val="FF0000"/>
                    </a:solidFill>
                  </a:tcPr>
                </a:tc>
                <a:tc>
                  <a:txBody>
                    <a:bodyPr/>
                    <a:lstStyle/>
                    <a:p>
                      <a:endParaRPr lang="en-GB" dirty="0"/>
                    </a:p>
                  </a:txBody>
                  <a:tcPr>
                    <a:solidFill>
                      <a:srgbClr val="FF0000"/>
                    </a:solidFill>
                  </a:tcPr>
                </a:tc>
                <a:extLst>
                  <a:ext uri="{0D108BD9-81ED-4DB2-BD59-A6C34878D82A}">
                    <a16:rowId xmlns:a16="http://schemas.microsoft.com/office/drawing/2014/main" val="3328149172"/>
                  </a:ext>
                </a:extLst>
              </a:tr>
              <a:tr h="1060497">
                <a:tc>
                  <a:txBody>
                    <a:bodyPr/>
                    <a:lstStyle/>
                    <a:p>
                      <a:r>
                        <a:rPr lang="en-GB" sz="1600" dirty="0" smtClean="0"/>
                        <a:t>Difference Metering</a:t>
                      </a:r>
                      <a:endParaRPr lang="en-GB" sz="1600" dirty="0"/>
                    </a:p>
                  </a:txBody>
                  <a:tcPr/>
                </a:tc>
                <a:tc>
                  <a:txBody>
                    <a:bodyPr/>
                    <a:lstStyle/>
                    <a:p>
                      <a:endParaRPr lang="en-GB" dirty="0"/>
                    </a:p>
                  </a:txBody>
                  <a:tcPr>
                    <a:solidFill>
                      <a:srgbClr val="FFC000"/>
                    </a:solidFill>
                  </a:tcPr>
                </a:tc>
                <a:tc>
                  <a:txBody>
                    <a:bodyPr/>
                    <a:lstStyle/>
                    <a:p>
                      <a:endParaRPr lang="en-GB" dirty="0"/>
                    </a:p>
                  </a:txBody>
                  <a:tcPr>
                    <a:solidFill>
                      <a:srgbClr val="FFC000"/>
                    </a:solidFill>
                  </a:tcPr>
                </a:tc>
                <a:tc>
                  <a:txBody>
                    <a:bodyPr/>
                    <a:lstStyle/>
                    <a:p>
                      <a:endParaRPr lang="en-GB" dirty="0"/>
                    </a:p>
                  </a:txBody>
                  <a:tcPr>
                    <a:solidFill>
                      <a:srgbClr val="FF0000"/>
                    </a:solidFill>
                  </a:tcPr>
                </a:tc>
                <a:tc>
                  <a:txBody>
                    <a:bodyPr/>
                    <a:lstStyle/>
                    <a:p>
                      <a:endParaRPr lang="en-GB" dirty="0"/>
                    </a:p>
                  </a:txBody>
                  <a:tcPr>
                    <a:solidFill>
                      <a:srgbClr val="FF0000"/>
                    </a:solidFill>
                  </a:tcPr>
                </a:tc>
                <a:tc>
                  <a:txBody>
                    <a:bodyPr/>
                    <a:lstStyle/>
                    <a:p>
                      <a:endParaRPr lang="en-GB" dirty="0"/>
                    </a:p>
                  </a:txBody>
                  <a:tcPr>
                    <a:solidFill>
                      <a:srgbClr val="FF0000"/>
                    </a:solidFill>
                  </a:tcPr>
                </a:tc>
                <a:extLst>
                  <a:ext uri="{0D108BD9-81ED-4DB2-BD59-A6C34878D82A}">
                    <a16:rowId xmlns:a16="http://schemas.microsoft.com/office/drawing/2014/main" val="4216068666"/>
                  </a:ext>
                </a:extLst>
              </a:tr>
            </a:tbl>
          </a:graphicData>
        </a:graphic>
      </p:graphicFrame>
      <p:sp>
        <p:nvSpPr>
          <p:cNvPr id="5" name="Rectangle 4"/>
          <p:cNvSpPr/>
          <p:nvPr/>
        </p:nvSpPr>
        <p:spPr>
          <a:xfrm rot="16200000">
            <a:off x="-655244" y="3167544"/>
            <a:ext cx="2022539" cy="3430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0" lang="en-GB" sz="2100" b="0" i="0" u="none" strike="noStrike" kern="1200" cap="none" spc="0" normalizeH="0" baseline="0" noProof="0" dirty="0" smtClean="0">
                <a:ln>
                  <a:noFill/>
                </a:ln>
                <a:solidFill>
                  <a:prstClr val="white"/>
                </a:solidFill>
                <a:effectLst/>
                <a:uLnTx/>
                <a:uFillTx/>
                <a:latin typeface="Tahoma"/>
                <a:ea typeface="+mn-ea"/>
                <a:cs typeface="+mn-cs"/>
              </a:rPr>
              <a:t>Category A</a:t>
            </a:r>
            <a:endParaRPr kumimoji="0" lang="en-GB" sz="2100" b="0" i="0" u="none" strike="noStrike" kern="1200" cap="none" spc="0" normalizeH="0" baseline="0" noProof="0" dirty="0">
              <a:ln>
                <a:noFill/>
              </a:ln>
              <a:solidFill>
                <a:prstClr val="white"/>
              </a:solidFill>
              <a:effectLst/>
              <a:uLnTx/>
              <a:uFillTx/>
              <a:latin typeface="Tahoma"/>
              <a:ea typeface="+mn-ea"/>
              <a:cs typeface="+mn-cs"/>
            </a:endParaRPr>
          </a:p>
        </p:txBody>
      </p:sp>
      <p:sp>
        <p:nvSpPr>
          <p:cNvPr id="7" name="Rectangle 6"/>
          <p:cNvSpPr/>
          <p:nvPr/>
        </p:nvSpPr>
        <p:spPr>
          <a:xfrm rot="16200000">
            <a:off x="-705404" y="5240242"/>
            <a:ext cx="2122860" cy="3430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0" lang="en-GB" sz="2100" b="0" i="0" u="none" strike="noStrike" kern="1200" cap="none" spc="0" normalizeH="0" baseline="0" noProof="0" dirty="0" smtClean="0">
                <a:ln>
                  <a:noFill/>
                </a:ln>
                <a:solidFill>
                  <a:prstClr val="white"/>
                </a:solidFill>
                <a:effectLst/>
                <a:uLnTx/>
                <a:uFillTx/>
                <a:latin typeface="Tahoma"/>
                <a:ea typeface="+mn-ea"/>
                <a:cs typeface="+mn-cs"/>
              </a:rPr>
              <a:t>Category </a:t>
            </a:r>
            <a:r>
              <a:rPr kumimoji="0" lang="en-GB" sz="2100" b="0" i="0" u="none" strike="noStrike" kern="1200" cap="none" spc="0" normalizeH="0" baseline="0" noProof="0" dirty="0" smtClean="0">
                <a:ln>
                  <a:noFill/>
                </a:ln>
                <a:solidFill>
                  <a:prstClr val="white"/>
                </a:solidFill>
                <a:effectLst/>
                <a:uLnTx/>
                <a:uFillTx/>
                <a:latin typeface="Tahoma"/>
                <a:ea typeface="+mn-ea"/>
                <a:cs typeface="+mn-cs"/>
              </a:rPr>
              <a:t>B</a:t>
            </a:r>
            <a:endParaRPr kumimoji="0" lang="en-GB" sz="2100" b="0" i="0" u="none" strike="noStrike" kern="1200" cap="none" spc="0" normalizeH="0" baseline="0" noProof="0" dirty="0">
              <a:ln>
                <a:noFill/>
              </a:ln>
              <a:solidFill>
                <a:prstClr val="white"/>
              </a:solidFill>
              <a:effectLst/>
              <a:uLnTx/>
              <a:uFillTx/>
              <a:latin typeface="Tahoma"/>
              <a:ea typeface="+mn-ea"/>
              <a:cs typeface="+mn-cs"/>
            </a:endParaRPr>
          </a:p>
        </p:txBody>
      </p:sp>
    </p:spTree>
    <p:extLst>
      <p:ext uri="{BB962C8B-B14F-4D97-AF65-F5344CB8AC3E}">
        <p14:creationId xmlns:p14="http://schemas.microsoft.com/office/powerpoint/2010/main" val="301032173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Solutions against issue </a:t>
            </a:r>
            <a:r>
              <a:rPr lang="en-GB" dirty="0" smtClean="0"/>
              <a:t>statement - CNA</a:t>
            </a:r>
            <a:endParaRPr lang="en-GB" dirty="0"/>
          </a:p>
        </p:txBody>
      </p:sp>
      <p:sp>
        <p:nvSpPr>
          <p:cNvPr id="4" name="Slide Number Placeholder 3"/>
          <p:cNvSpPr>
            <a:spLocks noGrp="1"/>
          </p:cNvSpPr>
          <p:nvPr>
            <p:ph type="sldNum" sz="quarter" idx="1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62</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
        <p:nvSpPr>
          <p:cNvPr id="5" name="Text Placeholder 4"/>
          <p:cNvSpPr>
            <a:spLocks noGrp="1"/>
          </p:cNvSpPr>
          <p:nvPr>
            <p:ph type="body" sz="quarter" idx="12"/>
          </p:nvPr>
        </p:nvSpPr>
        <p:spPr/>
        <p:txBody>
          <a:bodyPr/>
          <a:lstStyle/>
          <a:p>
            <a:r>
              <a:rPr lang="en-GB" dirty="0" smtClean="0"/>
              <a:t>The CNA enabled solution addresses all aspects of the issue statement, but requires the most change to facilitate</a:t>
            </a:r>
          </a:p>
          <a:p>
            <a:pPr lvl="1"/>
            <a:r>
              <a:rPr lang="en-GB" dirty="0" smtClean="0"/>
              <a:t>The CNA enabled solutions allows multiple supply to be enacted with purely vertical relationships between customer and settlement – no horizontal arrangements between Suppliers are necessary for settlement purposes</a:t>
            </a:r>
          </a:p>
          <a:p>
            <a:pPr lvl="1"/>
            <a:r>
              <a:rPr lang="en-GB" dirty="0" smtClean="0"/>
              <a:t>There is no limit to the number of Suppliers that this solution could enable at a meter.</a:t>
            </a:r>
          </a:p>
          <a:p>
            <a:pPr lvl="1"/>
            <a:r>
              <a:rPr lang="en-GB" dirty="0" smtClean="0"/>
              <a:t>Customers can switch their primary Supplier without impacting on any other arrangements at the meter. Use of secondary Suppliers is facilitated by the CNA and so continued relationships are not dependent on any switching process.</a:t>
            </a:r>
          </a:p>
        </p:txBody>
      </p:sp>
    </p:spTree>
    <p:extLst>
      <p:ext uri="{BB962C8B-B14F-4D97-AF65-F5344CB8AC3E}">
        <p14:creationId xmlns:p14="http://schemas.microsoft.com/office/powerpoint/2010/main" val="414079395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Solutions against issue </a:t>
            </a:r>
            <a:r>
              <a:rPr lang="en-GB" dirty="0" smtClean="0"/>
              <a:t>statement –P375 HHDC</a:t>
            </a:r>
            <a:endParaRPr lang="en-GB" dirty="0"/>
          </a:p>
        </p:txBody>
      </p:sp>
      <p:sp>
        <p:nvSpPr>
          <p:cNvPr id="4" name="Slide Number Placeholder 3"/>
          <p:cNvSpPr>
            <a:spLocks noGrp="1"/>
          </p:cNvSpPr>
          <p:nvPr>
            <p:ph type="sldNum" sz="quarter" idx="1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63</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
        <p:nvSpPr>
          <p:cNvPr id="5" name="Text Placeholder 4"/>
          <p:cNvSpPr>
            <a:spLocks noGrp="1"/>
          </p:cNvSpPr>
          <p:nvPr>
            <p:ph type="body" sz="quarter" idx="12"/>
          </p:nvPr>
        </p:nvSpPr>
        <p:spPr/>
        <p:txBody>
          <a:bodyPr/>
          <a:lstStyle/>
          <a:p>
            <a:r>
              <a:rPr lang="en-GB" dirty="0" smtClean="0"/>
              <a:t>As mechanistically the P375 HHDC solution is the same as the CNA solution, but relies on a different agent, it delivers against the problem statement in the same way</a:t>
            </a:r>
            <a:endParaRPr lang="en-GB" dirty="0"/>
          </a:p>
        </p:txBody>
      </p:sp>
    </p:spTree>
    <p:extLst>
      <p:ext uri="{BB962C8B-B14F-4D97-AF65-F5344CB8AC3E}">
        <p14:creationId xmlns:p14="http://schemas.microsoft.com/office/powerpoint/2010/main" val="341178600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Solutions against issue </a:t>
            </a:r>
            <a:r>
              <a:rPr lang="en-GB" dirty="0" smtClean="0"/>
              <a:t>statement – Shared SVA</a:t>
            </a:r>
            <a:endParaRPr lang="en-GB" dirty="0"/>
          </a:p>
        </p:txBody>
      </p:sp>
      <p:sp>
        <p:nvSpPr>
          <p:cNvPr id="4" name="Slide Number Placeholder 3"/>
          <p:cNvSpPr>
            <a:spLocks noGrp="1"/>
          </p:cNvSpPr>
          <p:nvPr>
            <p:ph type="sldNum" sz="quarter" idx="1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64</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
        <p:nvSpPr>
          <p:cNvPr id="5" name="Text Placeholder 4"/>
          <p:cNvSpPr>
            <a:spLocks noGrp="1"/>
          </p:cNvSpPr>
          <p:nvPr>
            <p:ph type="body" sz="quarter" idx="12"/>
          </p:nvPr>
        </p:nvSpPr>
        <p:spPr/>
        <p:txBody>
          <a:bodyPr/>
          <a:lstStyle/>
          <a:p>
            <a:r>
              <a:rPr lang="en-GB" dirty="0" smtClean="0"/>
              <a:t>The Shared SVA meter arrangements deliver the desired results, but would need changing for the exempt Supply use case to facilitate splitting against a contract with a generator</a:t>
            </a:r>
          </a:p>
          <a:p>
            <a:pPr lvl="1"/>
            <a:r>
              <a:rPr lang="en-GB" dirty="0" smtClean="0"/>
              <a:t>On change of Supplier, all Suppliers involved would need to re-enter Shared SVA Meter arrangements with the new Supplier</a:t>
            </a:r>
          </a:p>
          <a:p>
            <a:pPr lvl="2"/>
            <a:r>
              <a:rPr lang="en-GB" dirty="0" smtClean="0"/>
              <a:t>There are processes to facilitate this in BSCP550 to some extent</a:t>
            </a:r>
          </a:p>
          <a:p>
            <a:pPr lvl="1"/>
            <a:r>
              <a:rPr lang="en-GB" dirty="0" smtClean="0"/>
              <a:t>BSCP550 would need to be updated to allow meter splitting based on a contract with a generation asset to enable certain use cases (e.g. exempt Supply)</a:t>
            </a:r>
            <a:endParaRPr lang="en-GB" dirty="0"/>
          </a:p>
        </p:txBody>
      </p:sp>
    </p:spTree>
    <p:extLst>
      <p:ext uri="{BB962C8B-B14F-4D97-AF65-F5344CB8AC3E}">
        <p14:creationId xmlns:p14="http://schemas.microsoft.com/office/powerpoint/2010/main" val="226793273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Solutions against issue </a:t>
            </a:r>
            <a:r>
              <a:rPr lang="en-GB" dirty="0" smtClean="0"/>
              <a:t>statement – Difference metering</a:t>
            </a:r>
            <a:endParaRPr lang="en-GB" dirty="0"/>
          </a:p>
        </p:txBody>
      </p:sp>
      <p:sp>
        <p:nvSpPr>
          <p:cNvPr id="4" name="Slide Number Placeholder 3"/>
          <p:cNvSpPr>
            <a:spLocks noGrp="1"/>
          </p:cNvSpPr>
          <p:nvPr>
            <p:ph type="sldNum" sz="quarter" idx="1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65</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
        <p:nvSpPr>
          <p:cNvPr id="5" name="Text Placeholder 4"/>
          <p:cNvSpPr>
            <a:spLocks noGrp="1"/>
          </p:cNvSpPr>
          <p:nvPr>
            <p:ph type="body" sz="quarter" idx="12"/>
          </p:nvPr>
        </p:nvSpPr>
        <p:spPr/>
        <p:txBody>
          <a:bodyPr/>
          <a:lstStyle/>
          <a:p>
            <a:r>
              <a:rPr lang="en-GB" dirty="0" smtClean="0"/>
              <a:t>Difference metering will provide meter splitting solution for EV use case, but is not effective where Supply is split based on something other than an asset behind the meter</a:t>
            </a:r>
          </a:p>
          <a:p>
            <a:pPr lvl="1"/>
            <a:r>
              <a:rPr lang="en-GB" dirty="0" smtClean="0"/>
              <a:t>This solution requires an additional settlement meter for each asset participating in split supply arrangements</a:t>
            </a:r>
          </a:p>
          <a:p>
            <a:pPr lvl="1"/>
            <a:r>
              <a:rPr lang="en-GB" dirty="0" smtClean="0"/>
              <a:t>New arrangements will need to be set up for each change of Supplier event</a:t>
            </a:r>
          </a:p>
          <a:p>
            <a:pPr lvl="1"/>
            <a:endParaRPr lang="en-GB" dirty="0" smtClean="0"/>
          </a:p>
          <a:p>
            <a:pPr lvl="1"/>
            <a:endParaRPr lang="en-GB" dirty="0"/>
          </a:p>
        </p:txBody>
      </p:sp>
    </p:spTree>
    <p:extLst>
      <p:ext uri="{BB962C8B-B14F-4D97-AF65-F5344CB8AC3E}">
        <p14:creationId xmlns:p14="http://schemas.microsoft.com/office/powerpoint/2010/main" val="120161681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Access &amp; forward looking charges SCR</a:t>
            </a:r>
          </a:p>
        </p:txBody>
      </p:sp>
      <p:sp>
        <p:nvSpPr>
          <p:cNvPr id="5" name="Text Placeholder 4"/>
          <p:cNvSpPr>
            <a:spLocks noGrp="1"/>
          </p:cNvSpPr>
          <p:nvPr>
            <p:ph type="body" sz="quarter" idx="11"/>
          </p:nvPr>
        </p:nvSpPr>
        <p:spPr/>
        <p:txBody>
          <a:bodyPr/>
          <a:lstStyle/>
          <a:p>
            <a:r>
              <a:rPr lang="en-GB" dirty="0" smtClean="0"/>
              <a:t>3 April 2019</a:t>
            </a:r>
            <a:endParaRPr lang="en-GB" dirty="0"/>
          </a:p>
        </p:txBody>
      </p:sp>
      <p:sp>
        <p:nvSpPr>
          <p:cNvPr id="6" name="Text Placeholder 5"/>
          <p:cNvSpPr>
            <a:spLocks noGrp="1"/>
          </p:cNvSpPr>
          <p:nvPr>
            <p:ph type="body" sz="quarter" idx="13"/>
          </p:nvPr>
        </p:nvSpPr>
        <p:spPr/>
        <p:txBody>
          <a:bodyPr/>
          <a:lstStyle/>
          <a:p>
            <a:r>
              <a:rPr lang="en-GB" dirty="0" smtClean="0"/>
              <a:t>Beth Hanna</a:t>
            </a:r>
            <a:endParaRPr lang="en-GB" dirty="0"/>
          </a:p>
        </p:txBody>
      </p:sp>
      <p:sp>
        <p:nvSpPr>
          <p:cNvPr id="4" name="Text Placeholder 3"/>
          <p:cNvSpPr>
            <a:spLocks noGrp="1"/>
          </p:cNvSpPr>
          <p:nvPr>
            <p:ph type="body" sz="quarter" idx="14"/>
          </p:nvPr>
        </p:nvSpPr>
        <p:spPr/>
        <p:txBody>
          <a:bodyPr/>
          <a:lstStyle/>
          <a:p>
            <a:r>
              <a:rPr lang="en-GB" dirty="0" smtClean="0"/>
              <a:t>Ofgem </a:t>
            </a:r>
            <a:endParaRPr lang="en-GB" dirty="0"/>
          </a:p>
        </p:txBody>
      </p:sp>
    </p:spTree>
    <p:extLst>
      <p:ext uri="{BB962C8B-B14F-4D97-AF65-F5344CB8AC3E}">
        <p14:creationId xmlns:p14="http://schemas.microsoft.com/office/powerpoint/2010/main" val="40488095"/>
      </p:ext>
    </p:extLst>
  </p:cSld>
  <p:clrMapOvr>
    <a:overrideClrMapping bg1="lt1" tx1="dk1" bg2="lt2" tx2="dk2" accent1="accent1" accent2="accent2" accent3="accent3" accent4="accent4" accent5="accent5" accent6="accent6" hlink="hlink" folHlink="folHlink"/>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73086" y="2138550"/>
            <a:ext cx="6315697" cy="804323"/>
          </a:xfrm>
          <a:prstGeom prst="rect">
            <a:avLst/>
          </a:prstGeom>
          <a:noFill/>
          <a:ln>
            <a:noFill/>
          </a:ln>
        </p:spPr>
        <p:txBody>
          <a:bodyPr wrap="square">
            <a:spAutoFit/>
          </a:bodyPr>
          <a:lstStyle/>
          <a:p>
            <a:pPr defTabSz="802020">
              <a:spcAft>
                <a:spcPts val="526"/>
              </a:spcAft>
              <a:defRPr/>
            </a:pPr>
            <a:r>
              <a:rPr lang="en-GB" sz="2105" b="1" dirty="0">
                <a:solidFill>
                  <a:prstClr val="white"/>
                </a:solidFill>
                <a:latin typeface="Verdana" pitchFamily="34" charset="0"/>
                <a:ea typeface="Verdana" pitchFamily="34" charset="0"/>
                <a:cs typeface="Verdana" pitchFamily="34" charset="0"/>
              </a:rPr>
              <a:t>Access &amp; forward looking charges SCR</a:t>
            </a:r>
          </a:p>
          <a:p>
            <a:pPr defTabSz="802020">
              <a:spcAft>
                <a:spcPts val="526"/>
              </a:spcAft>
              <a:defRPr/>
            </a:pPr>
            <a:r>
              <a:rPr lang="en-GB" sz="2105" dirty="0">
                <a:solidFill>
                  <a:prstClr val="white"/>
                </a:solidFill>
                <a:latin typeface="Verdana" pitchFamily="34" charset="0"/>
                <a:ea typeface="Verdana" pitchFamily="34" charset="0"/>
                <a:cs typeface="Verdana" pitchFamily="34" charset="0"/>
              </a:rPr>
              <a:t>Presentation to P379 W</a:t>
            </a:r>
            <a:r>
              <a:rPr lang="en-GB" sz="2105" dirty="0" smtClean="0">
                <a:solidFill>
                  <a:prstClr val="white"/>
                </a:solidFill>
                <a:latin typeface="Verdana" pitchFamily="34" charset="0"/>
                <a:ea typeface="Verdana" pitchFamily="34" charset="0"/>
                <a:cs typeface="Verdana" pitchFamily="34" charset="0"/>
              </a:rPr>
              <a:t>orkgroup</a:t>
            </a:r>
            <a:endParaRPr lang="en-GB" sz="2105" dirty="0">
              <a:solidFill>
                <a:prstClr val="white"/>
              </a:solidFill>
              <a:latin typeface="Verdana" pitchFamily="34" charset="0"/>
              <a:ea typeface="Verdana" pitchFamily="34" charset="0"/>
              <a:cs typeface="Verdana" pitchFamily="34" charset="0"/>
            </a:endParaRPr>
          </a:p>
        </p:txBody>
      </p:sp>
      <p:sp>
        <p:nvSpPr>
          <p:cNvPr id="3" name="TextBox 2"/>
          <p:cNvSpPr txBox="1"/>
          <p:nvPr/>
        </p:nvSpPr>
        <p:spPr>
          <a:xfrm>
            <a:off x="6988783" y="5864816"/>
            <a:ext cx="3070175" cy="375809"/>
          </a:xfrm>
          <a:prstGeom prst="rect">
            <a:avLst/>
          </a:prstGeom>
          <a:noFill/>
          <a:ln>
            <a:noFill/>
          </a:ln>
        </p:spPr>
        <p:txBody>
          <a:bodyPr>
            <a:spAutoFit/>
          </a:bodyPr>
          <a:lstStyle/>
          <a:p>
            <a:pPr algn="r" defTabSz="802020">
              <a:defRPr/>
            </a:pPr>
            <a:r>
              <a:rPr lang="en-GB" sz="965" b="1" dirty="0">
                <a:solidFill>
                  <a:prstClr val="white"/>
                </a:solidFill>
                <a:latin typeface="Verdana" pitchFamily="34" charset="0"/>
                <a:ea typeface="Verdana" pitchFamily="34" charset="0"/>
                <a:cs typeface="Verdana" pitchFamily="34" charset="0"/>
              </a:rPr>
              <a:t>Ofgem</a:t>
            </a:r>
          </a:p>
          <a:p>
            <a:pPr algn="r" defTabSz="802020">
              <a:defRPr/>
            </a:pPr>
            <a:r>
              <a:rPr lang="en-GB" sz="877" dirty="0">
                <a:solidFill>
                  <a:prstClr val="white"/>
                </a:solidFill>
                <a:latin typeface="Verdana" pitchFamily="34" charset="0"/>
                <a:ea typeface="Verdana" pitchFamily="34" charset="0"/>
                <a:cs typeface="Verdana" pitchFamily="34" charset="0"/>
              </a:rPr>
              <a:t>3.4.19</a:t>
            </a:r>
          </a:p>
        </p:txBody>
      </p:sp>
      <p:sp>
        <p:nvSpPr>
          <p:cNvPr id="4100" name="BJPseudoFooter"/>
          <p:cNvSpPr txBox="1">
            <a:spLocks noChangeArrowheads="1"/>
          </p:cNvSpPr>
          <p:nvPr>
            <p:custDataLst>
              <p:tags r:id="rId1"/>
            </p:custDataLst>
          </p:nvPr>
        </p:nvSpPr>
        <p:spPr bwMode="auto">
          <a:xfrm>
            <a:off x="1448065" y="6426081"/>
            <a:ext cx="7797271" cy="362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r" defTabSz="802020" fontAlgn="base">
              <a:spcBef>
                <a:spcPct val="0"/>
              </a:spcBef>
              <a:spcAft>
                <a:spcPct val="0"/>
              </a:spcAft>
            </a:pPr>
            <a:r>
              <a:rPr lang="en-GB" altLang="en-US" sz="789">
                <a:solidFill>
                  <a:srgbClr val="000000"/>
                </a:solidFill>
                <a:latin typeface="Verdana" panose="020B0604030504040204" pitchFamily="34" charset="0"/>
              </a:rPr>
              <a:t>        </a:t>
            </a:r>
            <a:r>
              <a:rPr lang="en-GB" altLang="en-US" sz="965">
                <a:solidFill>
                  <a:srgbClr val="000000"/>
                </a:solidFill>
              </a:rPr>
              <a:t>
</a:t>
            </a:r>
            <a:r>
              <a:rPr lang="en-GB" altLang="en-US" sz="789">
                <a:solidFill>
                  <a:srgbClr val="000000"/>
                </a:solidFill>
                <a:latin typeface="Verdana" panose="020B0604030504040204" pitchFamily="34" charset="0"/>
              </a:rPr>
              <a:t>  </a:t>
            </a:r>
          </a:p>
        </p:txBody>
      </p:sp>
    </p:spTree>
    <p:extLst>
      <p:ext uri="{BB962C8B-B14F-4D97-AF65-F5344CB8AC3E}">
        <p14:creationId xmlns:p14="http://schemas.microsoft.com/office/powerpoint/2010/main" val="3335674939"/>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5E1AFA-1A07-CA42-BB31-395751B816C3}"/>
              </a:ext>
            </a:extLst>
          </p:cNvPr>
          <p:cNvSpPr>
            <a:spLocks noGrp="1"/>
          </p:cNvSpPr>
          <p:nvPr>
            <p:ph type="title"/>
          </p:nvPr>
        </p:nvSpPr>
        <p:spPr/>
        <p:txBody>
          <a:bodyPr/>
          <a:lstStyle/>
          <a:p>
            <a:endParaRPr lang="en-US" dirty="0"/>
          </a:p>
        </p:txBody>
      </p:sp>
      <p:sp>
        <p:nvSpPr>
          <p:cNvPr id="3" name="Slide Number Placeholder 2">
            <a:extLst>
              <a:ext uri="{FF2B5EF4-FFF2-40B4-BE49-F238E27FC236}">
                <a16:creationId xmlns:a16="http://schemas.microsoft.com/office/drawing/2014/main" id="{AB608F32-9428-CF49-97AE-D6A1C48DCD13}"/>
              </a:ext>
            </a:extLst>
          </p:cNvPr>
          <p:cNvSpPr>
            <a:spLocks noGrp="1"/>
          </p:cNvSpPr>
          <p:nvPr>
            <p:ph type="sldNum" sz="quarter" idx="4"/>
          </p:nvPr>
        </p:nvSpPr>
        <p:spPr/>
        <p:txBody>
          <a:bodyPr/>
          <a:lstStyle/>
          <a:p>
            <a:pPr defTabSz="802020" eaLnBrk="0" fontAlgn="base" hangingPunct="0">
              <a:spcBef>
                <a:spcPct val="0"/>
              </a:spcBef>
              <a:spcAft>
                <a:spcPct val="0"/>
              </a:spcAft>
            </a:pPr>
            <a:fld id="{2D0DF9ED-8BA0-410B-84D1-2D8774E69E9E}" type="slidenum">
              <a:rPr lang="en-GB" altLang="en-US"/>
              <a:pPr defTabSz="802020" eaLnBrk="0" fontAlgn="base" hangingPunct="0">
                <a:spcBef>
                  <a:spcPct val="0"/>
                </a:spcBef>
                <a:spcAft>
                  <a:spcPct val="0"/>
                </a:spcAft>
              </a:pPr>
              <a:t>68</a:t>
            </a:fld>
            <a:endParaRPr lang="en-GB" altLang="en-US" dirty="0"/>
          </a:p>
        </p:txBody>
      </p:sp>
      <p:sp>
        <p:nvSpPr>
          <p:cNvPr id="4" name="Rectangle 3">
            <a:extLst>
              <a:ext uri="{FF2B5EF4-FFF2-40B4-BE49-F238E27FC236}">
                <a16:creationId xmlns:a16="http://schemas.microsoft.com/office/drawing/2014/main" id="{B4676381-E422-E143-B470-8191795B79E4}"/>
              </a:ext>
            </a:extLst>
          </p:cNvPr>
          <p:cNvSpPr/>
          <p:nvPr/>
        </p:nvSpPr>
        <p:spPr>
          <a:xfrm>
            <a:off x="0" y="773112"/>
            <a:ext cx="10693400" cy="6015038"/>
          </a:xfrm>
          <a:prstGeom prst="rect">
            <a:avLst/>
          </a:prstGeom>
          <a:solidFill>
            <a:srgbClr val="F47B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2020" eaLnBrk="0" fontAlgn="base" hangingPunct="0">
              <a:spcBef>
                <a:spcPct val="0"/>
              </a:spcBef>
              <a:spcAft>
                <a:spcPct val="0"/>
              </a:spcAft>
            </a:pPr>
            <a:endParaRPr lang="en-US" sz="1579">
              <a:solidFill>
                <a:prstClr val="white"/>
              </a:solidFill>
              <a:latin typeface="Calibri"/>
            </a:endParaRPr>
          </a:p>
        </p:txBody>
      </p:sp>
      <p:sp>
        <p:nvSpPr>
          <p:cNvPr id="5" name="TextBox 4">
            <a:extLst>
              <a:ext uri="{FF2B5EF4-FFF2-40B4-BE49-F238E27FC236}">
                <a16:creationId xmlns:a16="http://schemas.microsoft.com/office/drawing/2014/main" id="{57EA4A99-59E8-6645-88B5-202BC6C3F2D9}"/>
              </a:ext>
            </a:extLst>
          </p:cNvPr>
          <p:cNvSpPr txBox="1"/>
          <p:nvPr/>
        </p:nvSpPr>
        <p:spPr>
          <a:xfrm>
            <a:off x="2062535" y="3343150"/>
            <a:ext cx="6568330" cy="524311"/>
          </a:xfrm>
          <a:prstGeom prst="rect">
            <a:avLst/>
          </a:prstGeom>
          <a:noFill/>
        </p:spPr>
        <p:txBody>
          <a:bodyPr wrap="square" rtlCol="0">
            <a:spAutoFit/>
          </a:bodyPr>
          <a:lstStyle/>
          <a:p>
            <a:pPr algn="ctr" defTabSz="802020">
              <a:spcAft>
                <a:spcPts val="526"/>
              </a:spcAft>
              <a:defRPr/>
            </a:pPr>
            <a:r>
              <a:rPr lang="en-GB" sz="2807" b="1" dirty="0">
                <a:solidFill>
                  <a:prstClr val="white"/>
                </a:solidFill>
                <a:latin typeface="Verdana" pitchFamily="34" charset="0"/>
                <a:ea typeface="Verdana" pitchFamily="34" charset="0"/>
                <a:cs typeface="Verdana" pitchFamily="34" charset="0"/>
              </a:rPr>
              <a:t>Background to the SCR</a:t>
            </a:r>
          </a:p>
        </p:txBody>
      </p:sp>
      <p:sp>
        <p:nvSpPr>
          <p:cNvPr id="8" name="BJPseudoFooter"/>
          <p:cNvSpPr txBox="1"/>
          <p:nvPr>
            <p:custDataLst>
              <p:tags r:id="rId1"/>
            </p:custDataLst>
          </p:nvPr>
        </p:nvSpPr>
        <p:spPr>
          <a:xfrm>
            <a:off x="1448065" y="6426081"/>
            <a:ext cx="7797271" cy="362279"/>
          </a:xfrm>
          <a:prstGeom prst="rect">
            <a:avLst/>
          </a:prstGeom>
          <a:noFill/>
        </p:spPr>
        <p:txBody>
          <a:bodyPr vert="horz" rtlCol="0">
            <a:spAutoFit/>
          </a:bodyPr>
          <a:lstStyle/>
          <a:p>
            <a:pPr algn="r" defTabSz="802020" eaLnBrk="0" fontAlgn="base" hangingPunct="0">
              <a:spcBef>
                <a:spcPct val="0"/>
              </a:spcBef>
              <a:spcAft>
                <a:spcPct val="0"/>
              </a:spcAft>
            </a:pPr>
            <a:r>
              <a:rPr lang="en-GB" sz="789">
                <a:solidFill>
                  <a:srgbClr val="000000"/>
                </a:solidFill>
                <a:latin typeface="Verdana" panose="020B0604030504040204" pitchFamily="34" charset="0"/>
                <a:cs typeface="Arial" charset="0"/>
              </a:rPr>
              <a:t>        </a:t>
            </a:r>
            <a:r>
              <a:rPr lang="en-GB" sz="965">
                <a:solidFill>
                  <a:srgbClr val="000000"/>
                </a:solidFill>
                <a:latin typeface="Calibri" pitchFamily="34" charset="0"/>
                <a:cs typeface="Arial" charset="0"/>
              </a:rPr>
              <a:t>
</a:t>
            </a:r>
            <a:r>
              <a:rPr lang="en-GB" sz="789">
                <a:solidFill>
                  <a:srgbClr val="000000"/>
                </a:solidFill>
                <a:latin typeface="Verdana" panose="020B0604030504040204" pitchFamily="34" charset="0"/>
                <a:cs typeface="Arial" charset="0"/>
              </a:rPr>
              <a:t>  </a:t>
            </a:r>
          </a:p>
        </p:txBody>
      </p:sp>
    </p:spTree>
    <p:extLst>
      <p:ext uri="{BB962C8B-B14F-4D97-AF65-F5344CB8AC3E}">
        <p14:creationId xmlns:p14="http://schemas.microsoft.com/office/powerpoint/2010/main" val="2332433965"/>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15147" y="1191193"/>
            <a:ext cx="7013570" cy="252628"/>
          </a:xfrm>
        </p:spPr>
        <p:txBody>
          <a:bodyPr/>
          <a:lstStyle/>
          <a:p>
            <a:r>
              <a:rPr lang="en-GB" sz="1754" dirty="0"/>
              <a:t>The case for change</a:t>
            </a:r>
          </a:p>
        </p:txBody>
      </p:sp>
      <p:sp>
        <p:nvSpPr>
          <p:cNvPr id="3" name="Slide Number Placeholder 2"/>
          <p:cNvSpPr>
            <a:spLocks noGrp="1"/>
          </p:cNvSpPr>
          <p:nvPr>
            <p:ph type="sldNum" sz="quarter" idx="4"/>
          </p:nvPr>
        </p:nvSpPr>
        <p:spPr/>
        <p:txBody>
          <a:bodyPr/>
          <a:lstStyle/>
          <a:p>
            <a:pPr defTabSz="802020" eaLnBrk="0" fontAlgn="base" hangingPunct="0">
              <a:spcBef>
                <a:spcPct val="0"/>
              </a:spcBef>
              <a:spcAft>
                <a:spcPct val="0"/>
              </a:spcAft>
            </a:pPr>
            <a:fld id="{2D0DF9ED-8BA0-410B-84D1-2D8774E69E9E}" type="slidenum">
              <a:rPr lang="en-GB" altLang="en-US"/>
              <a:pPr defTabSz="802020" eaLnBrk="0" fontAlgn="base" hangingPunct="0">
                <a:spcBef>
                  <a:spcPct val="0"/>
                </a:spcBef>
                <a:spcAft>
                  <a:spcPct val="0"/>
                </a:spcAft>
              </a:pPr>
              <a:t>69</a:t>
            </a:fld>
            <a:endParaRPr lang="en-GB" altLang="en-US" dirty="0"/>
          </a:p>
        </p:txBody>
      </p:sp>
      <p:sp>
        <p:nvSpPr>
          <p:cNvPr id="5" name="BJPseudoFooter"/>
          <p:cNvSpPr txBox="1"/>
          <p:nvPr>
            <p:custDataLst>
              <p:tags r:id="rId1"/>
            </p:custDataLst>
          </p:nvPr>
        </p:nvSpPr>
        <p:spPr>
          <a:xfrm>
            <a:off x="1448065" y="6426081"/>
            <a:ext cx="7797271" cy="362279"/>
          </a:xfrm>
          <a:prstGeom prst="rect">
            <a:avLst/>
          </a:prstGeom>
          <a:noFill/>
        </p:spPr>
        <p:txBody>
          <a:bodyPr vert="horz" rtlCol="0">
            <a:spAutoFit/>
          </a:bodyPr>
          <a:lstStyle/>
          <a:p>
            <a:pPr algn="r" defTabSz="802020" eaLnBrk="0" fontAlgn="base" hangingPunct="0">
              <a:spcBef>
                <a:spcPct val="0"/>
              </a:spcBef>
              <a:spcAft>
                <a:spcPct val="0"/>
              </a:spcAft>
            </a:pPr>
            <a:r>
              <a:rPr lang="en-GB" sz="789">
                <a:solidFill>
                  <a:srgbClr val="000000"/>
                </a:solidFill>
                <a:latin typeface="Verdana" panose="020B0604030504040204" pitchFamily="34" charset="0"/>
                <a:cs typeface="Arial" charset="0"/>
              </a:rPr>
              <a:t>        </a:t>
            </a:r>
            <a:r>
              <a:rPr lang="en-GB" sz="965">
                <a:solidFill>
                  <a:srgbClr val="000000"/>
                </a:solidFill>
                <a:latin typeface="Calibri" pitchFamily="34" charset="0"/>
                <a:cs typeface="Arial" charset="0"/>
              </a:rPr>
              <a:t>
</a:t>
            </a:r>
            <a:r>
              <a:rPr lang="en-GB" sz="789">
                <a:solidFill>
                  <a:srgbClr val="000000"/>
                </a:solidFill>
                <a:latin typeface="Verdana" panose="020B0604030504040204" pitchFamily="34" charset="0"/>
                <a:cs typeface="Arial" charset="0"/>
              </a:rPr>
              <a:t>  </a:t>
            </a:r>
          </a:p>
        </p:txBody>
      </p:sp>
      <p:sp>
        <p:nvSpPr>
          <p:cNvPr id="10" name="Rectangle 9"/>
          <p:cNvSpPr/>
          <p:nvPr/>
        </p:nvSpPr>
        <p:spPr>
          <a:xfrm>
            <a:off x="294139" y="1896566"/>
            <a:ext cx="10105123" cy="308226"/>
          </a:xfrm>
          <a:prstGeom prst="rect">
            <a:avLst/>
          </a:prstGeom>
        </p:spPr>
        <p:txBody>
          <a:bodyPr wrap="square">
            <a:spAutoFit/>
          </a:bodyPr>
          <a:lstStyle/>
          <a:p>
            <a:pPr algn="ctr" defTabSz="802020" eaLnBrk="0" fontAlgn="base" hangingPunct="0">
              <a:spcBef>
                <a:spcPct val="0"/>
              </a:spcBef>
              <a:spcAft>
                <a:spcPct val="0"/>
              </a:spcAft>
            </a:pPr>
            <a:r>
              <a:rPr lang="en-GB" sz="1403" b="1" dirty="0">
                <a:solidFill>
                  <a:srgbClr val="495965"/>
                </a:solidFill>
                <a:latin typeface="Verdana" panose="020B0604030504040204" pitchFamily="34" charset="0"/>
                <a:ea typeface="Verdana" panose="020B0604030504040204" pitchFamily="34" charset="0"/>
                <a:cs typeface="Verdana" panose="020B0604030504040204" pitchFamily="34" charset="0"/>
              </a:rPr>
              <a:t>A changing energy system will create challenges and opportunities for our electricity networks</a:t>
            </a:r>
          </a:p>
        </p:txBody>
      </p:sp>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73064" y="2646250"/>
            <a:ext cx="1035183" cy="1025551"/>
          </a:xfrm>
          <a:prstGeom prst="rect">
            <a:avLst/>
          </a:prstGeom>
        </p:spPr>
      </p:pic>
      <p:pic>
        <p:nvPicPr>
          <p:cNvPr id="16" name="Picture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265485" y="2557227"/>
            <a:ext cx="1844141" cy="1012728"/>
          </a:xfrm>
          <a:prstGeom prst="rect">
            <a:avLst/>
          </a:prstGeom>
        </p:spPr>
      </p:pic>
      <p:pic>
        <p:nvPicPr>
          <p:cNvPr id="17" name="Picture 16"/>
          <p:cNvPicPr>
            <a:picLocks noChangeAspect="1"/>
          </p:cNvPicPr>
          <p:nvPr/>
        </p:nvPicPr>
        <p:blipFill>
          <a:blip r:embed="rId6">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7361761" y="2548683"/>
            <a:ext cx="1261558" cy="1249821"/>
          </a:xfrm>
          <a:prstGeom prst="rect">
            <a:avLst/>
          </a:prstGeom>
        </p:spPr>
      </p:pic>
      <p:sp>
        <p:nvSpPr>
          <p:cNvPr id="18" name="Rectangle 17"/>
          <p:cNvSpPr/>
          <p:nvPr/>
        </p:nvSpPr>
        <p:spPr>
          <a:xfrm>
            <a:off x="328227" y="4120671"/>
            <a:ext cx="4829002" cy="1680985"/>
          </a:xfrm>
          <a:prstGeom prst="rect">
            <a:avLst/>
          </a:prstGeom>
          <a:solidFill>
            <a:schemeClr val="accent1"/>
          </a:solidFill>
          <a:ln w="38100"/>
        </p:spPr>
        <p:style>
          <a:lnRef idx="2">
            <a:schemeClr val="accent1"/>
          </a:lnRef>
          <a:fillRef idx="1">
            <a:schemeClr val="lt1"/>
          </a:fillRef>
          <a:effectRef idx="0">
            <a:schemeClr val="accent1"/>
          </a:effectRef>
          <a:fontRef idx="minor">
            <a:schemeClr val="dk1"/>
          </a:fontRef>
        </p:style>
        <p:txBody>
          <a:bodyPr rtlCol="0" anchor="ctr"/>
          <a:lstStyle/>
          <a:p>
            <a:pPr algn="ctr" defTabSz="802020" eaLnBrk="0" fontAlgn="base" hangingPunct="0">
              <a:spcBef>
                <a:spcPct val="0"/>
              </a:spcBef>
              <a:spcAft>
                <a:spcPct val="0"/>
              </a:spcAft>
            </a:pPr>
            <a:r>
              <a:rPr lang="en-GB" sz="1579" dirty="0">
                <a:solidFill>
                  <a:prstClr val="white"/>
                </a:solidFill>
                <a:latin typeface="Verdana" panose="020B0604030504040204" pitchFamily="34" charset="0"/>
                <a:ea typeface="Verdana" panose="020B0604030504040204" pitchFamily="34" charset="0"/>
                <a:cs typeface="Verdana" panose="020B0604030504040204" pitchFamily="34" charset="0"/>
              </a:rPr>
              <a:t>Increasing </a:t>
            </a:r>
            <a:r>
              <a:rPr lang="en-GB" sz="1579" b="1" dirty="0">
                <a:solidFill>
                  <a:prstClr val="white"/>
                </a:solidFill>
                <a:latin typeface="Verdana" panose="020B0604030504040204" pitchFamily="34" charset="0"/>
                <a:ea typeface="Verdana" panose="020B0604030504040204" pitchFamily="34" charset="0"/>
                <a:cs typeface="Verdana" panose="020B0604030504040204" pitchFamily="34" charset="0"/>
              </a:rPr>
              <a:t>constraints</a:t>
            </a:r>
            <a:r>
              <a:rPr lang="en-GB" sz="1579" dirty="0">
                <a:solidFill>
                  <a:prstClr val="white"/>
                </a:solidFill>
                <a:latin typeface="Verdana" panose="020B0604030504040204" pitchFamily="34" charset="0"/>
                <a:ea typeface="Verdana" panose="020B0604030504040204" pitchFamily="34" charset="0"/>
                <a:cs typeface="Verdana" panose="020B0604030504040204" pitchFamily="34" charset="0"/>
              </a:rPr>
              <a:t> caused by both </a:t>
            </a:r>
            <a:r>
              <a:rPr lang="en-GB" sz="1579" b="1" dirty="0">
                <a:solidFill>
                  <a:prstClr val="white"/>
                </a:solidFill>
                <a:latin typeface="Verdana" panose="020B0604030504040204" pitchFamily="34" charset="0"/>
                <a:ea typeface="Verdana" panose="020B0604030504040204" pitchFamily="34" charset="0"/>
                <a:cs typeface="Verdana" panose="020B0604030504040204" pitchFamily="34" charset="0"/>
              </a:rPr>
              <a:t>generation and demand at distribution </a:t>
            </a:r>
            <a:r>
              <a:rPr lang="en-GB" sz="1579" dirty="0">
                <a:solidFill>
                  <a:prstClr val="white"/>
                </a:solidFill>
                <a:latin typeface="Verdana" panose="020B0604030504040204" pitchFamily="34" charset="0"/>
                <a:ea typeface="Verdana" panose="020B0604030504040204" pitchFamily="34" charset="0"/>
                <a:cs typeface="Verdana" panose="020B0604030504040204" pitchFamily="34" charset="0"/>
              </a:rPr>
              <a:t>level, yet also increasing </a:t>
            </a:r>
            <a:r>
              <a:rPr lang="en-GB" sz="1579" b="1" dirty="0">
                <a:solidFill>
                  <a:prstClr val="white"/>
                </a:solidFill>
                <a:latin typeface="Verdana" panose="020B0604030504040204" pitchFamily="34" charset="0"/>
                <a:ea typeface="Verdana" panose="020B0604030504040204" pitchFamily="34" charset="0"/>
                <a:cs typeface="Verdana" panose="020B0604030504040204" pitchFamily="34" charset="0"/>
              </a:rPr>
              <a:t>opportunities</a:t>
            </a:r>
            <a:r>
              <a:rPr lang="en-GB" sz="1579" dirty="0">
                <a:solidFill>
                  <a:prstClr val="white"/>
                </a:solidFill>
                <a:latin typeface="Verdana" panose="020B0604030504040204" pitchFamily="34" charset="0"/>
                <a:ea typeface="Verdana" panose="020B0604030504040204" pitchFamily="34" charset="0"/>
                <a:cs typeface="Verdana" panose="020B0604030504040204" pitchFamily="34" charset="0"/>
              </a:rPr>
              <a:t> to mitigate these though procurement of  </a:t>
            </a:r>
            <a:r>
              <a:rPr lang="en-GB" sz="1579" b="1" dirty="0">
                <a:solidFill>
                  <a:prstClr val="white"/>
                </a:solidFill>
                <a:latin typeface="Verdana" panose="020B0604030504040204" pitchFamily="34" charset="0"/>
                <a:ea typeface="Verdana" panose="020B0604030504040204" pitchFamily="34" charset="0"/>
                <a:cs typeface="Verdana" panose="020B0604030504040204" pitchFamily="34" charset="0"/>
              </a:rPr>
              <a:t>flexibility services</a:t>
            </a:r>
            <a:endParaRPr lang="en-GB" sz="1579" dirty="0">
              <a:solidFill>
                <a:prstClr val="white"/>
              </a:solidFill>
              <a:latin typeface="Verdana" panose="020B0604030504040204" pitchFamily="34" charset="0"/>
              <a:ea typeface="Verdana" panose="020B0604030504040204" pitchFamily="34" charset="0"/>
              <a:cs typeface="Verdana" panose="020B0604030504040204" pitchFamily="34" charset="0"/>
            </a:endParaRPr>
          </a:p>
        </p:txBody>
      </p:sp>
      <p:sp>
        <p:nvSpPr>
          <p:cNvPr id="19" name="Rectangle 18"/>
          <p:cNvSpPr/>
          <p:nvPr/>
        </p:nvSpPr>
        <p:spPr>
          <a:xfrm>
            <a:off x="5592574" y="4098270"/>
            <a:ext cx="4799933" cy="1680985"/>
          </a:xfrm>
          <a:prstGeom prst="rect">
            <a:avLst/>
          </a:prstGeom>
          <a:solidFill>
            <a:schemeClr val="accent1"/>
          </a:solidFill>
          <a:ln w="38100">
            <a:solidFill>
              <a:schemeClr val="accent1"/>
            </a:solidFill>
          </a:ln>
        </p:spPr>
        <p:style>
          <a:lnRef idx="2">
            <a:schemeClr val="accent1"/>
          </a:lnRef>
          <a:fillRef idx="1">
            <a:schemeClr val="lt1"/>
          </a:fillRef>
          <a:effectRef idx="0">
            <a:schemeClr val="accent1"/>
          </a:effectRef>
          <a:fontRef idx="minor">
            <a:schemeClr val="dk1"/>
          </a:fontRef>
        </p:style>
        <p:txBody>
          <a:bodyPr rtlCol="0" anchor="ctr"/>
          <a:lstStyle/>
          <a:p>
            <a:pPr algn="ctr" defTabSz="802020" eaLnBrk="0" fontAlgn="base" hangingPunct="0">
              <a:spcBef>
                <a:spcPct val="0"/>
              </a:spcBef>
              <a:spcAft>
                <a:spcPct val="0"/>
              </a:spcAft>
            </a:pPr>
            <a:r>
              <a:rPr lang="en-GB" sz="1579" dirty="0">
                <a:solidFill>
                  <a:prstClr val="white"/>
                </a:solidFill>
                <a:latin typeface="Verdana" panose="020B0604030504040204" pitchFamily="34" charset="0"/>
                <a:ea typeface="Verdana" panose="020B0604030504040204" pitchFamily="34" charset="0"/>
                <a:cs typeface="Verdana" panose="020B0604030504040204" pitchFamily="34" charset="0"/>
              </a:rPr>
              <a:t>Substantially </a:t>
            </a:r>
            <a:r>
              <a:rPr lang="en-GB" sz="1579" b="1" dirty="0">
                <a:solidFill>
                  <a:prstClr val="white"/>
                </a:solidFill>
                <a:latin typeface="Verdana" panose="020B0604030504040204" pitchFamily="34" charset="0"/>
                <a:ea typeface="Verdana" panose="020B0604030504040204" pitchFamily="34" charset="0"/>
                <a:cs typeface="Verdana" panose="020B0604030504040204" pitchFamily="34" charset="0"/>
              </a:rPr>
              <a:t>different approaches across transmission/distribution </a:t>
            </a:r>
            <a:r>
              <a:rPr lang="en-GB" sz="1579" dirty="0">
                <a:solidFill>
                  <a:prstClr val="white"/>
                </a:solidFill>
                <a:latin typeface="Verdana" panose="020B0604030504040204" pitchFamily="34" charset="0"/>
                <a:ea typeface="Verdana" panose="020B0604030504040204" pitchFamily="34" charset="0"/>
                <a:cs typeface="Verdana" panose="020B0604030504040204" pitchFamily="34" charset="0"/>
              </a:rPr>
              <a:t>and </a:t>
            </a:r>
            <a:r>
              <a:rPr lang="en-GB" sz="1579" b="1" dirty="0">
                <a:solidFill>
                  <a:prstClr val="white"/>
                </a:solidFill>
                <a:latin typeface="Verdana" panose="020B0604030504040204" pitchFamily="34" charset="0"/>
                <a:ea typeface="Verdana" panose="020B0604030504040204" pitchFamily="34" charset="0"/>
                <a:cs typeface="Verdana" panose="020B0604030504040204" pitchFamily="34" charset="0"/>
              </a:rPr>
              <a:t>generation/demand boundaries </a:t>
            </a:r>
            <a:r>
              <a:rPr lang="en-GB" sz="1579" dirty="0">
                <a:solidFill>
                  <a:prstClr val="white"/>
                </a:solidFill>
                <a:latin typeface="Verdana" panose="020B0604030504040204" pitchFamily="34" charset="0"/>
                <a:ea typeface="Verdana" panose="020B0604030504040204" pitchFamily="34" charset="0"/>
                <a:cs typeface="Verdana" panose="020B0604030504040204" pitchFamily="34" charset="0"/>
              </a:rPr>
              <a:t>= increasing risk of </a:t>
            </a:r>
            <a:r>
              <a:rPr lang="en-GB" sz="1579" b="1" dirty="0">
                <a:solidFill>
                  <a:prstClr val="white"/>
                </a:solidFill>
                <a:latin typeface="Verdana" panose="020B0604030504040204" pitchFamily="34" charset="0"/>
                <a:ea typeface="Verdana" panose="020B0604030504040204" pitchFamily="34" charset="0"/>
                <a:cs typeface="Verdana" panose="020B0604030504040204" pitchFamily="34" charset="0"/>
              </a:rPr>
              <a:t>distorting investment and operational decisions</a:t>
            </a:r>
          </a:p>
        </p:txBody>
      </p:sp>
    </p:spTree>
    <p:extLst>
      <p:ext uri="{BB962C8B-B14F-4D97-AF65-F5344CB8AC3E}">
        <p14:creationId xmlns:p14="http://schemas.microsoft.com/office/powerpoint/2010/main" val="38155181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need to cater for new business models?</a:t>
            </a:r>
            <a:endParaRPr lang="en-GB" dirty="0"/>
          </a:p>
        </p:txBody>
      </p:sp>
      <p:sp>
        <p:nvSpPr>
          <p:cNvPr id="4" name="Slide Number Placeholder 3"/>
          <p:cNvSpPr>
            <a:spLocks noGrp="1"/>
          </p:cNvSpPr>
          <p:nvPr>
            <p:ph type="sldNum" sz="quarter" idx="1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7</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
        <p:nvSpPr>
          <p:cNvPr id="7" name="Text Placeholder 6"/>
          <p:cNvSpPr>
            <a:spLocks noGrp="1"/>
          </p:cNvSpPr>
          <p:nvPr>
            <p:ph type="body" sz="quarter" idx="12"/>
          </p:nvPr>
        </p:nvSpPr>
        <p:spPr/>
        <p:txBody>
          <a:bodyPr/>
          <a:lstStyle/>
          <a:p>
            <a:r>
              <a:rPr lang="en-GB" dirty="0" smtClean="0"/>
              <a:t>BSCP550 Shared </a:t>
            </a:r>
            <a:r>
              <a:rPr lang="en-GB" dirty="0"/>
              <a:t>Metering Arrangements </a:t>
            </a:r>
            <a:r>
              <a:rPr lang="en-GB" dirty="0" smtClean="0"/>
              <a:t>were put in place to facilitate the splitting of meter volumes between Suppliers</a:t>
            </a:r>
          </a:p>
          <a:p>
            <a:r>
              <a:rPr lang="en-GB" dirty="0" smtClean="0"/>
              <a:t>They require an agreement between all Suppliers involved, and existing Suppliers retain a veto over new Suppliers entering the arrangement. Additionally, all Suppliers involved must use the same Party Agents, and meter volumes can only be split based on schedules submitted in advance or on behind-the-meter meter readings</a:t>
            </a:r>
          </a:p>
          <a:p>
            <a:r>
              <a:rPr lang="en-GB" dirty="0" smtClean="0"/>
              <a:t>Now we are seeing a number of new business models where shares of energy cannot be predicted in advance, replicating what is currently possible using behind the meter generation and private networks. Additionally, new technology is increasing the viability of types of licence exempt supply which is now lacking a route to market.</a:t>
            </a:r>
          </a:p>
          <a:p>
            <a:r>
              <a:rPr lang="en-GB" dirty="0" smtClean="0"/>
              <a:t>Therefore BSC arrangements should seek to enable this by removing the need for a prior agreement and volume splits based on contracts or behind-the-meter meters.</a:t>
            </a:r>
          </a:p>
        </p:txBody>
      </p:sp>
    </p:spTree>
    <p:extLst>
      <p:ext uri="{BB962C8B-B14F-4D97-AF65-F5344CB8AC3E}">
        <p14:creationId xmlns:p14="http://schemas.microsoft.com/office/powerpoint/2010/main" val="184857434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68441" y="1254550"/>
            <a:ext cx="7013570" cy="252628"/>
          </a:xfrm>
        </p:spPr>
        <p:txBody>
          <a:bodyPr/>
          <a:lstStyle/>
          <a:p>
            <a:r>
              <a:rPr lang="en-GB" sz="1754" dirty="0"/>
              <a:t>SCR launch</a:t>
            </a:r>
          </a:p>
        </p:txBody>
      </p:sp>
      <p:sp>
        <p:nvSpPr>
          <p:cNvPr id="3" name="Slide Number Placeholder 2"/>
          <p:cNvSpPr>
            <a:spLocks noGrp="1"/>
          </p:cNvSpPr>
          <p:nvPr>
            <p:ph type="sldNum" sz="quarter" idx="4"/>
          </p:nvPr>
        </p:nvSpPr>
        <p:spPr/>
        <p:txBody>
          <a:bodyPr/>
          <a:lstStyle/>
          <a:p>
            <a:pPr defTabSz="802020" eaLnBrk="0" fontAlgn="base" hangingPunct="0">
              <a:spcBef>
                <a:spcPct val="0"/>
              </a:spcBef>
              <a:spcAft>
                <a:spcPct val="0"/>
              </a:spcAft>
            </a:pPr>
            <a:fld id="{2D0DF9ED-8BA0-410B-84D1-2D8774E69E9E}" type="slidenum">
              <a:rPr lang="en-GB" altLang="en-US"/>
              <a:pPr defTabSz="802020" eaLnBrk="0" fontAlgn="base" hangingPunct="0">
                <a:spcBef>
                  <a:spcPct val="0"/>
                </a:spcBef>
                <a:spcAft>
                  <a:spcPct val="0"/>
                </a:spcAft>
              </a:pPr>
              <a:t>70</a:t>
            </a:fld>
            <a:endParaRPr lang="en-GB" altLang="en-US" dirty="0"/>
          </a:p>
        </p:txBody>
      </p:sp>
      <p:sp>
        <p:nvSpPr>
          <p:cNvPr id="4" name="BJPseudoFooter"/>
          <p:cNvSpPr txBox="1"/>
          <p:nvPr>
            <p:custDataLst>
              <p:tags r:id="rId1"/>
            </p:custDataLst>
          </p:nvPr>
        </p:nvSpPr>
        <p:spPr>
          <a:xfrm>
            <a:off x="111390" y="6426081"/>
            <a:ext cx="10470621" cy="362279"/>
          </a:xfrm>
          <a:prstGeom prst="rect">
            <a:avLst/>
          </a:prstGeom>
          <a:noFill/>
        </p:spPr>
        <p:txBody>
          <a:bodyPr vert="horz" rtlCol="0">
            <a:spAutoFit/>
          </a:bodyPr>
          <a:lstStyle/>
          <a:p>
            <a:pPr algn="r" defTabSz="802020" eaLnBrk="0" fontAlgn="base" hangingPunct="0">
              <a:spcBef>
                <a:spcPct val="0"/>
              </a:spcBef>
              <a:spcAft>
                <a:spcPct val="0"/>
              </a:spcAft>
            </a:pPr>
            <a:r>
              <a:rPr lang="en-GB" sz="789">
                <a:solidFill>
                  <a:srgbClr val="000000"/>
                </a:solidFill>
                <a:latin typeface="Verdana" panose="020B0604030504040204" pitchFamily="34" charset="0"/>
                <a:cs typeface="Arial" charset="0"/>
              </a:rPr>
              <a:t>        </a:t>
            </a:r>
            <a:r>
              <a:rPr lang="en-GB" sz="965">
                <a:solidFill>
                  <a:srgbClr val="000000"/>
                </a:solidFill>
                <a:latin typeface="Calibri" pitchFamily="34" charset="0"/>
                <a:cs typeface="Arial" charset="0"/>
              </a:rPr>
              <a:t>
</a:t>
            </a:r>
            <a:r>
              <a:rPr lang="en-GB" sz="789">
                <a:solidFill>
                  <a:srgbClr val="000000"/>
                </a:solidFill>
                <a:latin typeface="Verdana" panose="020B0604030504040204" pitchFamily="34" charset="0"/>
                <a:cs typeface="Arial" charset="0"/>
              </a:rPr>
              <a:t>  </a:t>
            </a:r>
          </a:p>
        </p:txBody>
      </p:sp>
      <p:sp>
        <p:nvSpPr>
          <p:cNvPr id="11" name="Rectangle 10"/>
          <p:cNvSpPr/>
          <p:nvPr/>
        </p:nvSpPr>
        <p:spPr>
          <a:xfrm>
            <a:off x="325716" y="3571660"/>
            <a:ext cx="10041966" cy="308226"/>
          </a:xfrm>
          <a:prstGeom prst="rect">
            <a:avLst/>
          </a:prstGeom>
        </p:spPr>
        <p:txBody>
          <a:bodyPr wrap="square">
            <a:spAutoFit/>
          </a:bodyPr>
          <a:lstStyle/>
          <a:p>
            <a:pPr defTabSz="802020" eaLnBrk="0" fontAlgn="base" hangingPunct="0">
              <a:spcBef>
                <a:spcPct val="0"/>
              </a:spcBef>
              <a:spcAft>
                <a:spcPct val="0"/>
              </a:spcAft>
            </a:pPr>
            <a:r>
              <a:rPr lang="en-GB" sz="1403" b="1" dirty="0">
                <a:solidFill>
                  <a:srgbClr val="495965"/>
                </a:solidFill>
                <a:latin typeface="Verdana" panose="020B0604030504040204" pitchFamily="34" charset="0"/>
                <a:cs typeface="Arial" charset="0"/>
              </a:rPr>
              <a:t>The objective of the SCR is:</a:t>
            </a:r>
          </a:p>
        </p:txBody>
      </p:sp>
      <p:sp>
        <p:nvSpPr>
          <p:cNvPr id="17" name="Rectangle 16"/>
          <p:cNvSpPr/>
          <p:nvPr/>
        </p:nvSpPr>
        <p:spPr>
          <a:xfrm>
            <a:off x="325716" y="5128114"/>
            <a:ext cx="10041966" cy="1171796"/>
          </a:xfrm>
          <a:prstGeom prst="rect">
            <a:avLst/>
          </a:prstGeom>
        </p:spPr>
        <p:txBody>
          <a:bodyPr wrap="square">
            <a:spAutoFit/>
          </a:bodyPr>
          <a:lstStyle/>
          <a:p>
            <a:pPr defTabSz="802020" eaLnBrk="0" fontAlgn="base" hangingPunct="0">
              <a:spcBef>
                <a:spcPct val="0"/>
              </a:spcBef>
              <a:spcAft>
                <a:spcPct val="0"/>
              </a:spcAft>
            </a:pPr>
            <a:r>
              <a:rPr lang="en-GB" sz="1403" b="1" dirty="0">
                <a:solidFill>
                  <a:srgbClr val="495965"/>
                </a:solidFill>
                <a:latin typeface="Verdana" panose="020B0604030504040204" pitchFamily="34" charset="0"/>
                <a:cs typeface="Arial" charset="0"/>
              </a:rPr>
              <a:t>We will assess the options we develop against the following Guiding Principles:</a:t>
            </a:r>
            <a:endParaRPr lang="en-GB" sz="1403" dirty="0">
              <a:solidFill>
                <a:srgbClr val="495965"/>
              </a:solidFill>
              <a:latin typeface="Verdana" panose="020B0604030504040204" pitchFamily="34" charset="0"/>
              <a:cs typeface="Arial" charset="0"/>
            </a:endParaRPr>
          </a:p>
          <a:p>
            <a:pPr defTabSz="802020" eaLnBrk="0" fontAlgn="base" hangingPunct="0">
              <a:spcBef>
                <a:spcPct val="0"/>
              </a:spcBef>
              <a:spcAft>
                <a:spcPct val="0"/>
              </a:spcAft>
            </a:pPr>
            <a:endParaRPr lang="en-GB" sz="1403" dirty="0">
              <a:solidFill>
                <a:srgbClr val="495965"/>
              </a:solidFill>
              <a:latin typeface="Verdana" panose="020B0604030504040204" pitchFamily="34" charset="0"/>
              <a:cs typeface="Arial" charset="0"/>
            </a:endParaRPr>
          </a:p>
          <a:p>
            <a:pPr marL="401010" indent="-401010" defTabSz="802020" fontAlgn="t">
              <a:spcBef>
                <a:spcPct val="0"/>
              </a:spcBef>
              <a:spcAft>
                <a:spcPct val="0"/>
              </a:spcAft>
              <a:buFont typeface="+mj-lt"/>
              <a:buAutoNum type="arabicPeriod"/>
            </a:pPr>
            <a:r>
              <a:rPr lang="en-GB" sz="1403" dirty="0">
                <a:solidFill>
                  <a:srgbClr val="495965"/>
                </a:solidFill>
                <a:latin typeface="Verdana" panose="020B0604030504040204" pitchFamily="34" charset="0"/>
                <a:cs typeface="Arial" charset="0"/>
              </a:rPr>
              <a:t>Arrangements support efficient use and development of network capacity</a:t>
            </a:r>
          </a:p>
          <a:p>
            <a:pPr marL="401010" indent="-401010" defTabSz="802020" fontAlgn="t">
              <a:spcBef>
                <a:spcPct val="0"/>
              </a:spcBef>
              <a:spcAft>
                <a:spcPct val="0"/>
              </a:spcAft>
              <a:buFont typeface="+mj-lt"/>
              <a:buAutoNum type="arabicPeriod"/>
            </a:pPr>
            <a:r>
              <a:rPr lang="en-GB" sz="1403" dirty="0">
                <a:solidFill>
                  <a:srgbClr val="495965"/>
                </a:solidFill>
                <a:latin typeface="Verdana" panose="020B0604030504040204" pitchFamily="34" charset="0"/>
                <a:cs typeface="Arial" charset="0"/>
              </a:rPr>
              <a:t>Arrangements reflect the needs of consumers as appropriate for an essential service</a:t>
            </a:r>
          </a:p>
          <a:p>
            <a:pPr marL="401010" indent="-401010" defTabSz="802020" fontAlgn="t">
              <a:spcBef>
                <a:spcPct val="0"/>
              </a:spcBef>
              <a:spcAft>
                <a:spcPct val="0"/>
              </a:spcAft>
              <a:buFont typeface="+mj-lt"/>
              <a:buAutoNum type="arabicPeriod"/>
            </a:pPr>
            <a:r>
              <a:rPr lang="en-GB" sz="1403" dirty="0">
                <a:solidFill>
                  <a:srgbClr val="495965"/>
                </a:solidFill>
                <a:latin typeface="Verdana" panose="020B0604030504040204" pitchFamily="34" charset="0"/>
                <a:cs typeface="Arial" charset="0"/>
              </a:rPr>
              <a:t>Any changes are practical and proportionate</a:t>
            </a:r>
            <a:endParaRPr lang="en-GB" sz="1403" dirty="0">
              <a:solidFill>
                <a:srgbClr val="000000"/>
              </a:solidFill>
              <a:latin typeface="Verdana" panose="020B0604030504040204" pitchFamily="34" charset="0"/>
              <a:cs typeface="Arial" charset="0"/>
            </a:endParaRPr>
          </a:p>
        </p:txBody>
      </p:sp>
      <p:sp>
        <p:nvSpPr>
          <p:cNvPr id="18" name="Rectangle 17"/>
          <p:cNvSpPr/>
          <p:nvPr/>
        </p:nvSpPr>
        <p:spPr>
          <a:xfrm>
            <a:off x="925709" y="4036775"/>
            <a:ext cx="8463039" cy="896473"/>
          </a:xfrm>
          <a:prstGeom prst="rect">
            <a:avLst/>
          </a:prstGeom>
          <a:solidFill>
            <a:schemeClr val="accent6"/>
          </a:solidFill>
          <a:ln>
            <a:solidFill>
              <a:schemeClr val="accent6"/>
            </a:solidFill>
          </a:ln>
        </p:spPr>
        <p:txBody>
          <a:bodyPr wrap="square" anchor="ctr">
            <a:noAutofit/>
          </a:bodyPr>
          <a:lstStyle/>
          <a:p>
            <a:pPr algn="ctr" defTabSz="802020" eaLnBrk="0" fontAlgn="base" hangingPunct="0">
              <a:spcBef>
                <a:spcPct val="0"/>
              </a:spcBef>
              <a:spcAft>
                <a:spcPct val="0"/>
              </a:spcAft>
            </a:pPr>
            <a:r>
              <a:rPr lang="en-GB" sz="1403" b="1" dirty="0">
                <a:solidFill>
                  <a:prstClr val="white"/>
                </a:solidFill>
                <a:latin typeface="Verdana" panose="020B0604030504040204" pitchFamily="34" charset="0"/>
                <a:cs typeface="Arial" charset="0"/>
              </a:rPr>
              <a:t>We want to ensure electricity networks are used efficiently and flexibly, reflecting users’ needs and allowing consumers to benefit from new technologies and services while avoiding unnecessary costs on energy bills in general.</a:t>
            </a:r>
          </a:p>
        </p:txBody>
      </p:sp>
      <p:sp>
        <p:nvSpPr>
          <p:cNvPr id="19" name="Rectangle 18"/>
          <p:cNvSpPr/>
          <p:nvPr/>
        </p:nvSpPr>
        <p:spPr>
          <a:xfrm>
            <a:off x="325717" y="1936552"/>
            <a:ext cx="10041966" cy="1515928"/>
          </a:xfrm>
          <a:prstGeom prst="rect">
            <a:avLst/>
          </a:prstGeom>
        </p:spPr>
        <p:txBody>
          <a:bodyPr wrap="square">
            <a:spAutoFit/>
          </a:bodyPr>
          <a:lstStyle/>
          <a:p>
            <a:pPr defTabSz="802020" eaLnBrk="0" fontAlgn="base" hangingPunct="0">
              <a:spcBef>
                <a:spcPct val="0"/>
              </a:spcBef>
              <a:spcAft>
                <a:spcPct val="0"/>
              </a:spcAft>
            </a:pPr>
            <a:r>
              <a:rPr lang="en-GB" sz="1403" b="1" dirty="0">
                <a:solidFill>
                  <a:srgbClr val="495965"/>
                </a:solidFill>
                <a:latin typeface="Verdana" panose="020B0604030504040204" pitchFamily="34" charset="0"/>
                <a:cs typeface="Arial" charset="0"/>
              </a:rPr>
              <a:t>On 18 December 2018, we launched our Electricity Network Access &amp; Forward-Looking Charging Review, to be carried out as a Significant Code Review</a:t>
            </a:r>
          </a:p>
          <a:p>
            <a:pPr marL="250631" lvl="2" indent="-250631" defTabSz="802020" eaLnBrk="0" fontAlgn="base" hangingPunct="0">
              <a:spcBef>
                <a:spcPts val="526"/>
              </a:spcBef>
              <a:spcAft>
                <a:spcPct val="0"/>
              </a:spcAft>
              <a:buFont typeface="Wingdings" panose="05000000000000000000" pitchFamily="2" charset="2"/>
              <a:buChar char="§"/>
              <a:tabLst>
                <a:tab pos="401010" algn="l"/>
              </a:tabLst>
            </a:pP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Access – The nature of users’ access to the electricity networks (for example, when users can import/export electricity and how much) and how these rights are allocated.</a:t>
            </a:r>
          </a:p>
          <a:p>
            <a:pPr marL="250631" lvl="2" indent="-250631" defTabSz="802020" eaLnBrk="0" fontAlgn="base" hangingPunct="0">
              <a:spcBef>
                <a:spcPts val="526"/>
              </a:spcBef>
              <a:spcAft>
                <a:spcPct val="0"/>
              </a:spcAft>
              <a:buFont typeface="Wingdings" panose="05000000000000000000" pitchFamily="2" charset="2"/>
              <a:buChar char="§"/>
              <a:tabLst>
                <a:tab pos="401010" algn="l"/>
              </a:tabLst>
            </a:pP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Forward looking charges – The type of ongoing electricity network charges which signal to users how their actions can ether increase or decrease network costs in the future. </a:t>
            </a:r>
          </a:p>
        </p:txBody>
      </p:sp>
    </p:spTree>
    <p:extLst>
      <p:ext uri="{BB962C8B-B14F-4D97-AF65-F5344CB8AC3E}">
        <p14:creationId xmlns:p14="http://schemas.microsoft.com/office/powerpoint/2010/main" val="336503205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68441" y="1254550"/>
            <a:ext cx="7013570" cy="252628"/>
          </a:xfrm>
        </p:spPr>
        <p:txBody>
          <a:bodyPr/>
          <a:lstStyle/>
          <a:p>
            <a:r>
              <a:rPr lang="en-GB" sz="1754" dirty="0"/>
              <a:t>Scope of the review</a:t>
            </a:r>
          </a:p>
        </p:txBody>
      </p:sp>
      <p:sp>
        <p:nvSpPr>
          <p:cNvPr id="3" name="Slide Number Placeholder 2"/>
          <p:cNvSpPr>
            <a:spLocks noGrp="1"/>
          </p:cNvSpPr>
          <p:nvPr>
            <p:ph type="sldNum" sz="quarter" idx="4"/>
          </p:nvPr>
        </p:nvSpPr>
        <p:spPr/>
        <p:txBody>
          <a:bodyPr/>
          <a:lstStyle/>
          <a:p>
            <a:pPr defTabSz="802020" eaLnBrk="0" fontAlgn="base" hangingPunct="0">
              <a:spcBef>
                <a:spcPct val="0"/>
              </a:spcBef>
              <a:spcAft>
                <a:spcPct val="0"/>
              </a:spcAft>
            </a:pPr>
            <a:fld id="{2D0DF9ED-8BA0-410B-84D1-2D8774E69E9E}" type="slidenum">
              <a:rPr lang="en-GB" altLang="en-US"/>
              <a:pPr defTabSz="802020" eaLnBrk="0" fontAlgn="base" hangingPunct="0">
                <a:spcBef>
                  <a:spcPct val="0"/>
                </a:spcBef>
                <a:spcAft>
                  <a:spcPct val="0"/>
                </a:spcAft>
              </a:pPr>
              <a:t>71</a:t>
            </a:fld>
            <a:endParaRPr lang="en-GB" altLang="en-US" dirty="0"/>
          </a:p>
        </p:txBody>
      </p:sp>
      <p:sp>
        <p:nvSpPr>
          <p:cNvPr id="8" name="Rectangle 7"/>
          <p:cNvSpPr/>
          <p:nvPr/>
        </p:nvSpPr>
        <p:spPr>
          <a:xfrm>
            <a:off x="230982" y="2012236"/>
            <a:ext cx="3782699" cy="3978891"/>
          </a:xfrm>
          <a:prstGeom prst="rect">
            <a:avLst/>
          </a:prstGeom>
          <a:solidFill>
            <a:schemeClr val="accent6">
              <a:lumMod val="20000"/>
              <a:lumOff val="80000"/>
            </a:schemeClr>
          </a:solidFill>
          <a:ln>
            <a:noFill/>
          </a:ln>
        </p:spPr>
        <p:style>
          <a:lnRef idx="0">
            <a:scrgbClr r="0" g="0" b="0"/>
          </a:lnRef>
          <a:fillRef idx="0">
            <a:scrgbClr r="0" g="0" b="0"/>
          </a:fillRef>
          <a:effectRef idx="0">
            <a:scrgbClr r="0" g="0" b="0"/>
          </a:effectRef>
          <a:fontRef idx="minor">
            <a:schemeClr val="lt1"/>
          </a:fontRef>
        </p:style>
        <p:txBody>
          <a:bodyPr rtlCol="0" anchor="t"/>
          <a:lstStyle/>
          <a:p>
            <a:pPr algn="ctr" defTabSz="802020" eaLnBrk="0" fontAlgn="base" hangingPunct="0">
              <a:spcBef>
                <a:spcPct val="0"/>
              </a:spcBef>
              <a:spcAft>
                <a:spcPct val="0"/>
              </a:spcAft>
            </a:pPr>
            <a:r>
              <a:rPr lang="en-GB" sz="1403" b="1" u="sng" dirty="0">
                <a:solidFill>
                  <a:srgbClr val="495965"/>
                </a:solidFill>
                <a:latin typeface="Verdana" panose="020B0604030504040204" pitchFamily="34" charset="0"/>
                <a:ea typeface="Verdana" panose="020B0604030504040204" pitchFamily="34" charset="0"/>
                <a:cs typeface="Verdana" panose="020B0604030504040204" pitchFamily="34" charset="0"/>
              </a:rPr>
              <a:t>Included in the SCR – </a:t>
            </a:r>
          </a:p>
          <a:p>
            <a:pPr algn="ctr" defTabSz="802020" eaLnBrk="0" fontAlgn="base" hangingPunct="0">
              <a:spcBef>
                <a:spcPct val="0"/>
              </a:spcBef>
              <a:spcAft>
                <a:spcPct val="0"/>
              </a:spcAft>
            </a:pPr>
            <a:r>
              <a:rPr lang="en-GB" sz="1403" b="1" u="sng" dirty="0">
                <a:solidFill>
                  <a:srgbClr val="495965"/>
                </a:solidFill>
                <a:latin typeface="Verdana" panose="020B0604030504040204" pitchFamily="34" charset="0"/>
                <a:ea typeface="Verdana" panose="020B0604030504040204" pitchFamily="34" charset="0"/>
                <a:cs typeface="Verdana" panose="020B0604030504040204" pitchFamily="34" charset="0"/>
              </a:rPr>
              <a:t>Ofgem-led</a:t>
            </a:r>
          </a:p>
          <a:p>
            <a:pPr algn="ctr" defTabSz="802020" eaLnBrk="0" fontAlgn="base" hangingPunct="0">
              <a:spcBef>
                <a:spcPct val="0"/>
              </a:spcBef>
              <a:spcAft>
                <a:spcPct val="0"/>
              </a:spcAft>
            </a:pPr>
            <a:endParaRPr lang="en-GB" sz="1403" b="1" u="sng" dirty="0">
              <a:solidFill>
                <a:srgbClr val="495965"/>
              </a:solidFill>
              <a:latin typeface="Verdana" panose="020B0604030504040204" pitchFamily="34" charset="0"/>
              <a:ea typeface="Verdana" panose="020B0604030504040204" pitchFamily="34" charset="0"/>
              <a:cs typeface="Verdana" panose="020B0604030504040204" pitchFamily="34" charset="0"/>
            </a:endParaRPr>
          </a:p>
          <a:p>
            <a:pPr marL="300758" indent="-300758" defTabSz="802020" eaLnBrk="0" fontAlgn="base" hangingPunct="0">
              <a:spcBef>
                <a:spcPct val="0"/>
              </a:spcBef>
              <a:spcAft>
                <a:spcPct val="0"/>
              </a:spcAft>
              <a:buFont typeface="Wingdings" panose="05000000000000000000" pitchFamily="2" charset="2"/>
              <a:buChar char="§"/>
            </a:pP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Review of </a:t>
            </a:r>
            <a:r>
              <a:rPr lang="en-GB" sz="1403" b="1" dirty="0">
                <a:solidFill>
                  <a:srgbClr val="495965"/>
                </a:solidFill>
                <a:latin typeface="Verdana" panose="020B0604030504040204" pitchFamily="34" charset="0"/>
                <a:ea typeface="Verdana" panose="020B0604030504040204" pitchFamily="34" charset="0"/>
                <a:cs typeface="Verdana" panose="020B0604030504040204" pitchFamily="34" charset="0"/>
              </a:rPr>
              <a:t>definition and choice </a:t>
            </a: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of transmission and distribution </a:t>
            </a:r>
            <a:r>
              <a:rPr lang="en-GB" sz="1403" b="1" dirty="0">
                <a:solidFill>
                  <a:srgbClr val="495965"/>
                </a:solidFill>
                <a:latin typeface="Verdana" panose="020B0604030504040204" pitchFamily="34" charset="0"/>
                <a:ea typeface="Verdana" panose="020B0604030504040204" pitchFamily="34" charset="0"/>
                <a:cs typeface="Verdana" panose="020B0604030504040204" pitchFamily="34" charset="0"/>
              </a:rPr>
              <a:t>access rights</a:t>
            </a:r>
          </a:p>
          <a:p>
            <a:pPr marL="250631" indent="-250631" defTabSz="802020" eaLnBrk="0" fontAlgn="base" hangingPunct="0">
              <a:spcBef>
                <a:spcPct val="0"/>
              </a:spcBef>
              <a:spcAft>
                <a:spcPct val="0"/>
              </a:spcAft>
              <a:buFont typeface="Wingdings" panose="05000000000000000000" pitchFamily="2" charset="2"/>
              <a:buChar char="§"/>
            </a:pPr>
            <a:endPar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endParaRPr>
          </a:p>
          <a:p>
            <a:pPr marL="300758" indent="-300758" defTabSz="802020" eaLnBrk="0" fontAlgn="base" hangingPunct="0">
              <a:spcBef>
                <a:spcPct val="0"/>
              </a:spcBef>
              <a:spcAft>
                <a:spcPct val="0"/>
              </a:spcAft>
              <a:buFont typeface="Wingdings" panose="05000000000000000000" pitchFamily="2" charset="2"/>
              <a:buChar char="§"/>
            </a:pP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Wide-ranging review of Distribution Use of System </a:t>
            </a:r>
            <a:r>
              <a:rPr lang="en-GB" sz="1403" b="1" dirty="0">
                <a:solidFill>
                  <a:srgbClr val="495965"/>
                </a:solidFill>
                <a:latin typeface="Verdana" panose="020B0604030504040204" pitchFamily="34" charset="0"/>
                <a:ea typeface="Verdana" panose="020B0604030504040204" pitchFamily="34" charset="0"/>
                <a:cs typeface="Verdana" panose="020B0604030504040204" pitchFamily="34" charset="0"/>
              </a:rPr>
              <a:t>(DUoS) network charges</a:t>
            </a:r>
          </a:p>
          <a:p>
            <a:pPr marL="250631" indent="-250631" defTabSz="802020" eaLnBrk="0" fontAlgn="base" hangingPunct="0">
              <a:spcBef>
                <a:spcPct val="0"/>
              </a:spcBef>
              <a:spcAft>
                <a:spcPct val="0"/>
              </a:spcAft>
              <a:buFont typeface="Wingdings" panose="05000000000000000000" pitchFamily="2" charset="2"/>
              <a:buChar char="§"/>
            </a:pPr>
            <a:endPar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endParaRPr>
          </a:p>
          <a:p>
            <a:pPr marL="300758" indent="-300758" defTabSz="802020" eaLnBrk="0" fontAlgn="base" hangingPunct="0">
              <a:spcBef>
                <a:spcPct val="0"/>
              </a:spcBef>
              <a:spcAft>
                <a:spcPct val="0"/>
              </a:spcAft>
              <a:buFont typeface="Wingdings" panose="05000000000000000000" pitchFamily="2" charset="2"/>
              <a:buChar char="§"/>
            </a:pP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Review of </a:t>
            </a:r>
            <a:r>
              <a:rPr lang="en-GB" sz="1403" b="1" dirty="0">
                <a:solidFill>
                  <a:srgbClr val="495965"/>
                </a:solidFill>
                <a:latin typeface="Verdana" panose="020B0604030504040204" pitchFamily="34" charset="0"/>
                <a:ea typeface="Verdana" panose="020B0604030504040204" pitchFamily="34" charset="0"/>
                <a:cs typeface="Verdana" panose="020B0604030504040204" pitchFamily="34" charset="0"/>
              </a:rPr>
              <a:t>distribution connection charging boundary</a:t>
            </a:r>
          </a:p>
          <a:p>
            <a:pPr marL="250631" indent="-250631" defTabSz="802020" eaLnBrk="0" fontAlgn="base" hangingPunct="0">
              <a:spcBef>
                <a:spcPct val="0"/>
              </a:spcBef>
              <a:spcAft>
                <a:spcPct val="0"/>
              </a:spcAft>
              <a:buFont typeface="Wingdings" panose="05000000000000000000" pitchFamily="2" charset="2"/>
              <a:buChar char="§"/>
            </a:pPr>
            <a:endPar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endParaRPr>
          </a:p>
          <a:p>
            <a:pPr marL="300758" indent="-300758" defTabSz="802020" eaLnBrk="0" fontAlgn="base" hangingPunct="0">
              <a:spcBef>
                <a:spcPct val="0"/>
              </a:spcBef>
              <a:spcAft>
                <a:spcPct val="0"/>
              </a:spcAft>
              <a:buFont typeface="Wingdings" panose="05000000000000000000" pitchFamily="2" charset="2"/>
              <a:buChar char="§"/>
            </a:pP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Focussed review of Transmission Network Use of System </a:t>
            </a:r>
            <a:r>
              <a:rPr lang="en-GB" sz="1403" b="1" dirty="0">
                <a:solidFill>
                  <a:srgbClr val="495965"/>
                </a:solidFill>
                <a:latin typeface="Verdana" panose="020B0604030504040204" pitchFamily="34" charset="0"/>
                <a:ea typeface="Verdana" panose="020B0604030504040204" pitchFamily="34" charset="0"/>
                <a:cs typeface="Verdana" panose="020B0604030504040204" pitchFamily="34" charset="0"/>
              </a:rPr>
              <a:t>(TNUoS) charges</a:t>
            </a:r>
          </a:p>
          <a:p>
            <a:pPr marL="300758" indent="-300758" defTabSz="802020" eaLnBrk="0" fontAlgn="base" hangingPunct="0">
              <a:spcBef>
                <a:spcPct val="0"/>
              </a:spcBef>
              <a:spcAft>
                <a:spcPct val="0"/>
              </a:spcAft>
              <a:buFontTx/>
              <a:buChar char="-"/>
            </a:pPr>
            <a:endParaRPr lang="en-GB" sz="1403"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9" name="Rectangle 8"/>
          <p:cNvSpPr/>
          <p:nvPr/>
        </p:nvSpPr>
        <p:spPr>
          <a:xfrm>
            <a:off x="4146716" y="2012234"/>
            <a:ext cx="2336810" cy="3978893"/>
          </a:xfrm>
          <a:prstGeom prst="rect">
            <a:avLst/>
          </a:prstGeom>
          <a:solidFill>
            <a:schemeClr val="accent3">
              <a:lumMod val="20000"/>
              <a:lumOff val="80000"/>
            </a:schemeClr>
          </a:solidFill>
          <a:ln>
            <a:noFill/>
          </a:ln>
        </p:spPr>
        <p:style>
          <a:lnRef idx="0">
            <a:scrgbClr r="0" g="0" b="0"/>
          </a:lnRef>
          <a:fillRef idx="0">
            <a:scrgbClr r="0" g="0" b="0"/>
          </a:fillRef>
          <a:effectRef idx="0">
            <a:scrgbClr r="0" g="0" b="0"/>
          </a:effectRef>
          <a:fontRef idx="minor">
            <a:schemeClr val="lt1"/>
          </a:fontRef>
        </p:style>
        <p:txBody>
          <a:bodyPr rtlCol="0" anchor="t"/>
          <a:lstStyle/>
          <a:p>
            <a:pPr algn="ctr" defTabSz="802020" eaLnBrk="0" fontAlgn="base" hangingPunct="0">
              <a:spcBef>
                <a:spcPct val="0"/>
              </a:spcBef>
              <a:spcAft>
                <a:spcPct val="0"/>
              </a:spcAft>
            </a:pPr>
            <a:r>
              <a:rPr lang="en-GB" sz="1403" b="1" u="sng" dirty="0">
                <a:solidFill>
                  <a:srgbClr val="495965"/>
                </a:solidFill>
                <a:latin typeface="Verdana" panose="020B0604030504040204" pitchFamily="34" charset="0"/>
                <a:ea typeface="Verdana" panose="020B0604030504040204" pitchFamily="34" charset="0"/>
                <a:cs typeface="Verdana" panose="020B0604030504040204" pitchFamily="34" charset="0"/>
              </a:rPr>
              <a:t>Areas led by industry outside the SCR</a:t>
            </a:r>
          </a:p>
          <a:p>
            <a:pPr algn="ctr" defTabSz="802020" eaLnBrk="0" fontAlgn="base" hangingPunct="0">
              <a:spcBef>
                <a:spcPct val="0"/>
              </a:spcBef>
              <a:spcAft>
                <a:spcPct val="0"/>
              </a:spcAft>
            </a:pPr>
            <a:endParaRPr lang="en-GB" sz="1403" b="1" u="sng" dirty="0">
              <a:solidFill>
                <a:srgbClr val="495965"/>
              </a:solidFill>
              <a:latin typeface="Verdana" panose="020B0604030504040204" pitchFamily="34" charset="0"/>
              <a:ea typeface="Verdana" panose="020B0604030504040204" pitchFamily="34" charset="0"/>
              <a:cs typeface="Verdana" panose="020B0604030504040204" pitchFamily="34" charset="0"/>
            </a:endParaRPr>
          </a:p>
          <a:p>
            <a:pPr marL="250631" indent="-250631" defTabSz="802020" eaLnBrk="0" fontAlgn="base" hangingPunct="0">
              <a:spcBef>
                <a:spcPct val="0"/>
              </a:spcBef>
              <a:spcAft>
                <a:spcPct val="0"/>
              </a:spcAft>
              <a:buFont typeface="Wingdings" panose="05000000000000000000" pitchFamily="2" charset="2"/>
              <a:buChar char="§"/>
            </a:pP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Review of </a:t>
            </a:r>
            <a:r>
              <a:rPr lang="en-GB" sz="1403" b="1" dirty="0">
                <a:solidFill>
                  <a:srgbClr val="495965"/>
                </a:solidFill>
                <a:latin typeface="Verdana" panose="020B0604030504040204" pitchFamily="34" charset="0"/>
                <a:ea typeface="Verdana" panose="020B0604030504040204" pitchFamily="34" charset="0"/>
                <a:cs typeface="Verdana" panose="020B0604030504040204" pitchFamily="34" charset="0"/>
              </a:rPr>
              <a:t>balancing services charges (BSUoS)</a:t>
            </a:r>
          </a:p>
          <a:p>
            <a:pPr marL="250631" indent="-250631" defTabSz="802020" eaLnBrk="0" fontAlgn="base" hangingPunct="0">
              <a:spcBef>
                <a:spcPct val="0"/>
              </a:spcBef>
              <a:spcAft>
                <a:spcPct val="0"/>
              </a:spcAft>
              <a:buFont typeface="Wingdings" panose="05000000000000000000" pitchFamily="2" charset="2"/>
              <a:buChar char="§"/>
            </a:pPr>
            <a:endPar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endParaRPr>
          </a:p>
          <a:p>
            <a:pPr marL="250631" indent="-250631" defTabSz="802020" eaLnBrk="0" fontAlgn="base" hangingPunct="0">
              <a:spcBef>
                <a:spcPct val="0"/>
              </a:spcBef>
              <a:spcAft>
                <a:spcPct val="0"/>
              </a:spcAft>
              <a:buFont typeface="Wingdings" panose="05000000000000000000" pitchFamily="2" charset="2"/>
              <a:buChar char="§"/>
            </a:pPr>
            <a:r>
              <a:rPr lang="en-GB" sz="1403" b="1" dirty="0">
                <a:solidFill>
                  <a:srgbClr val="495965"/>
                </a:solidFill>
                <a:latin typeface="Verdana" panose="020B0604030504040204" pitchFamily="34" charset="0"/>
                <a:ea typeface="Verdana" panose="020B0604030504040204" pitchFamily="34" charset="0"/>
                <a:cs typeface="Verdana" panose="020B0604030504040204" pitchFamily="34" charset="0"/>
              </a:rPr>
              <a:t>Access right allocation</a:t>
            </a:r>
            <a:endParaRPr lang="en-GB" sz="1403" b="1" dirty="0">
              <a:solidFill>
                <a:prstClr val="black"/>
              </a:solidFill>
              <a:latin typeface="Calibri"/>
            </a:endParaRPr>
          </a:p>
          <a:p>
            <a:pPr marL="250631" indent="-250631" defTabSz="802020" eaLnBrk="0" fontAlgn="base" hangingPunct="0">
              <a:spcBef>
                <a:spcPct val="0"/>
              </a:spcBef>
              <a:spcAft>
                <a:spcPct val="0"/>
              </a:spcAft>
              <a:buFontTx/>
              <a:buChar char="-"/>
            </a:pPr>
            <a:endParaRPr lang="en-GB" sz="1403" dirty="0">
              <a:solidFill>
                <a:prstClr val="black"/>
              </a:solidFill>
              <a:latin typeface="Calibri"/>
            </a:endParaRPr>
          </a:p>
          <a:p>
            <a:pPr marL="250631" indent="-250631" defTabSz="802020" eaLnBrk="0" fontAlgn="base" hangingPunct="0">
              <a:spcBef>
                <a:spcPct val="0"/>
              </a:spcBef>
              <a:spcAft>
                <a:spcPct val="0"/>
              </a:spcAft>
              <a:buFontTx/>
              <a:buChar char="-"/>
            </a:pPr>
            <a:endParaRPr lang="en-GB" sz="1403" dirty="0">
              <a:solidFill>
                <a:prstClr val="black"/>
              </a:solidFill>
              <a:latin typeface="Calibri"/>
            </a:endParaRPr>
          </a:p>
          <a:p>
            <a:pPr marL="250631" indent="-250631" defTabSz="802020" eaLnBrk="0" fontAlgn="base" hangingPunct="0">
              <a:spcBef>
                <a:spcPct val="0"/>
              </a:spcBef>
              <a:spcAft>
                <a:spcPct val="0"/>
              </a:spcAft>
              <a:buFontTx/>
              <a:buChar char="-"/>
            </a:pPr>
            <a:endParaRPr lang="en-GB" sz="1403" dirty="0">
              <a:solidFill>
                <a:prstClr val="black"/>
              </a:solidFill>
              <a:latin typeface="Calibri"/>
            </a:endParaRPr>
          </a:p>
          <a:p>
            <a:pPr marL="250631" indent="-250631" defTabSz="802020" eaLnBrk="0" fontAlgn="base" hangingPunct="0">
              <a:spcBef>
                <a:spcPct val="0"/>
              </a:spcBef>
              <a:spcAft>
                <a:spcPct val="0"/>
              </a:spcAft>
              <a:buFontTx/>
              <a:buChar char="-"/>
            </a:pPr>
            <a:endParaRPr lang="en-GB" sz="1403" dirty="0">
              <a:solidFill>
                <a:prstClr val="black"/>
              </a:solidFill>
              <a:latin typeface="Calibri"/>
            </a:endParaRPr>
          </a:p>
          <a:p>
            <a:pPr marL="250631" indent="-250631" defTabSz="802020" eaLnBrk="0" fontAlgn="base" hangingPunct="0">
              <a:spcBef>
                <a:spcPct val="0"/>
              </a:spcBef>
              <a:spcAft>
                <a:spcPct val="0"/>
              </a:spcAft>
              <a:buFontTx/>
              <a:buChar char="-"/>
            </a:pPr>
            <a:endParaRPr lang="en-GB" sz="1403" dirty="0">
              <a:solidFill>
                <a:prstClr val="black"/>
              </a:solidFill>
              <a:latin typeface="Calibri"/>
            </a:endParaRPr>
          </a:p>
        </p:txBody>
      </p:sp>
      <p:sp>
        <p:nvSpPr>
          <p:cNvPr id="10" name="Rectangle 9"/>
          <p:cNvSpPr/>
          <p:nvPr/>
        </p:nvSpPr>
        <p:spPr>
          <a:xfrm>
            <a:off x="6616562" y="2012234"/>
            <a:ext cx="3782699" cy="3978893"/>
          </a:xfrm>
          <a:prstGeom prst="rect">
            <a:avLst/>
          </a:prstGeom>
          <a:solidFill>
            <a:schemeClr val="accent2">
              <a:lumMod val="20000"/>
              <a:lumOff val="80000"/>
            </a:schemeClr>
          </a:solidFill>
          <a:ln>
            <a:noFill/>
          </a:ln>
        </p:spPr>
        <p:style>
          <a:lnRef idx="0">
            <a:scrgbClr r="0" g="0" b="0"/>
          </a:lnRef>
          <a:fillRef idx="0">
            <a:scrgbClr r="0" g="0" b="0"/>
          </a:fillRef>
          <a:effectRef idx="0">
            <a:scrgbClr r="0" g="0" b="0"/>
          </a:effectRef>
          <a:fontRef idx="minor">
            <a:schemeClr val="lt1"/>
          </a:fontRef>
        </p:style>
        <p:txBody>
          <a:bodyPr rtlCol="0" anchor="t"/>
          <a:lstStyle/>
          <a:p>
            <a:pPr algn="ctr" defTabSz="802020" eaLnBrk="0" fontAlgn="base" hangingPunct="0">
              <a:spcBef>
                <a:spcPct val="0"/>
              </a:spcBef>
              <a:spcAft>
                <a:spcPct val="0"/>
              </a:spcAft>
            </a:pPr>
            <a:r>
              <a:rPr lang="en-GB" sz="1403" b="1" u="sng" dirty="0">
                <a:solidFill>
                  <a:srgbClr val="495965"/>
                </a:solidFill>
                <a:latin typeface="Verdana" panose="020B0604030504040204" pitchFamily="34" charset="0"/>
                <a:ea typeface="Verdana" panose="020B0604030504040204" pitchFamily="34" charset="0"/>
                <a:cs typeface="Verdana" panose="020B0604030504040204" pitchFamily="34" charset="0"/>
              </a:rPr>
              <a:t>Excluded from the SCR and wider industry review</a:t>
            </a:r>
          </a:p>
          <a:p>
            <a:pPr algn="ctr" defTabSz="802020" eaLnBrk="0" fontAlgn="base" hangingPunct="0">
              <a:spcBef>
                <a:spcPct val="0"/>
              </a:spcBef>
              <a:spcAft>
                <a:spcPct val="0"/>
              </a:spcAft>
            </a:pPr>
            <a:endPar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endParaRPr>
          </a:p>
          <a:p>
            <a:pPr marL="300758" indent="-300758" defTabSz="802020" eaLnBrk="0" fontAlgn="base" hangingPunct="0">
              <a:spcBef>
                <a:spcPct val="0"/>
              </a:spcBef>
              <a:spcAft>
                <a:spcPct val="0"/>
              </a:spcAft>
              <a:buFont typeface="Wingdings" panose="05000000000000000000" pitchFamily="2" charset="2"/>
              <a:buChar char="§"/>
            </a:pP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Introducing fixed duration long-term access rights</a:t>
            </a:r>
          </a:p>
          <a:p>
            <a:pPr marL="250631" indent="-250631" defTabSz="802020" eaLnBrk="0" fontAlgn="base" hangingPunct="0">
              <a:spcBef>
                <a:spcPct val="0"/>
              </a:spcBef>
              <a:spcAft>
                <a:spcPct val="0"/>
              </a:spcAft>
              <a:buFont typeface="Wingdings" panose="05000000000000000000" pitchFamily="2" charset="2"/>
              <a:buChar char="§"/>
            </a:pPr>
            <a:endPar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endParaRPr>
          </a:p>
          <a:p>
            <a:pPr marL="300758" indent="-300758" defTabSz="802020" eaLnBrk="0" fontAlgn="base" hangingPunct="0">
              <a:spcBef>
                <a:spcPct val="0"/>
              </a:spcBef>
              <a:spcAft>
                <a:spcPct val="0"/>
              </a:spcAft>
              <a:buFont typeface="Wingdings" panose="05000000000000000000" pitchFamily="2" charset="2"/>
              <a:buChar char="§"/>
            </a:pP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Introducing geographically exclusive local access rights which do not allow access to the rest of the system</a:t>
            </a:r>
          </a:p>
          <a:p>
            <a:pPr marL="250631" indent="-250631" defTabSz="802020" eaLnBrk="0" fontAlgn="base" hangingPunct="0">
              <a:spcBef>
                <a:spcPct val="0"/>
              </a:spcBef>
              <a:spcAft>
                <a:spcPct val="0"/>
              </a:spcAft>
              <a:buFont typeface="Wingdings" panose="05000000000000000000" pitchFamily="2" charset="2"/>
              <a:buChar char="§"/>
            </a:pPr>
            <a:endPar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endParaRPr>
          </a:p>
          <a:p>
            <a:pPr marL="300758" indent="-300758" defTabSz="802020" eaLnBrk="0" fontAlgn="base" hangingPunct="0">
              <a:spcBef>
                <a:spcPct val="0"/>
              </a:spcBef>
              <a:spcAft>
                <a:spcPct val="0"/>
              </a:spcAft>
              <a:buFont typeface="Wingdings" panose="05000000000000000000" pitchFamily="2" charset="2"/>
              <a:buChar char="§"/>
            </a:pP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Wider changes to transmission network charges</a:t>
            </a:r>
          </a:p>
          <a:p>
            <a:pPr marL="250631" indent="-250631" defTabSz="802020" eaLnBrk="0" fontAlgn="base" hangingPunct="0">
              <a:spcBef>
                <a:spcPct val="0"/>
              </a:spcBef>
              <a:spcAft>
                <a:spcPct val="0"/>
              </a:spcAft>
              <a:buFont typeface="Wingdings" panose="05000000000000000000" pitchFamily="2" charset="2"/>
              <a:buChar char="§"/>
            </a:pPr>
            <a:endPar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endParaRPr>
          </a:p>
          <a:p>
            <a:pPr marL="300758" indent="-300758" defTabSz="802020" eaLnBrk="0" fontAlgn="base" hangingPunct="0">
              <a:spcBef>
                <a:spcPct val="0"/>
              </a:spcBef>
              <a:spcAft>
                <a:spcPct val="0"/>
              </a:spcAft>
              <a:buFont typeface="Wingdings" panose="05000000000000000000" pitchFamily="2" charset="2"/>
              <a:buChar char="§"/>
            </a:pP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The transmission connection charging boundary</a:t>
            </a:r>
          </a:p>
          <a:p>
            <a:pPr marL="300758" indent="-300758" defTabSz="802020" eaLnBrk="0" fontAlgn="base" hangingPunct="0">
              <a:spcBef>
                <a:spcPct val="0"/>
              </a:spcBef>
              <a:spcAft>
                <a:spcPct val="0"/>
              </a:spcAft>
              <a:buFontTx/>
              <a:buChar char="-"/>
            </a:pPr>
            <a:endPar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endParaRPr>
          </a:p>
          <a:p>
            <a:pPr marL="300758" indent="-300758" defTabSz="802020" eaLnBrk="0" fontAlgn="base" hangingPunct="0">
              <a:spcBef>
                <a:spcPct val="0"/>
              </a:spcBef>
              <a:spcAft>
                <a:spcPct val="0"/>
              </a:spcAft>
              <a:buFontTx/>
              <a:buChar char="-"/>
            </a:pPr>
            <a:endParaRPr lang="en-GB" sz="1403"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5" name="BJPseudoFooter"/>
          <p:cNvSpPr txBox="1"/>
          <p:nvPr>
            <p:custDataLst>
              <p:tags r:id="rId1"/>
            </p:custDataLst>
          </p:nvPr>
        </p:nvSpPr>
        <p:spPr>
          <a:xfrm>
            <a:off x="111390" y="6426081"/>
            <a:ext cx="10470621" cy="362279"/>
          </a:xfrm>
          <a:prstGeom prst="rect">
            <a:avLst/>
          </a:prstGeom>
          <a:noFill/>
        </p:spPr>
        <p:txBody>
          <a:bodyPr vert="horz" rtlCol="0">
            <a:spAutoFit/>
          </a:bodyPr>
          <a:lstStyle/>
          <a:p>
            <a:pPr algn="r" defTabSz="802020" eaLnBrk="0" fontAlgn="base" hangingPunct="0">
              <a:spcBef>
                <a:spcPct val="0"/>
              </a:spcBef>
              <a:spcAft>
                <a:spcPct val="0"/>
              </a:spcAft>
            </a:pPr>
            <a:r>
              <a:rPr lang="en-GB" sz="789">
                <a:solidFill>
                  <a:srgbClr val="000000"/>
                </a:solidFill>
                <a:latin typeface="Verdana" panose="020B0604030504040204" pitchFamily="34" charset="0"/>
                <a:cs typeface="Arial" charset="0"/>
              </a:rPr>
              <a:t>        </a:t>
            </a:r>
            <a:r>
              <a:rPr lang="en-GB" sz="965">
                <a:solidFill>
                  <a:srgbClr val="000000"/>
                </a:solidFill>
                <a:latin typeface="Calibri" pitchFamily="34" charset="0"/>
                <a:cs typeface="Arial" charset="0"/>
              </a:rPr>
              <a:t>
</a:t>
            </a:r>
            <a:r>
              <a:rPr lang="en-GB" sz="789">
                <a:solidFill>
                  <a:srgbClr val="000000"/>
                </a:solidFill>
                <a:latin typeface="Verdana" panose="020B0604030504040204" pitchFamily="34" charset="0"/>
                <a:cs typeface="Arial" charset="0"/>
              </a:rPr>
              <a:t>  </a:t>
            </a:r>
          </a:p>
        </p:txBody>
      </p:sp>
    </p:spTree>
    <p:extLst>
      <p:ext uri="{BB962C8B-B14F-4D97-AF65-F5344CB8AC3E}">
        <p14:creationId xmlns:p14="http://schemas.microsoft.com/office/powerpoint/2010/main" val="4097085985"/>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5E1AFA-1A07-CA42-BB31-395751B816C3}"/>
              </a:ext>
            </a:extLst>
          </p:cNvPr>
          <p:cNvSpPr>
            <a:spLocks noGrp="1"/>
          </p:cNvSpPr>
          <p:nvPr>
            <p:ph type="title"/>
          </p:nvPr>
        </p:nvSpPr>
        <p:spPr/>
        <p:txBody>
          <a:bodyPr/>
          <a:lstStyle/>
          <a:p>
            <a:endParaRPr lang="en-US" dirty="0"/>
          </a:p>
        </p:txBody>
      </p:sp>
      <p:sp>
        <p:nvSpPr>
          <p:cNvPr id="3" name="Slide Number Placeholder 2">
            <a:extLst>
              <a:ext uri="{FF2B5EF4-FFF2-40B4-BE49-F238E27FC236}">
                <a16:creationId xmlns:a16="http://schemas.microsoft.com/office/drawing/2014/main" id="{AB608F32-9428-CF49-97AE-D6A1C48DCD13}"/>
              </a:ext>
            </a:extLst>
          </p:cNvPr>
          <p:cNvSpPr>
            <a:spLocks noGrp="1"/>
          </p:cNvSpPr>
          <p:nvPr>
            <p:ph type="sldNum" sz="quarter" idx="4"/>
          </p:nvPr>
        </p:nvSpPr>
        <p:spPr/>
        <p:txBody>
          <a:bodyPr/>
          <a:lstStyle/>
          <a:p>
            <a:pPr defTabSz="802020" eaLnBrk="0" fontAlgn="base" hangingPunct="0">
              <a:spcBef>
                <a:spcPct val="0"/>
              </a:spcBef>
              <a:spcAft>
                <a:spcPct val="0"/>
              </a:spcAft>
            </a:pPr>
            <a:fld id="{2D0DF9ED-8BA0-410B-84D1-2D8774E69E9E}" type="slidenum">
              <a:rPr lang="en-GB" altLang="en-US"/>
              <a:pPr defTabSz="802020" eaLnBrk="0" fontAlgn="base" hangingPunct="0">
                <a:spcBef>
                  <a:spcPct val="0"/>
                </a:spcBef>
                <a:spcAft>
                  <a:spcPct val="0"/>
                </a:spcAft>
              </a:pPr>
              <a:t>72</a:t>
            </a:fld>
            <a:endParaRPr lang="en-GB" altLang="en-US" dirty="0"/>
          </a:p>
        </p:txBody>
      </p:sp>
      <p:sp>
        <p:nvSpPr>
          <p:cNvPr id="4" name="Rectangle 3">
            <a:extLst>
              <a:ext uri="{FF2B5EF4-FFF2-40B4-BE49-F238E27FC236}">
                <a16:creationId xmlns:a16="http://schemas.microsoft.com/office/drawing/2014/main" id="{B4676381-E422-E143-B470-8191795B79E4}"/>
              </a:ext>
            </a:extLst>
          </p:cNvPr>
          <p:cNvSpPr/>
          <p:nvPr/>
        </p:nvSpPr>
        <p:spPr>
          <a:xfrm>
            <a:off x="0" y="773112"/>
            <a:ext cx="10693400" cy="6015038"/>
          </a:xfrm>
          <a:prstGeom prst="rect">
            <a:avLst/>
          </a:prstGeom>
          <a:solidFill>
            <a:srgbClr val="F47B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2020" eaLnBrk="0" fontAlgn="base" hangingPunct="0">
              <a:spcBef>
                <a:spcPct val="0"/>
              </a:spcBef>
              <a:spcAft>
                <a:spcPct val="0"/>
              </a:spcAft>
            </a:pPr>
            <a:endParaRPr lang="en-US" sz="1579">
              <a:solidFill>
                <a:prstClr val="white"/>
              </a:solidFill>
              <a:latin typeface="Calibri"/>
            </a:endParaRPr>
          </a:p>
        </p:txBody>
      </p:sp>
      <p:sp>
        <p:nvSpPr>
          <p:cNvPr id="5" name="TextBox 4">
            <a:extLst>
              <a:ext uri="{FF2B5EF4-FFF2-40B4-BE49-F238E27FC236}">
                <a16:creationId xmlns:a16="http://schemas.microsoft.com/office/drawing/2014/main" id="{57EA4A99-59E8-6645-88B5-202BC6C3F2D9}"/>
              </a:ext>
            </a:extLst>
          </p:cNvPr>
          <p:cNvSpPr txBox="1"/>
          <p:nvPr/>
        </p:nvSpPr>
        <p:spPr>
          <a:xfrm>
            <a:off x="2062535" y="3343150"/>
            <a:ext cx="6568330" cy="524311"/>
          </a:xfrm>
          <a:prstGeom prst="rect">
            <a:avLst/>
          </a:prstGeom>
          <a:noFill/>
        </p:spPr>
        <p:txBody>
          <a:bodyPr wrap="square" rtlCol="0">
            <a:spAutoFit/>
          </a:bodyPr>
          <a:lstStyle/>
          <a:p>
            <a:pPr algn="ctr" defTabSz="802020">
              <a:spcAft>
                <a:spcPts val="526"/>
              </a:spcAft>
              <a:defRPr/>
            </a:pPr>
            <a:r>
              <a:rPr lang="en-GB" sz="2807" b="1" dirty="0" err="1">
                <a:solidFill>
                  <a:prstClr val="white"/>
                </a:solidFill>
                <a:latin typeface="Verdana" pitchFamily="34" charset="0"/>
                <a:ea typeface="Verdana" pitchFamily="34" charset="0"/>
                <a:cs typeface="Verdana" pitchFamily="34" charset="0"/>
              </a:rPr>
              <a:t>Workstream</a:t>
            </a:r>
            <a:r>
              <a:rPr lang="en-GB" sz="2807" b="1" dirty="0">
                <a:solidFill>
                  <a:prstClr val="white"/>
                </a:solidFill>
                <a:latin typeface="Verdana" pitchFamily="34" charset="0"/>
                <a:ea typeface="Verdana" pitchFamily="34" charset="0"/>
                <a:cs typeface="Verdana" pitchFamily="34" charset="0"/>
              </a:rPr>
              <a:t> 1: Access</a:t>
            </a:r>
          </a:p>
        </p:txBody>
      </p:sp>
      <p:sp>
        <p:nvSpPr>
          <p:cNvPr id="8" name="BJPseudoFooter"/>
          <p:cNvSpPr txBox="1"/>
          <p:nvPr>
            <p:custDataLst>
              <p:tags r:id="rId1"/>
            </p:custDataLst>
          </p:nvPr>
        </p:nvSpPr>
        <p:spPr>
          <a:xfrm>
            <a:off x="1448065" y="6426081"/>
            <a:ext cx="7797271" cy="362279"/>
          </a:xfrm>
          <a:prstGeom prst="rect">
            <a:avLst/>
          </a:prstGeom>
          <a:noFill/>
        </p:spPr>
        <p:txBody>
          <a:bodyPr vert="horz" rtlCol="0">
            <a:spAutoFit/>
          </a:bodyPr>
          <a:lstStyle/>
          <a:p>
            <a:pPr algn="r" defTabSz="802020" eaLnBrk="0" fontAlgn="base" hangingPunct="0">
              <a:spcBef>
                <a:spcPct val="0"/>
              </a:spcBef>
              <a:spcAft>
                <a:spcPct val="0"/>
              </a:spcAft>
            </a:pPr>
            <a:r>
              <a:rPr lang="en-GB" sz="789">
                <a:solidFill>
                  <a:srgbClr val="000000"/>
                </a:solidFill>
                <a:latin typeface="Verdana" panose="020B0604030504040204" pitchFamily="34" charset="0"/>
                <a:cs typeface="Arial" charset="0"/>
              </a:rPr>
              <a:t>        </a:t>
            </a:r>
            <a:r>
              <a:rPr lang="en-GB" sz="965">
                <a:solidFill>
                  <a:srgbClr val="000000"/>
                </a:solidFill>
                <a:latin typeface="Calibri" pitchFamily="34" charset="0"/>
                <a:cs typeface="Arial" charset="0"/>
              </a:rPr>
              <a:t>
</a:t>
            </a:r>
            <a:r>
              <a:rPr lang="en-GB" sz="789">
                <a:solidFill>
                  <a:srgbClr val="000000"/>
                </a:solidFill>
                <a:latin typeface="Verdana" panose="020B0604030504040204" pitchFamily="34" charset="0"/>
                <a:cs typeface="Arial" charset="0"/>
              </a:rPr>
              <a:t>  </a:t>
            </a:r>
          </a:p>
        </p:txBody>
      </p:sp>
    </p:spTree>
    <p:extLst>
      <p:ext uri="{BB962C8B-B14F-4D97-AF65-F5344CB8AC3E}">
        <p14:creationId xmlns:p14="http://schemas.microsoft.com/office/powerpoint/2010/main" val="2609041405"/>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15147" y="1191193"/>
            <a:ext cx="7013570" cy="252628"/>
          </a:xfrm>
        </p:spPr>
        <p:txBody>
          <a:bodyPr/>
          <a:lstStyle/>
          <a:p>
            <a:r>
              <a:rPr lang="en-GB" sz="1754" dirty="0"/>
              <a:t>Access options: firmness</a:t>
            </a:r>
          </a:p>
        </p:txBody>
      </p:sp>
      <p:sp>
        <p:nvSpPr>
          <p:cNvPr id="3" name="Slide Number Placeholder 2"/>
          <p:cNvSpPr>
            <a:spLocks noGrp="1"/>
          </p:cNvSpPr>
          <p:nvPr>
            <p:ph type="sldNum" sz="quarter" idx="4"/>
          </p:nvPr>
        </p:nvSpPr>
        <p:spPr/>
        <p:txBody>
          <a:bodyPr/>
          <a:lstStyle/>
          <a:p>
            <a:pPr defTabSz="802020" eaLnBrk="0" fontAlgn="base" hangingPunct="0">
              <a:spcBef>
                <a:spcPct val="0"/>
              </a:spcBef>
              <a:spcAft>
                <a:spcPct val="0"/>
              </a:spcAft>
            </a:pPr>
            <a:fld id="{2D0DF9ED-8BA0-410B-84D1-2D8774E69E9E}" type="slidenum">
              <a:rPr lang="en-GB" altLang="en-US"/>
              <a:pPr defTabSz="802020" eaLnBrk="0" fontAlgn="base" hangingPunct="0">
                <a:spcBef>
                  <a:spcPct val="0"/>
                </a:spcBef>
                <a:spcAft>
                  <a:spcPct val="0"/>
                </a:spcAft>
              </a:pPr>
              <a:t>73</a:t>
            </a:fld>
            <a:endParaRPr lang="en-GB" altLang="en-US" dirty="0"/>
          </a:p>
        </p:txBody>
      </p:sp>
      <p:sp>
        <p:nvSpPr>
          <p:cNvPr id="5" name="BJPseudoFooter"/>
          <p:cNvSpPr txBox="1"/>
          <p:nvPr>
            <p:custDataLst>
              <p:tags r:id="rId1"/>
            </p:custDataLst>
          </p:nvPr>
        </p:nvSpPr>
        <p:spPr>
          <a:xfrm>
            <a:off x="1448065" y="6426081"/>
            <a:ext cx="7797271" cy="362279"/>
          </a:xfrm>
          <a:prstGeom prst="rect">
            <a:avLst/>
          </a:prstGeom>
          <a:noFill/>
        </p:spPr>
        <p:txBody>
          <a:bodyPr vert="horz" rtlCol="0">
            <a:spAutoFit/>
          </a:bodyPr>
          <a:lstStyle/>
          <a:p>
            <a:pPr algn="r" defTabSz="802020" eaLnBrk="0" fontAlgn="base" hangingPunct="0">
              <a:spcBef>
                <a:spcPct val="0"/>
              </a:spcBef>
              <a:spcAft>
                <a:spcPct val="0"/>
              </a:spcAft>
            </a:pPr>
            <a:r>
              <a:rPr lang="en-GB" sz="789">
                <a:solidFill>
                  <a:srgbClr val="000000"/>
                </a:solidFill>
                <a:latin typeface="Verdana" panose="020B0604030504040204" pitchFamily="34" charset="0"/>
                <a:cs typeface="Arial" charset="0"/>
              </a:rPr>
              <a:t>        </a:t>
            </a:r>
            <a:r>
              <a:rPr lang="en-GB" sz="965">
                <a:solidFill>
                  <a:srgbClr val="000000"/>
                </a:solidFill>
                <a:latin typeface="Calibri" pitchFamily="34" charset="0"/>
                <a:cs typeface="Arial" charset="0"/>
              </a:rPr>
              <a:t>
</a:t>
            </a:r>
            <a:r>
              <a:rPr lang="en-GB" sz="789">
                <a:solidFill>
                  <a:srgbClr val="000000"/>
                </a:solidFill>
                <a:latin typeface="Verdana" panose="020B0604030504040204" pitchFamily="34" charset="0"/>
                <a:cs typeface="Arial" charset="0"/>
              </a:rPr>
              <a:t>  </a:t>
            </a:r>
          </a:p>
        </p:txBody>
      </p:sp>
      <p:sp>
        <p:nvSpPr>
          <p:cNvPr id="7" name="Rectangle 6"/>
          <p:cNvSpPr/>
          <p:nvPr/>
        </p:nvSpPr>
        <p:spPr>
          <a:xfrm>
            <a:off x="294139" y="2703394"/>
            <a:ext cx="4420991" cy="2036455"/>
          </a:xfrm>
          <a:prstGeom prst="rect">
            <a:avLst/>
          </a:prstGeom>
        </p:spPr>
        <p:txBody>
          <a:bodyPr wrap="square">
            <a:spAutoFit/>
          </a:bodyPr>
          <a:lstStyle/>
          <a:p>
            <a:pPr marL="250631" lvl="2" indent="-250631" defTabSz="802020" eaLnBrk="0" fontAlgn="base" hangingPunct="0">
              <a:spcBef>
                <a:spcPct val="0"/>
              </a:spcBef>
              <a:spcAft>
                <a:spcPct val="0"/>
              </a:spcAft>
              <a:buFont typeface="Wingdings" panose="05000000000000000000" pitchFamily="2" charset="2"/>
              <a:buChar char="§"/>
              <a:tabLst>
                <a:tab pos="401010" algn="l"/>
              </a:tabLst>
            </a:pPr>
            <a:r>
              <a:rPr lang="en-GB" sz="1579" dirty="0">
                <a:solidFill>
                  <a:srgbClr val="495965"/>
                </a:solidFill>
                <a:latin typeface="Verdana" panose="020B0604030504040204" pitchFamily="34" charset="0"/>
                <a:ea typeface="Verdana" panose="020B0604030504040204" pitchFamily="34" charset="0"/>
                <a:cs typeface="Verdana" panose="020B0604030504040204" pitchFamily="34" charset="0"/>
              </a:rPr>
              <a:t>The key </a:t>
            </a:r>
            <a:r>
              <a:rPr lang="en-GB" sz="1579" b="1" dirty="0">
                <a:solidFill>
                  <a:srgbClr val="495965"/>
                </a:solidFill>
                <a:latin typeface="Verdana" panose="020B0604030504040204" pitchFamily="34" charset="0"/>
                <a:ea typeface="Verdana" panose="020B0604030504040204" pitchFamily="34" charset="0"/>
                <a:cs typeface="Verdana" panose="020B0604030504040204" pitchFamily="34" charset="0"/>
              </a:rPr>
              <a:t>physical drivers of ‘firmness’ </a:t>
            </a:r>
            <a:r>
              <a:rPr lang="en-GB" sz="1579" dirty="0">
                <a:solidFill>
                  <a:srgbClr val="495965"/>
                </a:solidFill>
                <a:latin typeface="Verdana" panose="020B0604030504040204" pitchFamily="34" charset="0"/>
                <a:ea typeface="Verdana" panose="020B0604030504040204" pitchFamily="34" charset="0"/>
                <a:cs typeface="Verdana" panose="020B0604030504040204" pitchFamily="34" charset="0"/>
              </a:rPr>
              <a:t>we have identified are:</a:t>
            </a:r>
          </a:p>
          <a:p>
            <a:pPr marL="651641" lvl="3" indent="-250631" defTabSz="802020" eaLnBrk="0" fontAlgn="base" hangingPunct="0">
              <a:spcBef>
                <a:spcPct val="0"/>
              </a:spcBef>
              <a:spcAft>
                <a:spcPct val="0"/>
              </a:spcAft>
              <a:buFont typeface="Wingdings" panose="05000000000000000000" pitchFamily="2" charset="2"/>
              <a:buChar char="§"/>
              <a:tabLst>
                <a:tab pos="401010" algn="l"/>
              </a:tabLst>
            </a:pPr>
            <a:endParaRPr lang="en-GB" sz="1579" dirty="0">
              <a:solidFill>
                <a:srgbClr val="495965"/>
              </a:solidFill>
              <a:latin typeface="Verdana" panose="020B0604030504040204" pitchFamily="34" charset="0"/>
              <a:ea typeface="Verdana" panose="020B0604030504040204" pitchFamily="34" charset="0"/>
              <a:cs typeface="Verdana" panose="020B0604030504040204" pitchFamily="34" charset="0"/>
            </a:endParaRPr>
          </a:p>
          <a:p>
            <a:pPr marL="651641" lvl="3" indent="-250631" defTabSz="802020" eaLnBrk="0" fontAlgn="base" hangingPunct="0">
              <a:spcBef>
                <a:spcPct val="0"/>
              </a:spcBef>
              <a:spcAft>
                <a:spcPct val="0"/>
              </a:spcAft>
              <a:buFont typeface="Wingdings" panose="05000000000000000000" pitchFamily="2" charset="2"/>
              <a:buChar char="§"/>
              <a:tabLst>
                <a:tab pos="401010" algn="l"/>
              </a:tabLst>
            </a:pPr>
            <a:r>
              <a:rPr lang="en-GB" sz="1579" b="1" dirty="0">
                <a:solidFill>
                  <a:srgbClr val="495965"/>
                </a:solidFill>
                <a:latin typeface="Verdana" panose="020B0604030504040204" pitchFamily="34" charset="0"/>
                <a:ea typeface="Verdana" panose="020B0604030504040204" pitchFamily="34" charset="0"/>
                <a:cs typeface="Verdana" panose="020B0604030504040204" pitchFamily="34" charset="0"/>
              </a:rPr>
              <a:t>Redundancy of service assets</a:t>
            </a:r>
          </a:p>
          <a:p>
            <a:pPr marL="651641" lvl="3" indent="-250631" defTabSz="802020" eaLnBrk="0" fontAlgn="base" hangingPunct="0">
              <a:spcBef>
                <a:spcPct val="0"/>
              </a:spcBef>
              <a:spcAft>
                <a:spcPct val="0"/>
              </a:spcAft>
              <a:buFont typeface="Wingdings" panose="05000000000000000000" pitchFamily="2" charset="2"/>
              <a:buChar char="§"/>
              <a:tabLst>
                <a:tab pos="401010" algn="l"/>
              </a:tabLst>
            </a:pPr>
            <a:r>
              <a:rPr lang="en-GB" sz="1579" b="1" dirty="0">
                <a:solidFill>
                  <a:srgbClr val="495965"/>
                </a:solidFill>
                <a:latin typeface="Verdana" panose="020B0604030504040204" pitchFamily="34" charset="0"/>
                <a:ea typeface="Verdana" panose="020B0604030504040204" pitchFamily="34" charset="0"/>
                <a:cs typeface="Verdana" panose="020B0604030504040204" pitchFamily="34" charset="0"/>
              </a:rPr>
              <a:t>Wider network redundancy</a:t>
            </a:r>
          </a:p>
          <a:p>
            <a:pPr marL="651641" lvl="3" indent="-250631" defTabSz="802020" eaLnBrk="0" fontAlgn="base" hangingPunct="0">
              <a:spcBef>
                <a:spcPct val="0"/>
              </a:spcBef>
              <a:spcAft>
                <a:spcPct val="0"/>
              </a:spcAft>
              <a:buFont typeface="Wingdings" panose="05000000000000000000" pitchFamily="2" charset="2"/>
              <a:buChar char="§"/>
              <a:tabLst>
                <a:tab pos="401010" algn="l"/>
              </a:tabLst>
            </a:pPr>
            <a:r>
              <a:rPr lang="en-GB" sz="1579" b="1" dirty="0">
                <a:solidFill>
                  <a:srgbClr val="495965"/>
                </a:solidFill>
                <a:latin typeface="Verdana" panose="020B0604030504040204" pitchFamily="34" charset="0"/>
                <a:ea typeface="Verdana" panose="020B0604030504040204" pitchFamily="34" charset="0"/>
                <a:cs typeface="Verdana" panose="020B0604030504040204" pitchFamily="34" charset="0"/>
              </a:rPr>
              <a:t>Network capacity limits</a:t>
            </a:r>
          </a:p>
          <a:p>
            <a:pPr marL="651641" lvl="3" indent="-250631" defTabSz="802020" eaLnBrk="0" fontAlgn="base" hangingPunct="0">
              <a:spcBef>
                <a:spcPct val="0"/>
              </a:spcBef>
              <a:spcAft>
                <a:spcPct val="0"/>
              </a:spcAft>
              <a:buFont typeface="Wingdings" panose="05000000000000000000" pitchFamily="2" charset="2"/>
              <a:buChar char="§"/>
              <a:tabLst>
                <a:tab pos="401010" algn="l"/>
              </a:tabLst>
            </a:pPr>
            <a:r>
              <a:rPr lang="en-GB" sz="1579" b="1" dirty="0">
                <a:solidFill>
                  <a:srgbClr val="495965"/>
                </a:solidFill>
                <a:latin typeface="Verdana" panose="020B0604030504040204" pitchFamily="34" charset="0"/>
                <a:ea typeface="Verdana" panose="020B0604030504040204" pitchFamily="34" charset="0"/>
                <a:cs typeface="Verdana" panose="020B0604030504040204" pitchFamily="34" charset="0"/>
              </a:rPr>
              <a:t>Other factors which determine network resilience?</a:t>
            </a:r>
          </a:p>
        </p:txBody>
      </p:sp>
      <p:sp>
        <p:nvSpPr>
          <p:cNvPr id="4" name="Right Arrow 3"/>
          <p:cNvSpPr/>
          <p:nvPr/>
        </p:nvSpPr>
        <p:spPr>
          <a:xfrm>
            <a:off x="4996218" y="3452925"/>
            <a:ext cx="2216732" cy="1071224"/>
          </a:xfrm>
          <a:prstGeom prst="rightArrow">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2020" eaLnBrk="0" fontAlgn="base" hangingPunct="0">
              <a:spcBef>
                <a:spcPct val="0"/>
              </a:spcBef>
              <a:spcAft>
                <a:spcPct val="0"/>
              </a:spcAft>
            </a:pPr>
            <a:r>
              <a:rPr lang="en-GB" sz="1754" b="1" dirty="0">
                <a:solidFill>
                  <a:prstClr val="white"/>
                </a:solidFill>
                <a:latin typeface="Calibri"/>
              </a:rPr>
              <a:t>These factors contribute to</a:t>
            </a:r>
          </a:p>
        </p:txBody>
      </p:sp>
      <p:sp>
        <p:nvSpPr>
          <p:cNvPr id="9" name="Rectangle 8"/>
          <p:cNvSpPr/>
          <p:nvPr/>
        </p:nvSpPr>
        <p:spPr>
          <a:xfrm>
            <a:off x="7494039" y="3471361"/>
            <a:ext cx="2741970" cy="1064394"/>
          </a:xfrm>
          <a:prstGeom prst="rect">
            <a:avLst/>
          </a:prstGeom>
        </p:spPr>
        <p:txBody>
          <a:bodyPr wrap="square">
            <a:spAutoFit/>
          </a:bodyPr>
          <a:lstStyle/>
          <a:p>
            <a:pPr marL="0" lvl="2" defTabSz="802020" eaLnBrk="0" fontAlgn="base" hangingPunct="0">
              <a:spcBef>
                <a:spcPct val="0"/>
              </a:spcBef>
              <a:spcAft>
                <a:spcPct val="0"/>
              </a:spcAft>
              <a:tabLst>
                <a:tab pos="401010" algn="l"/>
              </a:tabLst>
            </a:pPr>
            <a:r>
              <a:rPr lang="en-GB" sz="1579" b="1" dirty="0">
                <a:solidFill>
                  <a:srgbClr val="495965"/>
                </a:solidFill>
                <a:latin typeface="Verdana" panose="020B0604030504040204" pitchFamily="34" charset="0"/>
                <a:ea typeface="Verdana" panose="020B0604030504040204" pitchFamily="34" charset="0"/>
                <a:cs typeface="Verdana" panose="020B0604030504040204" pitchFamily="34" charset="0"/>
              </a:rPr>
              <a:t>The circumstances and customers’ overall likelihood of curtailment</a:t>
            </a:r>
            <a:endParaRPr lang="en-GB" sz="1579" dirty="0">
              <a:solidFill>
                <a:srgbClr val="495965"/>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Rectangle 9"/>
          <p:cNvSpPr/>
          <p:nvPr/>
        </p:nvSpPr>
        <p:spPr>
          <a:xfrm>
            <a:off x="294139" y="2004085"/>
            <a:ext cx="10105123" cy="335348"/>
          </a:xfrm>
          <a:prstGeom prst="rect">
            <a:avLst/>
          </a:prstGeom>
        </p:spPr>
        <p:txBody>
          <a:bodyPr wrap="square">
            <a:spAutoFit/>
          </a:bodyPr>
          <a:lstStyle/>
          <a:p>
            <a:pPr defTabSz="802020" eaLnBrk="0" fontAlgn="base" hangingPunct="0">
              <a:spcBef>
                <a:spcPct val="0"/>
              </a:spcBef>
              <a:spcAft>
                <a:spcPct val="0"/>
              </a:spcAft>
            </a:pPr>
            <a:r>
              <a:rPr lang="en-GB" sz="1579" b="1" dirty="0">
                <a:solidFill>
                  <a:srgbClr val="495965"/>
                </a:solidFill>
                <a:latin typeface="Verdana" panose="020B0604030504040204" pitchFamily="34" charset="0"/>
                <a:ea typeface="Verdana" panose="020B0604030504040204" pitchFamily="34" charset="0"/>
                <a:cs typeface="Verdana" panose="020B0604030504040204" pitchFamily="34" charset="0"/>
              </a:rPr>
              <a:t>We have identified different aspects of defining the ‘firmness’ of access rights</a:t>
            </a:r>
          </a:p>
        </p:txBody>
      </p:sp>
      <p:sp>
        <p:nvSpPr>
          <p:cNvPr id="12" name="Rectangle 11"/>
          <p:cNvSpPr/>
          <p:nvPr/>
        </p:nvSpPr>
        <p:spPr>
          <a:xfrm>
            <a:off x="357296" y="5296399"/>
            <a:ext cx="10105123" cy="578363"/>
          </a:xfrm>
          <a:prstGeom prst="rect">
            <a:avLst/>
          </a:prstGeom>
        </p:spPr>
        <p:txBody>
          <a:bodyPr wrap="square">
            <a:spAutoFit/>
          </a:bodyPr>
          <a:lstStyle/>
          <a:p>
            <a:pPr marL="250631" lvl="2" indent="-250631" defTabSz="802020" eaLnBrk="0" fontAlgn="base" hangingPunct="0">
              <a:spcBef>
                <a:spcPct val="0"/>
              </a:spcBef>
              <a:spcAft>
                <a:spcPct val="0"/>
              </a:spcAft>
              <a:buFont typeface="Wingdings" panose="05000000000000000000" pitchFamily="2" charset="2"/>
              <a:buChar char="§"/>
              <a:tabLst>
                <a:tab pos="401010" algn="l"/>
              </a:tabLst>
            </a:pPr>
            <a:r>
              <a:rPr lang="en-GB" sz="1579" b="1" dirty="0">
                <a:solidFill>
                  <a:srgbClr val="495965"/>
                </a:solidFill>
                <a:latin typeface="Verdana" panose="020B0604030504040204" pitchFamily="34" charset="0"/>
                <a:ea typeface="Verdana" panose="020B0604030504040204" pitchFamily="34" charset="0"/>
                <a:cs typeface="Verdana" panose="020B0604030504040204" pitchFamily="34" charset="0"/>
              </a:rPr>
              <a:t>Commercial conditions </a:t>
            </a:r>
            <a:r>
              <a:rPr lang="en-GB" sz="1579" dirty="0">
                <a:solidFill>
                  <a:srgbClr val="495965"/>
                </a:solidFill>
                <a:latin typeface="Verdana" panose="020B0604030504040204" pitchFamily="34" charset="0"/>
                <a:ea typeface="Verdana" panose="020B0604030504040204" pitchFamily="34" charset="0"/>
                <a:cs typeface="Verdana" panose="020B0604030504040204" pitchFamily="34" charset="0"/>
              </a:rPr>
              <a:t>or </a:t>
            </a:r>
            <a:r>
              <a:rPr lang="en-GB" sz="1579" b="1" dirty="0">
                <a:solidFill>
                  <a:srgbClr val="495965"/>
                </a:solidFill>
                <a:latin typeface="Verdana" panose="020B0604030504040204" pitchFamily="34" charset="0"/>
                <a:ea typeface="Verdana" panose="020B0604030504040204" pitchFamily="34" charset="0"/>
                <a:cs typeface="Verdana" panose="020B0604030504040204" pitchFamily="34" charset="0"/>
              </a:rPr>
              <a:t>financial ‘firmness’ </a:t>
            </a:r>
            <a:r>
              <a:rPr lang="en-GB" sz="1579" dirty="0">
                <a:solidFill>
                  <a:srgbClr val="495965"/>
                </a:solidFill>
                <a:latin typeface="Verdana" panose="020B0604030504040204" pitchFamily="34" charset="0"/>
                <a:ea typeface="Verdana" panose="020B0604030504040204" pitchFamily="34" charset="0"/>
                <a:cs typeface="Verdana" panose="020B0604030504040204" pitchFamily="34" charset="0"/>
              </a:rPr>
              <a:t>determines any payments due when access is restricted</a:t>
            </a:r>
          </a:p>
        </p:txBody>
      </p:sp>
    </p:spTree>
    <p:extLst>
      <p:ext uri="{BB962C8B-B14F-4D97-AF65-F5344CB8AC3E}">
        <p14:creationId xmlns:p14="http://schemas.microsoft.com/office/powerpoint/2010/main" val="610172411"/>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15147" y="1191193"/>
            <a:ext cx="7013570" cy="252628"/>
          </a:xfrm>
        </p:spPr>
        <p:txBody>
          <a:bodyPr/>
          <a:lstStyle/>
          <a:p>
            <a:r>
              <a:rPr lang="en-GB" sz="1754" dirty="0"/>
              <a:t>Access options: time-profiled, time-limited and shared</a:t>
            </a:r>
          </a:p>
        </p:txBody>
      </p:sp>
      <p:sp>
        <p:nvSpPr>
          <p:cNvPr id="3" name="Slide Number Placeholder 2"/>
          <p:cNvSpPr>
            <a:spLocks noGrp="1"/>
          </p:cNvSpPr>
          <p:nvPr>
            <p:ph type="sldNum" sz="quarter" idx="4"/>
          </p:nvPr>
        </p:nvSpPr>
        <p:spPr/>
        <p:txBody>
          <a:bodyPr/>
          <a:lstStyle/>
          <a:p>
            <a:pPr defTabSz="802020" eaLnBrk="0" fontAlgn="base" hangingPunct="0">
              <a:spcBef>
                <a:spcPct val="0"/>
              </a:spcBef>
              <a:spcAft>
                <a:spcPct val="0"/>
              </a:spcAft>
            </a:pPr>
            <a:fld id="{2D0DF9ED-8BA0-410B-84D1-2D8774E69E9E}" type="slidenum">
              <a:rPr lang="en-GB" altLang="en-US"/>
              <a:pPr defTabSz="802020" eaLnBrk="0" fontAlgn="base" hangingPunct="0">
                <a:spcBef>
                  <a:spcPct val="0"/>
                </a:spcBef>
                <a:spcAft>
                  <a:spcPct val="0"/>
                </a:spcAft>
              </a:pPr>
              <a:t>74</a:t>
            </a:fld>
            <a:endParaRPr lang="en-GB" altLang="en-US" dirty="0"/>
          </a:p>
        </p:txBody>
      </p:sp>
      <p:sp>
        <p:nvSpPr>
          <p:cNvPr id="5" name="BJPseudoFooter"/>
          <p:cNvSpPr txBox="1"/>
          <p:nvPr>
            <p:custDataLst>
              <p:tags r:id="rId1"/>
            </p:custDataLst>
          </p:nvPr>
        </p:nvSpPr>
        <p:spPr>
          <a:xfrm>
            <a:off x="1448065" y="6426081"/>
            <a:ext cx="7797271" cy="362279"/>
          </a:xfrm>
          <a:prstGeom prst="rect">
            <a:avLst/>
          </a:prstGeom>
          <a:noFill/>
        </p:spPr>
        <p:txBody>
          <a:bodyPr vert="horz" rtlCol="0">
            <a:spAutoFit/>
          </a:bodyPr>
          <a:lstStyle/>
          <a:p>
            <a:pPr algn="r" defTabSz="802020" eaLnBrk="0" fontAlgn="base" hangingPunct="0">
              <a:spcBef>
                <a:spcPct val="0"/>
              </a:spcBef>
              <a:spcAft>
                <a:spcPct val="0"/>
              </a:spcAft>
            </a:pPr>
            <a:r>
              <a:rPr lang="en-GB" sz="789">
                <a:solidFill>
                  <a:srgbClr val="000000"/>
                </a:solidFill>
                <a:latin typeface="Verdana" panose="020B0604030504040204" pitchFamily="34" charset="0"/>
                <a:cs typeface="Arial" charset="0"/>
              </a:rPr>
              <a:t>        </a:t>
            </a:r>
            <a:r>
              <a:rPr lang="en-GB" sz="965">
                <a:solidFill>
                  <a:srgbClr val="000000"/>
                </a:solidFill>
                <a:latin typeface="Calibri" pitchFamily="34" charset="0"/>
                <a:cs typeface="Arial" charset="0"/>
              </a:rPr>
              <a:t>
</a:t>
            </a:r>
            <a:r>
              <a:rPr lang="en-GB" sz="789">
                <a:solidFill>
                  <a:srgbClr val="000000"/>
                </a:solidFill>
                <a:latin typeface="Verdana" panose="020B0604030504040204" pitchFamily="34" charset="0"/>
                <a:cs typeface="Arial" charset="0"/>
              </a:rPr>
              <a:t>  </a:t>
            </a:r>
          </a:p>
        </p:txBody>
      </p:sp>
      <p:sp>
        <p:nvSpPr>
          <p:cNvPr id="6" name="Rectangle 5"/>
          <p:cNvSpPr/>
          <p:nvPr/>
        </p:nvSpPr>
        <p:spPr>
          <a:xfrm>
            <a:off x="292091" y="1879385"/>
            <a:ext cx="10105123" cy="524118"/>
          </a:xfrm>
          <a:prstGeom prst="rect">
            <a:avLst/>
          </a:prstGeom>
        </p:spPr>
        <p:txBody>
          <a:bodyPr wrap="square">
            <a:spAutoFit/>
          </a:bodyPr>
          <a:lstStyle/>
          <a:p>
            <a:pPr defTabSz="802020" eaLnBrk="0" fontAlgn="base" hangingPunct="0">
              <a:spcBef>
                <a:spcPct val="0"/>
              </a:spcBef>
              <a:spcAft>
                <a:spcPct val="0"/>
              </a:spcAft>
            </a:pPr>
            <a:r>
              <a:rPr lang="en-GB" sz="1403" b="1" dirty="0">
                <a:solidFill>
                  <a:srgbClr val="495965"/>
                </a:solidFill>
                <a:latin typeface="Verdana" panose="020B0604030504040204" pitchFamily="34" charset="0"/>
                <a:ea typeface="Verdana" panose="020B0604030504040204" pitchFamily="34" charset="0"/>
                <a:cs typeface="Verdana" panose="020B0604030504040204" pitchFamily="34" charset="0"/>
              </a:rPr>
              <a:t>We have identified key parameters of access rights which may be better defined, and a range of potential variants or design choices for each option. </a:t>
            </a:r>
            <a:endPar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endParaRPr>
          </a:p>
        </p:txBody>
      </p:sp>
      <p:sp>
        <p:nvSpPr>
          <p:cNvPr id="8" name="Rectangle 7"/>
          <p:cNvSpPr/>
          <p:nvPr/>
        </p:nvSpPr>
        <p:spPr>
          <a:xfrm>
            <a:off x="292092" y="2559469"/>
            <a:ext cx="10110815" cy="3114827"/>
          </a:xfrm>
          <a:prstGeom prst="rect">
            <a:avLst/>
          </a:prstGeom>
        </p:spPr>
        <p:txBody>
          <a:bodyPr wrap="square">
            <a:spAutoFit/>
          </a:bodyPr>
          <a:lstStyle/>
          <a:p>
            <a:pPr marL="250631" lvl="2" indent="-250631" defTabSz="802020" eaLnBrk="0" fontAlgn="base" hangingPunct="0">
              <a:spcBef>
                <a:spcPct val="0"/>
              </a:spcBef>
              <a:spcAft>
                <a:spcPct val="0"/>
              </a:spcAft>
              <a:buFont typeface="Wingdings" panose="05000000000000000000" pitchFamily="2" charset="2"/>
              <a:buChar char="§"/>
              <a:tabLst>
                <a:tab pos="401010" algn="l"/>
              </a:tabLst>
            </a:pPr>
            <a:r>
              <a:rPr lang="en-GB" sz="1403" b="1" dirty="0">
                <a:solidFill>
                  <a:srgbClr val="495965"/>
                </a:solidFill>
                <a:latin typeface="Verdana" panose="020B0604030504040204" pitchFamily="34" charset="0"/>
                <a:ea typeface="Verdana" panose="020B0604030504040204" pitchFamily="34" charset="0"/>
                <a:cs typeface="Verdana" panose="020B0604030504040204" pitchFamily="34" charset="0"/>
              </a:rPr>
              <a:t>Time-profiled access</a:t>
            </a: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 could be HH varying, time banded or continuous access; it could be static or dynamic, and have differing degrees of notice of changes, linked to local / market conditions?</a:t>
            </a:r>
          </a:p>
          <a:p>
            <a:pPr marL="250631" lvl="2" indent="-250631" defTabSz="802020" eaLnBrk="0" fontAlgn="base" hangingPunct="0">
              <a:spcBef>
                <a:spcPct val="0"/>
              </a:spcBef>
              <a:spcAft>
                <a:spcPct val="0"/>
              </a:spcAft>
              <a:buFont typeface="Wingdings" panose="05000000000000000000" pitchFamily="2" charset="2"/>
              <a:buChar char="§"/>
              <a:tabLst>
                <a:tab pos="401010" algn="l"/>
              </a:tabLst>
            </a:pPr>
            <a:endPar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endParaRPr>
          </a:p>
          <a:p>
            <a:pPr marL="250631" lvl="2" indent="-250631" defTabSz="802020" eaLnBrk="0" fontAlgn="base" hangingPunct="0">
              <a:spcBef>
                <a:spcPct val="0"/>
              </a:spcBef>
              <a:spcAft>
                <a:spcPct val="0"/>
              </a:spcAft>
              <a:buFont typeface="Wingdings" panose="05000000000000000000" pitchFamily="2" charset="2"/>
              <a:buChar char="§"/>
              <a:tabLst>
                <a:tab pos="401010" algn="l"/>
              </a:tabLst>
            </a:pPr>
            <a:r>
              <a:rPr lang="en-GB" sz="1403" b="1" dirty="0">
                <a:solidFill>
                  <a:srgbClr val="495965"/>
                </a:solidFill>
                <a:latin typeface="Verdana" panose="020B0604030504040204" pitchFamily="34" charset="0"/>
                <a:ea typeface="Verdana" panose="020B0604030504040204" pitchFamily="34" charset="0"/>
                <a:cs typeface="Verdana" panose="020B0604030504040204" pitchFamily="34" charset="0"/>
              </a:rPr>
              <a:t>Short term duration</a:t>
            </a: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 involves choices of any maximum duration, whether this can start at any time, what happens at the end of the period, and whether it is offered universally or only under certain conditions</a:t>
            </a:r>
          </a:p>
          <a:p>
            <a:pPr marL="250631" lvl="2" indent="-250631" defTabSz="802020" eaLnBrk="0" fontAlgn="base" hangingPunct="0">
              <a:spcBef>
                <a:spcPct val="0"/>
              </a:spcBef>
              <a:spcAft>
                <a:spcPct val="0"/>
              </a:spcAft>
              <a:buFont typeface="Wingdings" panose="05000000000000000000" pitchFamily="2" charset="2"/>
              <a:buChar char="§"/>
              <a:tabLst>
                <a:tab pos="401010" algn="l"/>
              </a:tabLst>
            </a:pPr>
            <a:endParaRPr lang="en-GB" sz="1403" b="1" dirty="0">
              <a:solidFill>
                <a:srgbClr val="495965"/>
              </a:solidFill>
              <a:latin typeface="Verdana" panose="020B0604030504040204" pitchFamily="34" charset="0"/>
              <a:ea typeface="Verdana" panose="020B0604030504040204" pitchFamily="34" charset="0"/>
              <a:cs typeface="Verdana" panose="020B0604030504040204" pitchFamily="34" charset="0"/>
            </a:endParaRPr>
          </a:p>
          <a:p>
            <a:pPr marL="250631" lvl="2" indent="-250631" defTabSz="802020" eaLnBrk="0" fontAlgn="base" hangingPunct="0">
              <a:spcBef>
                <a:spcPct val="0"/>
              </a:spcBef>
              <a:spcAft>
                <a:spcPct val="0"/>
              </a:spcAft>
              <a:buFont typeface="Wingdings" panose="05000000000000000000" pitchFamily="2" charset="2"/>
              <a:buChar char="§"/>
              <a:tabLst>
                <a:tab pos="401010" algn="l"/>
              </a:tabLst>
            </a:pPr>
            <a:r>
              <a:rPr lang="en-GB" sz="1403" b="1" dirty="0">
                <a:solidFill>
                  <a:srgbClr val="495965"/>
                </a:solidFill>
                <a:latin typeface="Verdana" panose="020B0604030504040204" pitchFamily="34" charset="0"/>
                <a:ea typeface="Verdana" panose="020B0604030504040204" pitchFamily="34" charset="0"/>
                <a:cs typeface="Verdana" panose="020B0604030504040204" pitchFamily="34" charset="0"/>
              </a:rPr>
              <a:t>Shared access</a:t>
            </a: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 could involve different numbers or types of customer, within a defined geographic region or more widely; it may need exchange rates to be defined, and could be more suited for certain access options</a:t>
            </a:r>
          </a:p>
          <a:p>
            <a:pPr marL="250631" lvl="2" indent="-250631" defTabSz="802020" eaLnBrk="0" fontAlgn="base" hangingPunct="0">
              <a:spcBef>
                <a:spcPct val="0"/>
              </a:spcBef>
              <a:spcAft>
                <a:spcPct val="0"/>
              </a:spcAft>
              <a:buFont typeface="Wingdings" panose="05000000000000000000" pitchFamily="2" charset="2"/>
              <a:buChar char="§"/>
              <a:tabLst>
                <a:tab pos="401010" algn="l"/>
              </a:tabLst>
            </a:pPr>
            <a:endPar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endParaRPr>
          </a:p>
          <a:p>
            <a:pPr marL="250631" lvl="2" indent="-250631" defTabSz="802020" eaLnBrk="0" fontAlgn="base" hangingPunct="0">
              <a:spcBef>
                <a:spcPct val="0"/>
              </a:spcBef>
              <a:spcAft>
                <a:spcPct val="0"/>
              </a:spcAft>
              <a:buFont typeface="Wingdings" panose="05000000000000000000" pitchFamily="2" charset="2"/>
              <a:buChar char="§"/>
              <a:tabLst>
                <a:tab pos="401010" algn="l"/>
              </a:tabLst>
            </a:pP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We will also be considering options for </a:t>
            </a:r>
            <a:r>
              <a:rPr lang="en-GB" sz="1403" b="1" dirty="0">
                <a:solidFill>
                  <a:srgbClr val="495965"/>
                </a:solidFill>
                <a:latin typeface="Verdana" panose="020B0604030504040204" pitchFamily="34" charset="0"/>
                <a:ea typeface="Verdana" panose="020B0604030504040204" pitchFamily="34" charset="0"/>
                <a:cs typeface="Verdana" panose="020B0604030504040204" pitchFamily="34" charset="0"/>
              </a:rPr>
              <a:t>small users, including households</a:t>
            </a: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 We will consider any need for specific options or appropriate protections, particularly considering those who may be in vulnerable situations, given the nature of electricity as an essential service. </a:t>
            </a:r>
          </a:p>
          <a:p>
            <a:pPr marL="250631" lvl="2" indent="-250631" defTabSz="802020" eaLnBrk="0" fontAlgn="base" hangingPunct="0">
              <a:spcBef>
                <a:spcPct val="0"/>
              </a:spcBef>
              <a:spcAft>
                <a:spcPct val="0"/>
              </a:spcAft>
              <a:buFont typeface="Wingdings" panose="05000000000000000000" pitchFamily="2" charset="2"/>
              <a:buChar char="§"/>
              <a:tabLst>
                <a:tab pos="401010" algn="l"/>
              </a:tabLst>
            </a:pPr>
            <a:endParaRPr lang="en-GB" sz="1403" dirty="0">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392405286"/>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62519" y="1191193"/>
            <a:ext cx="7266198" cy="252628"/>
          </a:xfrm>
        </p:spPr>
        <p:txBody>
          <a:bodyPr/>
          <a:lstStyle/>
          <a:p>
            <a:r>
              <a:rPr lang="en-GB" sz="1754" dirty="0"/>
              <a:t>Cross-cutting access design choices: long list</a:t>
            </a:r>
          </a:p>
        </p:txBody>
      </p:sp>
      <p:sp>
        <p:nvSpPr>
          <p:cNvPr id="3" name="Slide Number Placeholder 2"/>
          <p:cNvSpPr>
            <a:spLocks noGrp="1"/>
          </p:cNvSpPr>
          <p:nvPr>
            <p:ph type="sldNum" sz="quarter" idx="4"/>
          </p:nvPr>
        </p:nvSpPr>
        <p:spPr/>
        <p:txBody>
          <a:bodyPr/>
          <a:lstStyle/>
          <a:p>
            <a:pPr defTabSz="802020" eaLnBrk="0" fontAlgn="base" hangingPunct="0">
              <a:spcBef>
                <a:spcPct val="0"/>
              </a:spcBef>
              <a:spcAft>
                <a:spcPct val="0"/>
              </a:spcAft>
            </a:pPr>
            <a:fld id="{2D0DF9ED-8BA0-410B-84D1-2D8774E69E9E}" type="slidenum">
              <a:rPr lang="en-GB" altLang="en-US"/>
              <a:pPr defTabSz="802020" eaLnBrk="0" fontAlgn="base" hangingPunct="0">
                <a:spcBef>
                  <a:spcPct val="0"/>
                </a:spcBef>
                <a:spcAft>
                  <a:spcPct val="0"/>
                </a:spcAft>
              </a:pPr>
              <a:t>75</a:t>
            </a:fld>
            <a:endParaRPr lang="en-GB" altLang="en-US" dirty="0"/>
          </a:p>
        </p:txBody>
      </p:sp>
      <p:sp>
        <p:nvSpPr>
          <p:cNvPr id="5" name="BJPseudoFooter"/>
          <p:cNvSpPr txBox="1"/>
          <p:nvPr>
            <p:custDataLst>
              <p:tags r:id="rId1"/>
            </p:custDataLst>
          </p:nvPr>
        </p:nvSpPr>
        <p:spPr>
          <a:xfrm>
            <a:off x="1448065" y="6426081"/>
            <a:ext cx="7797271" cy="362279"/>
          </a:xfrm>
          <a:prstGeom prst="rect">
            <a:avLst/>
          </a:prstGeom>
          <a:noFill/>
        </p:spPr>
        <p:txBody>
          <a:bodyPr vert="horz" rtlCol="0">
            <a:spAutoFit/>
          </a:bodyPr>
          <a:lstStyle/>
          <a:p>
            <a:pPr algn="r" defTabSz="802020" eaLnBrk="0" fontAlgn="base" hangingPunct="0">
              <a:spcBef>
                <a:spcPct val="0"/>
              </a:spcBef>
              <a:spcAft>
                <a:spcPct val="0"/>
              </a:spcAft>
            </a:pPr>
            <a:r>
              <a:rPr lang="en-GB" sz="789">
                <a:solidFill>
                  <a:srgbClr val="000000"/>
                </a:solidFill>
                <a:latin typeface="Verdana" panose="020B0604030504040204" pitchFamily="34" charset="0"/>
                <a:cs typeface="Arial" charset="0"/>
              </a:rPr>
              <a:t>        </a:t>
            </a:r>
            <a:r>
              <a:rPr lang="en-GB" sz="965">
                <a:solidFill>
                  <a:srgbClr val="000000"/>
                </a:solidFill>
                <a:latin typeface="Calibri" pitchFamily="34" charset="0"/>
                <a:cs typeface="Arial" charset="0"/>
              </a:rPr>
              <a:t>
</a:t>
            </a:r>
            <a:r>
              <a:rPr lang="en-GB" sz="789">
                <a:solidFill>
                  <a:srgbClr val="000000"/>
                </a:solidFill>
                <a:latin typeface="Verdana" panose="020B0604030504040204" pitchFamily="34" charset="0"/>
                <a:cs typeface="Arial" charset="0"/>
              </a:rPr>
              <a:t>  </a:t>
            </a:r>
          </a:p>
        </p:txBody>
      </p:sp>
      <p:sp>
        <p:nvSpPr>
          <p:cNvPr id="6" name="Rectangle 5"/>
          <p:cNvSpPr/>
          <p:nvPr/>
        </p:nvSpPr>
        <p:spPr>
          <a:xfrm>
            <a:off x="294139" y="1887202"/>
            <a:ext cx="10105122" cy="308226"/>
          </a:xfrm>
          <a:prstGeom prst="rect">
            <a:avLst/>
          </a:prstGeom>
        </p:spPr>
        <p:txBody>
          <a:bodyPr wrap="square">
            <a:spAutoFit/>
          </a:bodyPr>
          <a:lstStyle/>
          <a:p>
            <a:pPr defTabSz="802020" eaLnBrk="0" fontAlgn="base" hangingPunct="0">
              <a:spcBef>
                <a:spcPct val="0"/>
              </a:spcBef>
              <a:spcAft>
                <a:spcPct val="0"/>
              </a:spcAft>
            </a:pPr>
            <a:r>
              <a:rPr lang="en-GB" sz="1403" b="1" dirty="0">
                <a:solidFill>
                  <a:srgbClr val="495965"/>
                </a:solidFill>
                <a:latin typeface="Verdana" panose="020B0604030504040204" pitchFamily="34" charset="0"/>
                <a:ea typeface="Verdana" panose="020B0604030504040204" pitchFamily="34" charset="0"/>
                <a:cs typeface="Verdana" panose="020B0604030504040204" pitchFamily="34" charset="0"/>
              </a:rPr>
              <a:t>We have also identified a number of cross-cutting parameters which can be defined.</a:t>
            </a:r>
          </a:p>
        </p:txBody>
      </p:sp>
      <p:sp>
        <p:nvSpPr>
          <p:cNvPr id="7" name="Rectangle 6"/>
          <p:cNvSpPr/>
          <p:nvPr/>
        </p:nvSpPr>
        <p:spPr>
          <a:xfrm>
            <a:off x="294139" y="2532775"/>
            <a:ext cx="5052561" cy="2251257"/>
          </a:xfrm>
          <a:prstGeom prst="rect">
            <a:avLst/>
          </a:prstGeom>
        </p:spPr>
        <p:txBody>
          <a:bodyPr wrap="square">
            <a:spAutoFit/>
          </a:bodyPr>
          <a:lstStyle/>
          <a:p>
            <a:pPr marL="250631" lvl="2" indent="-250631" defTabSz="802020" eaLnBrk="0" fontAlgn="base" hangingPunct="0">
              <a:spcBef>
                <a:spcPct val="0"/>
              </a:spcBef>
              <a:spcAft>
                <a:spcPct val="0"/>
              </a:spcAft>
              <a:buFont typeface="Wingdings" panose="05000000000000000000" pitchFamily="2" charset="2"/>
              <a:buChar char="§"/>
              <a:tabLst>
                <a:tab pos="401010" algn="l"/>
              </a:tabLst>
            </a:pPr>
            <a:r>
              <a:rPr lang="en-GB" sz="1403" b="1" dirty="0">
                <a:solidFill>
                  <a:srgbClr val="495965"/>
                </a:solidFill>
                <a:latin typeface="Verdana" panose="020B0604030504040204" pitchFamily="34" charset="0"/>
                <a:ea typeface="Verdana" panose="020B0604030504040204" pitchFamily="34" charset="0"/>
                <a:cs typeface="Verdana" panose="020B0604030504040204" pitchFamily="34" charset="0"/>
              </a:rPr>
              <a:t>Standardisation of access, </a:t>
            </a: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could involve a set number of standardised options, potentially defined in codes, a more continuous range of bespoke choices for customers, or a hybrid, varying by option or customer type</a:t>
            </a:r>
          </a:p>
          <a:p>
            <a:pPr marL="250631" lvl="2" indent="-250631" defTabSz="802020" eaLnBrk="0" fontAlgn="base" hangingPunct="0">
              <a:spcBef>
                <a:spcPct val="0"/>
              </a:spcBef>
              <a:spcAft>
                <a:spcPct val="0"/>
              </a:spcAft>
              <a:buFont typeface="Wingdings" panose="05000000000000000000" pitchFamily="2" charset="2"/>
              <a:buChar char="§"/>
              <a:tabLst>
                <a:tab pos="401010" algn="l"/>
              </a:tabLst>
            </a:pPr>
            <a:endParaRPr lang="en-GB" sz="1403"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pPr marL="250631" lvl="2" indent="-250631" defTabSz="802020" eaLnBrk="0" fontAlgn="base" hangingPunct="0">
              <a:spcBef>
                <a:spcPct val="0"/>
              </a:spcBef>
              <a:spcAft>
                <a:spcPct val="0"/>
              </a:spcAft>
              <a:buFont typeface="Wingdings" panose="05000000000000000000" pitchFamily="2" charset="2"/>
              <a:buChar char="§"/>
              <a:tabLst>
                <a:tab pos="401010" algn="l"/>
              </a:tabLst>
            </a:pPr>
            <a:r>
              <a:rPr lang="en-GB" sz="1403" b="1" dirty="0">
                <a:solidFill>
                  <a:srgbClr val="495965"/>
                </a:solidFill>
                <a:latin typeface="Verdana" panose="020B0604030504040204" pitchFamily="34" charset="0"/>
                <a:ea typeface="Verdana" panose="020B0604030504040204" pitchFamily="34" charset="0"/>
                <a:cs typeface="Verdana" panose="020B0604030504040204" pitchFamily="34" charset="0"/>
              </a:rPr>
              <a:t>Cross-system basis of access</a:t>
            </a: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 could involve access rights defining explicit conditions relating to distribution and transmission, or a single set of combined conditions. </a:t>
            </a:r>
            <a:endParaRPr lang="en-GB" sz="1403" dirty="0">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sp>
        <p:nvSpPr>
          <p:cNvPr id="8" name="Rectangle 7"/>
          <p:cNvSpPr/>
          <p:nvPr/>
        </p:nvSpPr>
        <p:spPr>
          <a:xfrm>
            <a:off x="5409857" y="2532776"/>
            <a:ext cx="4969792" cy="3546612"/>
          </a:xfrm>
          <a:prstGeom prst="rect">
            <a:avLst/>
          </a:prstGeom>
        </p:spPr>
        <p:txBody>
          <a:bodyPr wrap="square">
            <a:spAutoFit/>
          </a:bodyPr>
          <a:lstStyle/>
          <a:p>
            <a:pPr marL="250631" lvl="2" indent="-250631" defTabSz="802020" eaLnBrk="0" fontAlgn="base" hangingPunct="0">
              <a:spcBef>
                <a:spcPct val="0"/>
              </a:spcBef>
              <a:spcAft>
                <a:spcPct val="0"/>
              </a:spcAft>
              <a:buFont typeface="Wingdings" panose="05000000000000000000" pitchFamily="2" charset="2"/>
              <a:buChar char="§"/>
              <a:tabLst>
                <a:tab pos="401010" algn="l"/>
              </a:tabLst>
            </a:pPr>
            <a:r>
              <a:rPr lang="en-GB" sz="1403" b="1" dirty="0">
                <a:solidFill>
                  <a:srgbClr val="495965"/>
                </a:solidFill>
                <a:latin typeface="Verdana" panose="020B0604030504040204" pitchFamily="34" charset="0"/>
                <a:ea typeface="Verdana" panose="020B0604030504040204" pitchFamily="34" charset="0"/>
                <a:cs typeface="Verdana" panose="020B0604030504040204" pitchFamily="34" charset="0"/>
              </a:rPr>
              <a:t>Overrun and override conditions</a:t>
            </a: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 the circumstances when a defined access or curtailment level can be exceeded, or curtailment requests overridden, and what happens if they are, </a:t>
            </a:r>
            <a:r>
              <a:rPr lang="en-GB" sz="1403" dirty="0" err="1">
                <a:solidFill>
                  <a:srgbClr val="495965"/>
                </a:solidFill>
                <a:latin typeface="Verdana" panose="020B0604030504040204" pitchFamily="34" charset="0"/>
                <a:ea typeface="Verdana" panose="020B0604030504040204" pitchFamily="34" charset="0"/>
                <a:cs typeface="Verdana" panose="020B0604030504040204" pitchFamily="34" charset="0"/>
              </a:rPr>
              <a:t>eg</a:t>
            </a: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 excess charge, automatic upgrade or physical limit</a:t>
            </a:r>
          </a:p>
          <a:p>
            <a:pPr marL="250631" lvl="2" indent="-250631" defTabSz="802020" eaLnBrk="0" fontAlgn="base" hangingPunct="0">
              <a:spcBef>
                <a:spcPct val="0"/>
              </a:spcBef>
              <a:spcAft>
                <a:spcPct val="0"/>
              </a:spcAft>
              <a:buFont typeface="Wingdings" panose="05000000000000000000" pitchFamily="2" charset="2"/>
              <a:buChar char="§"/>
              <a:tabLst>
                <a:tab pos="401010" algn="l"/>
              </a:tabLst>
            </a:pPr>
            <a:endParaRPr lang="en-GB" sz="1403" b="1" dirty="0">
              <a:solidFill>
                <a:srgbClr val="495965"/>
              </a:solidFill>
              <a:latin typeface="Verdana" panose="020B0604030504040204" pitchFamily="34" charset="0"/>
              <a:ea typeface="Verdana" panose="020B0604030504040204" pitchFamily="34" charset="0"/>
              <a:cs typeface="Verdana" panose="020B0604030504040204" pitchFamily="34" charset="0"/>
            </a:endParaRPr>
          </a:p>
          <a:p>
            <a:pPr marL="250631" lvl="2" indent="-250631" defTabSz="802020" eaLnBrk="0" fontAlgn="base" hangingPunct="0">
              <a:spcBef>
                <a:spcPct val="0"/>
              </a:spcBef>
              <a:spcAft>
                <a:spcPct val="0"/>
              </a:spcAft>
              <a:buFont typeface="Wingdings" panose="05000000000000000000" pitchFamily="2" charset="2"/>
              <a:buChar char="§"/>
              <a:tabLst>
                <a:tab pos="401010" algn="l"/>
              </a:tabLst>
            </a:pPr>
            <a:r>
              <a:rPr lang="en-GB" sz="1403" b="1" dirty="0">
                <a:solidFill>
                  <a:srgbClr val="495965"/>
                </a:solidFill>
                <a:latin typeface="Verdana" panose="020B0604030504040204" pitchFamily="34" charset="0"/>
                <a:ea typeface="Verdana" panose="020B0604030504040204" pitchFamily="34" charset="0"/>
                <a:cs typeface="Verdana" panose="020B0604030504040204" pitchFamily="34" charset="0"/>
              </a:rPr>
              <a:t>Planning / security standards</a:t>
            </a: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 describes how far access options have a basis in planning standards or other codes of practice</a:t>
            </a:r>
          </a:p>
          <a:p>
            <a:pPr marL="250631" lvl="2" indent="-250631" defTabSz="802020" eaLnBrk="0" fontAlgn="base" hangingPunct="0">
              <a:spcBef>
                <a:spcPct val="0"/>
              </a:spcBef>
              <a:spcAft>
                <a:spcPct val="0"/>
              </a:spcAft>
              <a:buFont typeface="Wingdings" panose="05000000000000000000" pitchFamily="2" charset="2"/>
              <a:buChar char="§"/>
              <a:tabLst>
                <a:tab pos="401010" algn="l"/>
              </a:tabLst>
            </a:pPr>
            <a:endParaRPr lang="en-GB" sz="1403" b="1" dirty="0">
              <a:solidFill>
                <a:srgbClr val="495965"/>
              </a:solidFill>
              <a:latin typeface="Verdana" panose="020B0604030504040204" pitchFamily="34" charset="0"/>
              <a:ea typeface="Verdana" panose="020B0604030504040204" pitchFamily="34" charset="0"/>
              <a:cs typeface="Verdana" panose="020B0604030504040204" pitchFamily="34" charset="0"/>
            </a:endParaRPr>
          </a:p>
          <a:p>
            <a:pPr marL="250631" lvl="2" indent="-250631" defTabSz="802020" eaLnBrk="0" fontAlgn="base" hangingPunct="0">
              <a:spcBef>
                <a:spcPct val="0"/>
              </a:spcBef>
              <a:spcAft>
                <a:spcPct val="0"/>
              </a:spcAft>
              <a:buFont typeface="Wingdings" panose="05000000000000000000" pitchFamily="2" charset="2"/>
              <a:buChar char="§"/>
              <a:tabLst>
                <a:tab pos="401010" algn="l"/>
              </a:tabLst>
            </a:pPr>
            <a:r>
              <a:rPr lang="en-GB" sz="1403" b="1" dirty="0">
                <a:solidFill>
                  <a:srgbClr val="495965"/>
                </a:solidFill>
                <a:latin typeface="Verdana" panose="020B0604030504040204" pitchFamily="34" charset="0"/>
                <a:ea typeface="Verdana" panose="020B0604030504040204" pitchFamily="34" charset="0"/>
                <a:cs typeface="Verdana" panose="020B0604030504040204" pitchFamily="34" charset="0"/>
              </a:rPr>
              <a:t>Implicit / explicit</a:t>
            </a: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 considering how explicitly access options are defined for different types of user or access (</a:t>
            </a:r>
            <a:r>
              <a:rPr lang="en-GB" sz="1403" dirty="0" err="1">
                <a:solidFill>
                  <a:srgbClr val="495965"/>
                </a:solidFill>
                <a:latin typeface="Verdana" panose="020B0604030504040204" pitchFamily="34" charset="0"/>
                <a:ea typeface="Verdana" panose="020B0604030504040204" pitchFamily="34" charset="0"/>
                <a:cs typeface="Verdana" panose="020B0604030504040204" pitchFamily="34" charset="0"/>
              </a:rPr>
              <a:t>eg</a:t>
            </a: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 import / export)</a:t>
            </a:r>
          </a:p>
          <a:p>
            <a:pPr marL="250631" lvl="2" indent="-250631" defTabSz="802020" eaLnBrk="0" fontAlgn="base" hangingPunct="0">
              <a:spcBef>
                <a:spcPct val="0"/>
              </a:spcBef>
              <a:spcAft>
                <a:spcPct val="0"/>
              </a:spcAft>
              <a:buFont typeface="Wingdings" panose="05000000000000000000" pitchFamily="2" charset="2"/>
              <a:buChar char="§"/>
              <a:tabLst>
                <a:tab pos="401010" algn="l"/>
              </a:tabLst>
            </a:pPr>
            <a:endParaRPr lang="en-GB" sz="1403"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pPr marL="250631" lvl="2" indent="-250631" defTabSz="802020" eaLnBrk="0" fontAlgn="base" hangingPunct="0">
              <a:spcBef>
                <a:spcPct val="0"/>
              </a:spcBef>
              <a:spcAft>
                <a:spcPct val="0"/>
              </a:spcAft>
              <a:buFont typeface="Wingdings" panose="05000000000000000000" pitchFamily="2" charset="2"/>
              <a:buChar char="§"/>
              <a:tabLst>
                <a:tab pos="401010" algn="l"/>
              </a:tabLst>
            </a:pPr>
            <a:endParaRPr lang="en-GB" sz="1403" dirty="0">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582771906"/>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5E1AFA-1A07-CA42-BB31-395751B816C3}"/>
              </a:ext>
            </a:extLst>
          </p:cNvPr>
          <p:cNvSpPr>
            <a:spLocks noGrp="1"/>
          </p:cNvSpPr>
          <p:nvPr>
            <p:ph type="title"/>
          </p:nvPr>
        </p:nvSpPr>
        <p:spPr/>
        <p:txBody>
          <a:bodyPr/>
          <a:lstStyle/>
          <a:p>
            <a:endParaRPr lang="en-US" dirty="0"/>
          </a:p>
        </p:txBody>
      </p:sp>
      <p:sp>
        <p:nvSpPr>
          <p:cNvPr id="3" name="Slide Number Placeholder 2">
            <a:extLst>
              <a:ext uri="{FF2B5EF4-FFF2-40B4-BE49-F238E27FC236}">
                <a16:creationId xmlns:a16="http://schemas.microsoft.com/office/drawing/2014/main" id="{AB608F32-9428-CF49-97AE-D6A1C48DCD13}"/>
              </a:ext>
            </a:extLst>
          </p:cNvPr>
          <p:cNvSpPr>
            <a:spLocks noGrp="1"/>
          </p:cNvSpPr>
          <p:nvPr>
            <p:ph type="sldNum" sz="quarter" idx="4"/>
          </p:nvPr>
        </p:nvSpPr>
        <p:spPr/>
        <p:txBody>
          <a:bodyPr/>
          <a:lstStyle/>
          <a:p>
            <a:pPr defTabSz="802020" eaLnBrk="0" fontAlgn="base" hangingPunct="0">
              <a:spcBef>
                <a:spcPct val="0"/>
              </a:spcBef>
              <a:spcAft>
                <a:spcPct val="0"/>
              </a:spcAft>
            </a:pPr>
            <a:fld id="{2D0DF9ED-8BA0-410B-84D1-2D8774E69E9E}" type="slidenum">
              <a:rPr lang="en-GB" altLang="en-US"/>
              <a:pPr defTabSz="802020" eaLnBrk="0" fontAlgn="base" hangingPunct="0">
                <a:spcBef>
                  <a:spcPct val="0"/>
                </a:spcBef>
                <a:spcAft>
                  <a:spcPct val="0"/>
                </a:spcAft>
              </a:pPr>
              <a:t>76</a:t>
            </a:fld>
            <a:endParaRPr lang="en-GB" altLang="en-US" dirty="0"/>
          </a:p>
        </p:txBody>
      </p:sp>
      <p:sp>
        <p:nvSpPr>
          <p:cNvPr id="4" name="Rectangle 3">
            <a:extLst>
              <a:ext uri="{FF2B5EF4-FFF2-40B4-BE49-F238E27FC236}">
                <a16:creationId xmlns:a16="http://schemas.microsoft.com/office/drawing/2014/main" id="{B4676381-E422-E143-B470-8191795B79E4}"/>
              </a:ext>
            </a:extLst>
          </p:cNvPr>
          <p:cNvSpPr/>
          <p:nvPr/>
        </p:nvSpPr>
        <p:spPr>
          <a:xfrm>
            <a:off x="0" y="773112"/>
            <a:ext cx="10693400" cy="6015038"/>
          </a:xfrm>
          <a:prstGeom prst="rect">
            <a:avLst/>
          </a:prstGeom>
          <a:solidFill>
            <a:srgbClr val="F47B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2020" eaLnBrk="0" fontAlgn="base" hangingPunct="0">
              <a:spcBef>
                <a:spcPct val="0"/>
              </a:spcBef>
              <a:spcAft>
                <a:spcPct val="0"/>
              </a:spcAft>
            </a:pPr>
            <a:endParaRPr lang="en-US" sz="1579">
              <a:solidFill>
                <a:prstClr val="white"/>
              </a:solidFill>
              <a:latin typeface="Calibri"/>
            </a:endParaRPr>
          </a:p>
        </p:txBody>
      </p:sp>
      <p:sp>
        <p:nvSpPr>
          <p:cNvPr id="5" name="TextBox 4">
            <a:extLst>
              <a:ext uri="{FF2B5EF4-FFF2-40B4-BE49-F238E27FC236}">
                <a16:creationId xmlns:a16="http://schemas.microsoft.com/office/drawing/2014/main" id="{57EA4A99-59E8-6645-88B5-202BC6C3F2D9}"/>
              </a:ext>
            </a:extLst>
          </p:cNvPr>
          <p:cNvSpPr txBox="1"/>
          <p:nvPr/>
        </p:nvSpPr>
        <p:spPr>
          <a:xfrm>
            <a:off x="2062535" y="3292886"/>
            <a:ext cx="6568330" cy="524311"/>
          </a:xfrm>
          <a:prstGeom prst="rect">
            <a:avLst/>
          </a:prstGeom>
          <a:noFill/>
        </p:spPr>
        <p:txBody>
          <a:bodyPr wrap="square" rtlCol="0">
            <a:spAutoFit/>
          </a:bodyPr>
          <a:lstStyle/>
          <a:p>
            <a:pPr algn="ctr" defTabSz="802020">
              <a:spcAft>
                <a:spcPts val="526"/>
              </a:spcAft>
              <a:defRPr/>
            </a:pPr>
            <a:r>
              <a:rPr lang="en-GB" sz="2807" b="1" dirty="0" err="1">
                <a:solidFill>
                  <a:prstClr val="white"/>
                </a:solidFill>
                <a:latin typeface="Verdana" pitchFamily="34" charset="0"/>
                <a:ea typeface="Verdana" pitchFamily="34" charset="0"/>
                <a:cs typeface="Verdana" pitchFamily="34" charset="0"/>
              </a:rPr>
              <a:t>Workstream</a:t>
            </a:r>
            <a:r>
              <a:rPr lang="en-GB" sz="2807" b="1" dirty="0">
                <a:solidFill>
                  <a:prstClr val="white"/>
                </a:solidFill>
                <a:latin typeface="Verdana" pitchFamily="34" charset="0"/>
                <a:ea typeface="Verdana" pitchFamily="34" charset="0"/>
                <a:cs typeface="Verdana" pitchFamily="34" charset="0"/>
              </a:rPr>
              <a:t> 2: Charge Design</a:t>
            </a:r>
          </a:p>
        </p:txBody>
      </p:sp>
      <p:sp>
        <p:nvSpPr>
          <p:cNvPr id="8" name="BJPseudoFooter"/>
          <p:cNvSpPr txBox="1"/>
          <p:nvPr>
            <p:custDataLst>
              <p:tags r:id="rId1"/>
            </p:custDataLst>
          </p:nvPr>
        </p:nvSpPr>
        <p:spPr>
          <a:xfrm>
            <a:off x="1448065" y="6426081"/>
            <a:ext cx="7797271" cy="362279"/>
          </a:xfrm>
          <a:prstGeom prst="rect">
            <a:avLst/>
          </a:prstGeom>
          <a:noFill/>
        </p:spPr>
        <p:txBody>
          <a:bodyPr vert="horz" rtlCol="0">
            <a:spAutoFit/>
          </a:bodyPr>
          <a:lstStyle/>
          <a:p>
            <a:pPr algn="r" defTabSz="802020" eaLnBrk="0" fontAlgn="base" hangingPunct="0">
              <a:spcBef>
                <a:spcPct val="0"/>
              </a:spcBef>
              <a:spcAft>
                <a:spcPct val="0"/>
              </a:spcAft>
            </a:pPr>
            <a:r>
              <a:rPr lang="en-GB" sz="789">
                <a:solidFill>
                  <a:srgbClr val="000000"/>
                </a:solidFill>
                <a:latin typeface="Verdana" panose="020B0604030504040204" pitchFamily="34" charset="0"/>
                <a:cs typeface="Arial" charset="0"/>
              </a:rPr>
              <a:t>        </a:t>
            </a:r>
            <a:r>
              <a:rPr lang="en-GB" sz="965">
                <a:solidFill>
                  <a:srgbClr val="000000"/>
                </a:solidFill>
                <a:latin typeface="Calibri" pitchFamily="34" charset="0"/>
                <a:cs typeface="Arial" charset="0"/>
              </a:rPr>
              <a:t>
</a:t>
            </a:r>
            <a:r>
              <a:rPr lang="en-GB" sz="789">
                <a:solidFill>
                  <a:srgbClr val="000000"/>
                </a:solidFill>
                <a:latin typeface="Verdana" panose="020B0604030504040204" pitchFamily="34" charset="0"/>
                <a:cs typeface="Arial" charset="0"/>
              </a:rPr>
              <a:t>  </a:t>
            </a:r>
          </a:p>
        </p:txBody>
      </p:sp>
    </p:spTree>
    <p:extLst>
      <p:ext uri="{BB962C8B-B14F-4D97-AF65-F5344CB8AC3E}">
        <p14:creationId xmlns:p14="http://schemas.microsoft.com/office/powerpoint/2010/main" val="2097174297"/>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67792" y="1191193"/>
            <a:ext cx="7960925" cy="252628"/>
          </a:xfrm>
        </p:spPr>
        <p:txBody>
          <a:bodyPr/>
          <a:lstStyle/>
          <a:p>
            <a:r>
              <a:rPr lang="en-GB" sz="1754" dirty="0"/>
              <a:t>Basic options for </a:t>
            </a:r>
            <a:r>
              <a:rPr lang="en-GB" sz="1754" dirty="0" err="1"/>
              <a:t>DUoS</a:t>
            </a:r>
            <a:r>
              <a:rPr lang="en-GB" sz="1754" dirty="0"/>
              <a:t> and </a:t>
            </a:r>
            <a:r>
              <a:rPr lang="en-GB" sz="1754" dirty="0" err="1"/>
              <a:t>TNUoS</a:t>
            </a:r>
            <a:r>
              <a:rPr lang="en-GB" sz="1754" dirty="0"/>
              <a:t> demand</a:t>
            </a:r>
          </a:p>
        </p:txBody>
      </p:sp>
      <p:sp>
        <p:nvSpPr>
          <p:cNvPr id="3" name="Slide Number Placeholder 2"/>
          <p:cNvSpPr>
            <a:spLocks noGrp="1"/>
          </p:cNvSpPr>
          <p:nvPr>
            <p:ph type="sldNum" sz="quarter" idx="4"/>
          </p:nvPr>
        </p:nvSpPr>
        <p:spPr/>
        <p:txBody>
          <a:bodyPr/>
          <a:lstStyle/>
          <a:p>
            <a:pPr defTabSz="802020" eaLnBrk="0" fontAlgn="base" hangingPunct="0">
              <a:spcBef>
                <a:spcPct val="0"/>
              </a:spcBef>
              <a:spcAft>
                <a:spcPct val="0"/>
              </a:spcAft>
            </a:pPr>
            <a:fld id="{2D0DF9ED-8BA0-410B-84D1-2D8774E69E9E}" type="slidenum">
              <a:rPr lang="en-GB" altLang="en-US"/>
              <a:pPr defTabSz="802020" eaLnBrk="0" fontAlgn="base" hangingPunct="0">
                <a:spcBef>
                  <a:spcPct val="0"/>
                </a:spcBef>
                <a:spcAft>
                  <a:spcPct val="0"/>
                </a:spcAft>
              </a:pPr>
              <a:t>77</a:t>
            </a:fld>
            <a:endParaRPr lang="en-GB" altLang="en-US" dirty="0"/>
          </a:p>
        </p:txBody>
      </p:sp>
      <p:sp>
        <p:nvSpPr>
          <p:cNvPr id="13" name="Rectangle 12"/>
          <p:cNvSpPr/>
          <p:nvPr/>
        </p:nvSpPr>
        <p:spPr>
          <a:xfrm>
            <a:off x="240515" y="1874887"/>
            <a:ext cx="1894500" cy="512896"/>
          </a:xfrm>
          <a:prstGeom prst="rect">
            <a:avLst/>
          </a:prstGeom>
          <a:solidFill>
            <a:schemeClr val="accent5"/>
          </a:solidFill>
          <a:ln w="22225">
            <a:solidFill>
              <a:schemeClr val="accent5"/>
            </a:solidFill>
          </a:ln>
        </p:spPr>
        <p:txBody>
          <a:bodyPr wrap="square" anchor="ctr">
            <a:noAutofit/>
          </a:bodyPr>
          <a:lstStyle/>
          <a:p>
            <a:pPr marL="0" lvl="2" algn="ctr" defTabSz="802020" eaLnBrk="0" fontAlgn="base" hangingPunct="0">
              <a:spcBef>
                <a:spcPct val="0"/>
              </a:spcBef>
              <a:spcAft>
                <a:spcPct val="0"/>
              </a:spcAft>
              <a:tabLst>
                <a:tab pos="401010" algn="l"/>
              </a:tabLst>
            </a:pPr>
            <a:r>
              <a:rPr lang="en-GB" sz="1403" b="1" dirty="0">
                <a:solidFill>
                  <a:prstClr val="white"/>
                </a:solidFill>
                <a:latin typeface="Verdana" panose="020B0604030504040204" pitchFamily="34" charset="0"/>
                <a:ea typeface="Verdana" panose="020B0604030504040204" pitchFamily="34" charset="0"/>
                <a:cs typeface="Verdana" panose="020B0604030504040204" pitchFamily="34" charset="0"/>
              </a:rPr>
              <a:t>Volumetric </a:t>
            </a:r>
            <a:r>
              <a:rPr lang="en-GB" sz="1403" b="1" dirty="0" err="1">
                <a:solidFill>
                  <a:prstClr val="white"/>
                </a:solidFill>
                <a:latin typeface="Verdana" panose="020B0604030504040204" pitchFamily="34" charset="0"/>
                <a:ea typeface="Verdana" panose="020B0604030504040204" pitchFamily="34" charset="0"/>
                <a:cs typeface="Verdana" panose="020B0604030504040204" pitchFamily="34" charset="0"/>
              </a:rPr>
              <a:t>ToU</a:t>
            </a:r>
            <a:endParaRPr lang="en-GB" sz="1403" b="1" dirty="0">
              <a:solidFill>
                <a:prstClr val="white"/>
              </a:solidFill>
              <a:latin typeface="Verdana" panose="020B0604030504040204" pitchFamily="34" charset="0"/>
              <a:ea typeface="Verdana" panose="020B0604030504040204" pitchFamily="34" charset="0"/>
              <a:cs typeface="Verdana" panose="020B0604030504040204" pitchFamily="34" charset="0"/>
            </a:endParaRPr>
          </a:p>
        </p:txBody>
      </p:sp>
      <p:sp>
        <p:nvSpPr>
          <p:cNvPr id="14" name="Rectangle 13"/>
          <p:cNvSpPr/>
          <p:nvPr/>
        </p:nvSpPr>
        <p:spPr>
          <a:xfrm>
            <a:off x="2306524" y="1874887"/>
            <a:ext cx="1894500" cy="512896"/>
          </a:xfrm>
          <a:prstGeom prst="rect">
            <a:avLst/>
          </a:prstGeom>
          <a:solidFill>
            <a:schemeClr val="accent5"/>
          </a:solidFill>
          <a:ln w="22225">
            <a:solidFill>
              <a:schemeClr val="accent5"/>
            </a:solidFill>
          </a:ln>
        </p:spPr>
        <p:txBody>
          <a:bodyPr wrap="square" anchor="ctr">
            <a:noAutofit/>
          </a:bodyPr>
          <a:lstStyle/>
          <a:p>
            <a:pPr marL="0" lvl="2" algn="ctr" defTabSz="802020" eaLnBrk="0" fontAlgn="base" hangingPunct="0">
              <a:spcBef>
                <a:spcPct val="0"/>
              </a:spcBef>
              <a:spcAft>
                <a:spcPct val="0"/>
              </a:spcAft>
              <a:tabLst>
                <a:tab pos="401010" algn="l"/>
              </a:tabLst>
            </a:pPr>
            <a:r>
              <a:rPr lang="en-GB" sz="1403" b="1" dirty="0">
                <a:solidFill>
                  <a:prstClr val="white"/>
                </a:solidFill>
                <a:latin typeface="Verdana" panose="020B0604030504040204" pitchFamily="34" charset="0"/>
                <a:ea typeface="Verdana" panose="020B0604030504040204" pitchFamily="34" charset="0"/>
                <a:cs typeface="Verdana" panose="020B0604030504040204" pitchFamily="34" charset="0"/>
              </a:rPr>
              <a:t>Actual capacity</a:t>
            </a:r>
          </a:p>
        </p:txBody>
      </p:sp>
      <p:sp>
        <p:nvSpPr>
          <p:cNvPr id="15" name="Rectangle 14"/>
          <p:cNvSpPr/>
          <p:nvPr/>
        </p:nvSpPr>
        <p:spPr>
          <a:xfrm>
            <a:off x="4372533" y="1874887"/>
            <a:ext cx="1894500" cy="512896"/>
          </a:xfrm>
          <a:prstGeom prst="rect">
            <a:avLst/>
          </a:prstGeom>
          <a:solidFill>
            <a:schemeClr val="accent5"/>
          </a:solidFill>
          <a:ln w="22225">
            <a:solidFill>
              <a:schemeClr val="accent5"/>
            </a:solidFill>
          </a:ln>
        </p:spPr>
        <p:txBody>
          <a:bodyPr wrap="square" anchor="ctr">
            <a:noAutofit/>
          </a:bodyPr>
          <a:lstStyle/>
          <a:p>
            <a:pPr marL="0" lvl="2" algn="ctr" defTabSz="802020" eaLnBrk="0" fontAlgn="base" hangingPunct="0">
              <a:spcBef>
                <a:spcPct val="0"/>
              </a:spcBef>
              <a:spcAft>
                <a:spcPct val="0"/>
              </a:spcAft>
              <a:tabLst>
                <a:tab pos="401010" algn="l"/>
              </a:tabLst>
            </a:pPr>
            <a:r>
              <a:rPr lang="en-GB" sz="1403" b="1" dirty="0">
                <a:solidFill>
                  <a:prstClr val="white"/>
                </a:solidFill>
                <a:latin typeface="Verdana" panose="020B0604030504040204" pitchFamily="34" charset="0"/>
                <a:ea typeface="Verdana" panose="020B0604030504040204" pitchFamily="34" charset="0"/>
                <a:cs typeface="Verdana" panose="020B0604030504040204" pitchFamily="34" charset="0"/>
              </a:rPr>
              <a:t>Agreed capacity</a:t>
            </a:r>
          </a:p>
        </p:txBody>
      </p:sp>
      <p:sp>
        <p:nvSpPr>
          <p:cNvPr id="16" name="Rectangle 15"/>
          <p:cNvSpPr/>
          <p:nvPr/>
        </p:nvSpPr>
        <p:spPr>
          <a:xfrm>
            <a:off x="6438542" y="1869276"/>
            <a:ext cx="1894500" cy="524118"/>
          </a:xfrm>
          <a:prstGeom prst="rect">
            <a:avLst/>
          </a:prstGeom>
          <a:solidFill>
            <a:schemeClr val="accent5"/>
          </a:solidFill>
          <a:ln w="22225">
            <a:solidFill>
              <a:schemeClr val="accent5"/>
            </a:solidFill>
          </a:ln>
        </p:spPr>
        <p:txBody>
          <a:bodyPr wrap="square" anchor="ctr">
            <a:spAutoFit/>
          </a:bodyPr>
          <a:lstStyle/>
          <a:p>
            <a:pPr marL="0" lvl="2" algn="ctr" defTabSz="802020" eaLnBrk="0" fontAlgn="base" hangingPunct="0">
              <a:spcBef>
                <a:spcPct val="0"/>
              </a:spcBef>
              <a:spcAft>
                <a:spcPct val="0"/>
              </a:spcAft>
              <a:tabLst>
                <a:tab pos="401010" algn="l"/>
              </a:tabLst>
            </a:pPr>
            <a:r>
              <a:rPr lang="en-GB" sz="1403" b="1" dirty="0">
                <a:solidFill>
                  <a:prstClr val="white"/>
                </a:solidFill>
                <a:latin typeface="Verdana" panose="020B0604030504040204" pitchFamily="34" charset="0"/>
                <a:ea typeface="Verdana" panose="020B0604030504040204" pitchFamily="34" charset="0"/>
                <a:cs typeface="Verdana" panose="020B0604030504040204" pitchFamily="34" charset="0"/>
              </a:rPr>
              <a:t>Dynamic charging</a:t>
            </a:r>
          </a:p>
        </p:txBody>
      </p:sp>
      <p:sp>
        <p:nvSpPr>
          <p:cNvPr id="17" name="Rectangle 16"/>
          <p:cNvSpPr/>
          <p:nvPr/>
        </p:nvSpPr>
        <p:spPr>
          <a:xfrm>
            <a:off x="8504551" y="1869276"/>
            <a:ext cx="1894500" cy="524118"/>
          </a:xfrm>
          <a:prstGeom prst="rect">
            <a:avLst/>
          </a:prstGeom>
          <a:solidFill>
            <a:schemeClr val="accent5"/>
          </a:solidFill>
          <a:ln w="22225">
            <a:solidFill>
              <a:schemeClr val="accent5"/>
            </a:solidFill>
          </a:ln>
        </p:spPr>
        <p:txBody>
          <a:bodyPr wrap="square" anchor="ctr">
            <a:spAutoFit/>
          </a:bodyPr>
          <a:lstStyle/>
          <a:p>
            <a:pPr marL="0" lvl="2" algn="ctr" defTabSz="802020" eaLnBrk="0" fontAlgn="base" hangingPunct="0">
              <a:spcBef>
                <a:spcPct val="0"/>
              </a:spcBef>
              <a:spcAft>
                <a:spcPct val="0"/>
              </a:spcAft>
              <a:tabLst>
                <a:tab pos="401010" algn="l"/>
              </a:tabLst>
            </a:pPr>
            <a:r>
              <a:rPr lang="en-GB" sz="1403" b="1" dirty="0">
                <a:solidFill>
                  <a:prstClr val="white"/>
                </a:solidFill>
                <a:latin typeface="Verdana" panose="020B0604030504040204" pitchFamily="34" charset="0"/>
                <a:ea typeface="Verdana" panose="020B0604030504040204" pitchFamily="34" charset="0"/>
                <a:cs typeface="Verdana" panose="020B0604030504040204" pitchFamily="34" charset="0"/>
              </a:rPr>
              <a:t>Critical peak rebates</a:t>
            </a:r>
          </a:p>
        </p:txBody>
      </p:sp>
      <p:sp>
        <p:nvSpPr>
          <p:cNvPr id="18" name="Rectangle 17"/>
          <p:cNvSpPr/>
          <p:nvPr/>
        </p:nvSpPr>
        <p:spPr>
          <a:xfrm>
            <a:off x="240515" y="2517491"/>
            <a:ext cx="1894500" cy="1831553"/>
          </a:xfrm>
          <a:prstGeom prst="rect">
            <a:avLst/>
          </a:prstGeom>
          <a:ln w="22225">
            <a:solidFill>
              <a:schemeClr val="accent5"/>
            </a:solidFill>
          </a:ln>
        </p:spPr>
        <p:txBody>
          <a:bodyPr wrap="square">
            <a:noAutofit/>
          </a:bodyPr>
          <a:lstStyle/>
          <a:p>
            <a:pPr marL="250631" lvl="2" indent="-250631" defTabSz="802020" eaLnBrk="0" fontAlgn="base" hangingPunct="0">
              <a:spcBef>
                <a:spcPts val="263"/>
              </a:spcBef>
              <a:spcAft>
                <a:spcPct val="0"/>
              </a:spcAft>
              <a:buFont typeface="Wingdings" panose="05000000000000000000" pitchFamily="2" charset="2"/>
              <a:buChar char="§"/>
              <a:tabLst>
                <a:tab pos="401010" algn="l"/>
              </a:tabLst>
            </a:pP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Seasonality/ agreed limits</a:t>
            </a:r>
          </a:p>
          <a:p>
            <a:pPr marL="250631" lvl="2" indent="-250631" defTabSz="802020" eaLnBrk="0" fontAlgn="base" hangingPunct="0">
              <a:spcBef>
                <a:spcPts val="263"/>
              </a:spcBef>
              <a:spcAft>
                <a:spcPct val="0"/>
              </a:spcAft>
              <a:buFont typeface="Wingdings" panose="05000000000000000000" pitchFamily="2" charset="2"/>
              <a:buChar char="§"/>
              <a:tabLst>
                <a:tab pos="401010" algn="l"/>
              </a:tabLst>
            </a:pP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Time bands</a:t>
            </a:r>
          </a:p>
          <a:p>
            <a:pPr marL="250631" lvl="2" indent="-250631" defTabSz="802020" eaLnBrk="0" fontAlgn="base" hangingPunct="0">
              <a:spcBef>
                <a:spcPts val="263"/>
              </a:spcBef>
              <a:spcAft>
                <a:spcPct val="0"/>
              </a:spcAft>
              <a:buFont typeface="Wingdings" panose="05000000000000000000" pitchFamily="2" charset="2"/>
              <a:buChar char="§"/>
              <a:tabLst>
                <a:tab pos="401010" algn="l"/>
              </a:tabLst>
            </a:pP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HH charging</a:t>
            </a:r>
          </a:p>
        </p:txBody>
      </p:sp>
      <p:sp>
        <p:nvSpPr>
          <p:cNvPr id="19" name="Rectangle 18"/>
          <p:cNvSpPr/>
          <p:nvPr/>
        </p:nvSpPr>
        <p:spPr>
          <a:xfrm>
            <a:off x="2306524" y="2517491"/>
            <a:ext cx="1894500" cy="1831553"/>
          </a:xfrm>
          <a:prstGeom prst="rect">
            <a:avLst/>
          </a:prstGeom>
          <a:ln w="22225">
            <a:solidFill>
              <a:schemeClr val="accent5"/>
            </a:solidFill>
          </a:ln>
        </p:spPr>
        <p:txBody>
          <a:bodyPr wrap="square">
            <a:noAutofit/>
          </a:bodyPr>
          <a:lstStyle/>
          <a:p>
            <a:pPr marL="250631" lvl="2" indent="-250631" defTabSz="802020" eaLnBrk="0" fontAlgn="base" hangingPunct="0">
              <a:spcBef>
                <a:spcPts val="263"/>
              </a:spcBef>
              <a:spcAft>
                <a:spcPct val="0"/>
              </a:spcAft>
              <a:buFont typeface="Wingdings" panose="05000000000000000000" pitchFamily="2" charset="2"/>
              <a:buChar char="§"/>
              <a:tabLst>
                <a:tab pos="401010" algn="l"/>
              </a:tabLst>
            </a:pPr>
            <a:r>
              <a:rPr lang="en-GB" sz="1403" dirty="0" err="1">
                <a:solidFill>
                  <a:srgbClr val="495965"/>
                </a:solidFill>
                <a:latin typeface="Verdana" panose="020B0604030504040204" pitchFamily="34" charset="0"/>
                <a:ea typeface="Verdana" panose="020B0604030504040204" pitchFamily="34" charset="0"/>
                <a:cs typeface="Verdana" panose="020B0604030504040204" pitchFamily="34" charset="0"/>
              </a:rPr>
              <a:t>ToU</a:t>
            </a: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 and/or seasonal</a:t>
            </a:r>
          </a:p>
          <a:p>
            <a:pPr marL="250631" lvl="2" indent="-250631" defTabSz="802020" eaLnBrk="0" fontAlgn="base" hangingPunct="0">
              <a:spcBef>
                <a:spcPts val="263"/>
              </a:spcBef>
              <a:spcAft>
                <a:spcPct val="0"/>
              </a:spcAft>
              <a:buFont typeface="Wingdings" panose="05000000000000000000" pitchFamily="2" charset="2"/>
              <a:buChar char="§"/>
              <a:tabLst>
                <a:tab pos="401010" algn="l"/>
              </a:tabLst>
            </a:pP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Monthly/annual</a:t>
            </a:r>
          </a:p>
          <a:p>
            <a:pPr marL="250631" lvl="2" indent="-250631" defTabSz="802020" eaLnBrk="0" fontAlgn="base" hangingPunct="0">
              <a:spcBef>
                <a:spcPts val="263"/>
              </a:spcBef>
              <a:spcAft>
                <a:spcPct val="0"/>
              </a:spcAft>
              <a:buFont typeface="Wingdings" panose="05000000000000000000" pitchFamily="2" charset="2"/>
              <a:buChar char="§"/>
              <a:tabLst>
                <a:tab pos="401010" algn="l"/>
              </a:tabLst>
            </a:pP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Period charged</a:t>
            </a:r>
          </a:p>
        </p:txBody>
      </p:sp>
      <p:sp>
        <p:nvSpPr>
          <p:cNvPr id="20" name="Rectangle 19"/>
          <p:cNvSpPr/>
          <p:nvPr/>
        </p:nvSpPr>
        <p:spPr>
          <a:xfrm>
            <a:off x="4372533" y="2517491"/>
            <a:ext cx="1894500" cy="1831553"/>
          </a:xfrm>
          <a:prstGeom prst="rect">
            <a:avLst/>
          </a:prstGeom>
          <a:ln w="22225">
            <a:solidFill>
              <a:schemeClr val="accent5"/>
            </a:solidFill>
          </a:ln>
        </p:spPr>
        <p:txBody>
          <a:bodyPr wrap="square">
            <a:noAutofit/>
          </a:bodyPr>
          <a:lstStyle/>
          <a:p>
            <a:pPr marL="0" lvl="2" defTabSz="802020" eaLnBrk="0" fontAlgn="base" hangingPunct="0">
              <a:spcBef>
                <a:spcPts val="263"/>
              </a:spcBef>
              <a:spcAft>
                <a:spcPct val="0"/>
              </a:spcAft>
              <a:tabLst>
                <a:tab pos="401010" algn="l"/>
              </a:tabLst>
            </a:pPr>
            <a:r>
              <a:rPr lang="en-GB" sz="1403" dirty="0" err="1">
                <a:solidFill>
                  <a:srgbClr val="495965"/>
                </a:solidFill>
                <a:latin typeface="Verdana" panose="020B0604030504040204" pitchFamily="34" charset="0"/>
                <a:ea typeface="Verdana" panose="020B0604030504040204" pitchFamily="34" charset="0"/>
                <a:cs typeface="Verdana" panose="020B0604030504040204" pitchFamily="34" charset="0"/>
              </a:rPr>
              <a:t>ToU</a:t>
            </a: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 and/or seasonal</a:t>
            </a:r>
          </a:p>
          <a:p>
            <a:pPr marL="250631" lvl="2" indent="-250631" defTabSz="802020" eaLnBrk="0" fontAlgn="base" hangingPunct="0">
              <a:spcBef>
                <a:spcPts val="263"/>
              </a:spcBef>
              <a:spcAft>
                <a:spcPct val="0"/>
              </a:spcAft>
              <a:buFont typeface="Wingdings" panose="05000000000000000000" pitchFamily="2" charset="2"/>
              <a:buChar char="§"/>
              <a:tabLst>
                <a:tab pos="401010" algn="l"/>
              </a:tabLst>
            </a:pP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Agreement basis</a:t>
            </a:r>
          </a:p>
          <a:p>
            <a:pPr marL="250631" lvl="2" indent="-250631" defTabSz="802020" eaLnBrk="0" fontAlgn="base" hangingPunct="0">
              <a:spcBef>
                <a:spcPts val="263"/>
              </a:spcBef>
              <a:spcAft>
                <a:spcPct val="0"/>
              </a:spcAft>
              <a:buFont typeface="Wingdings" panose="05000000000000000000" pitchFamily="2" charset="2"/>
              <a:buChar char="§"/>
              <a:tabLst>
                <a:tab pos="401010" algn="l"/>
              </a:tabLst>
            </a:pP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Impact of capacity breach</a:t>
            </a:r>
          </a:p>
        </p:txBody>
      </p:sp>
      <p:sp>
        <p:nvSpPr>
          <p:cNvPr id="21" name="Rectangle 20"/>
          <p:cNvSpPr/>
          <p:nvPr/>
        </p:nvSpPr>
        <p:spPr>
          <a:xfrm>
            <a:off x="6438542" y="2517491"/>
            <a:ext cx="1894500" cy="1831553"/>
          </a:xfrm>
          <a:prstGeom prst="rect">
            <a:avLst/>
          </a:prstGeom>
          <a:ln w="22225">
            <a:solidFill>
              <a:schemeClr val="accent5"/>
            </a:solidFill>
          </a:ln>
        </p:spPr>
        <p:txBody>
          <a:bodyPr wrap="square">
            <a:noAutofit/>
          </a:bodyPr>
          <a:lstStyle/>
          <a:p>
            <a:pPr marL="250631" lvl="2" indent="-250631" defTabSz="802020" eaLnBrk="0" fontAlgn="base" hangingPunct="0">
              <a:spcBef>
                <a:spcPts val="263"/>
              </a:spcBef>
              <a:spcAft>
                <a:spcPct val="0"/>
              </a:spcAft>
              <a:buFont typeface="Wingdings" panose="05000000000000000000" pitchFamily="2" charset="2"/>
              <a:buChar char="§"/>
              <a:tabLst>
                <a:tab pos="401010" algn="l"/>
              </a:tabLst>
            </a:pP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CPP or dynamic </a:t>
            </a:r>
            <a:r>
              <a:rPr lang="en-GB" sz="1403" dirty="0" err="1">
                <a:solidFill>
                  <a:srgbClr val="495965"/>
                </a:solidFill>
                <a:latin typeface="Verdana" panose="020B0604030504040204" pitchFamily="34" charset="0"/>
                <a:ea typeface="Verdana" panose="020B0604030504040204" pitchFamily="34" charset="0"/>
                <a:cs typeface="Verdana" panose="020B0604030504040204" pitchFamily="34" charset="0"/>
              </a:rPr>
              <a:t>ToU</a:t>
            </a:r>
            <a:endPar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endParaRPr>
          </a:p>
          <a:p>
            <a:pPr marL="250631" lvl="2" indent="-250631" defTabSz="802020" eaLnBrk="0" fontAlgn="base" hangingPunct="0">
              <a:spcBef>
                <a:spcPts val="263"/>
              </a:spcBef>
              <a:spcAft>
                <a:spcPct val="0"/>
              </a:spcAft>
              <a:buFont typeface="Wingdings" panose="05000000000000000000" pitchFamily="2" charset="2"/>
              <a:buChar char="§"/>
              <a:tabLst>
                <a:tab pos="401010" algn="l"/>
              </a:tabLst>
            </a:pP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No. periods</a:t>
            </a:r>
          </a:p>
          <a:p>
            <a:pPr marL="250631" lvl="2" indent="-250631" defTabSz="802020" eaLnBrk="0" fontAlgn="base" hangingPunct="0">
              <a:spcBef>
                <a:spcPts val="263"/>
              </a:spcBef>
              <a:spcAft>
                <a:spcPct val="0"/>
              </a:spcAft>
              <a:buFont typeface="Wingdings" panose="05000000000000000000" pitchFamily="2" charset="2"/>
              <a:buChar char="§"/>
              <a:tabLst>
                <a:tab pos="401010" algn="l"/>
              </a:tabLst>
            </a:pP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Length of period</a:t>
            </a:r>
          </a:p>
          <a:p>
            <a:pPr marL="250631" lvl="2" indent="-250631" defTabSz="802020" eaLnBrk="0" fontAlgn="base" hangingPunct="0">
              <a:spcBef>
                <a:spcPts val="263"/>
              </a:spcBef>
              <a:spcAft>
                <a:spcPct val="0"/>
              </a:spcAft>
              <a:buFont typeface="Wingdings" panose="05000000000000000000" pitchFamily="2" charset="2"/>
              <a:buChar char="§"/>
              <a:tabLst>
                <a:tab pos="401010" algn="l"/>
              </a:tabLst>
            </a:pP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Basis of charge</a:t>
            </a:r>
          </a:p>
          <a:p>
            <a:pPr marL="250631" lvl="2" indent="-250631" defTabSz="802020" eaLnBrk="0" fontAlgn="base" hangingPunct="0">
              <a:spcBef>
                <a:spcPts val="263"/>
              </a:spcBef>
              <a:spcAft>
                <a:spcPct val="0"/>
              </a:spcAft>
              <a:buFont typeface="Wingdings" panose="05000000000000000000" pitchFamily="2" charset="2"/>
              <a:buChar char="§"/>
              <a:tabLst>
                <a:tab pos="401010" algn="l"/>
              </a:tabLst>
            </a:pP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Period selection</a:t>
            </a:r>
          </a:p>
          <a:p>
            <a:pPr marL="250631" lvl="2" indent="-250631" defTabSz="802020" eaLnBrk="0" fontAlgn="base" hangingPunct="0">
              <a:spcBef>
                <a:spcPts val="263"/>
              </a:spcBef>
              <a:spcAft>
                <a:spcPct val="0"/>
              </a:spcAft>
              <a:buFont typeface="Wingdings" panose="05000000000000000000" pitchFamily="2" charset="2"/>
              <a:buChar char="§"/>
              <a:tabLst>
                <a:tab pos="401010" algn="l"/>
              </a:tabLst>
            </a:pP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Signal to users </a:t>
            </a:r>
          </a:p>
        </p:txBody>
      </p:sp>
      <p:sp>
        <p:nvSpPr>
          <p:cNvPr id="22" name="Rectangle 21"/>
          <p:cNvSpPr/>
          <p:nvPr/>
        </p:nvSpPr>
        <p:spPr>
          <a:xfrm>
            <a:off x="8504551" y="2517491"/>
            <a:ext cx="1894500" cy="1831553"/>
          </a:xfrm>
          <a:prstGeom prst="rect">
            <a:avLst/>
          </a:prstGeom>
          <a:ln w="22225">
            <a:solidFill>
              <a:schemeClr val="accent5"/>
            </a:solidFill>
          </a:ln>
        </p:spPr>
        <p:txBody>
          <a:bodyPr wrap="square">
            <a:noAutofit/>
          </a:bodyPr>
          <a:lstStyle/>
          <a:p>
            <a:pPr marL="250631" lvl="2" indent="-250631" defTabSz="802020" eaLnBrk="0" fontAlgn="base" hangingPunct="0">
              <a:spcBef>
                <a:spcPts val="263"/>
              </a:spcBef>
              <a:spcAft>
                <a:spcPct val="0"/>
              </a:spcAft>
              <a:buFont typeface="Wingdings" panose="05000000000000000000" pitchFamily="2" charset="2"/>
              <a:buChar char="§"/>
              <a:tabLst>
                <a:tab pos="401010" algn="l"/>
              </a:tabLst>
            </a:pP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No. periods</a:t>
            </a:r>
          </a:p>
          <a:p>
            <a:pPr marL="250631" lvl="2" indent="-250631" defTabSz="802020" eaLnBrk="0" fontAlgn="base" hangingPunct="0">
              <a:spcBef>
                <a:spcPts val="263"/>
              </a:spcBef>
              <a:spcAft>
                <a:spcPct val="0"/>
              </a:spcAft>
              <a:buFont typeface="Wingdings" panose="05000000000000000000" pitchFamily="2" charset="2"/>
              <a:buChar char="§"/>
              <a:tabLst>
                <a:tab pos="401010" algn="l"/>
              </a:tabLst>
            </a:pP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Length of period</a:t>
            </a:r>
          </a:p>
          <a:p>
            <a:pPr marL="250631" lvl="2" indent="-250631" defTabSz="802020" eaLnBrk="0" fontAlgn="base" hangingPunct="0">
              <a:spcBef>
                <a:spcPts val="263"/>
              </a:spcBef>
              <a:spcAft>
                <a:spcPct val="0"/>
              </a:spcAft>
              <a:buFont typeface="Wingdings" panose="05000000000000000000" pitchFamily="2" charset="2"/>
              <a:buChar char="§"/>
              <a:tabLst>
                <a:tab pos="401010" algn="l"/>
              </a:tabLst>
            </a:pP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Underlying charge design</a:t>
            </a:r>
          </a:p>
          <a:p>
            <a:pPr marL="250631" lvl="2" indent="-250631" defTabSz="802020" eaLnBrk="0" fontAlgn="base" hangingPunct="0">
              <a:spcBef>
                <a:spcPts val="263"/>
              </a:spcBef>
              <a:spcAft>
                <a:spcPct val="0"/>
              </a:spcAft>
              <a:buFont typeface="Wingdings" panose="05000000000000000000" pitchFamily="2" charset="2"/>
              <a:buChar char="§"/>
              <a:tabLst>
                <a:tab pos="401010" algn="l"/>
              </a:tabLst>
            </a:pP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Basis of charge</a:t>
            </a:r>
          </a:p>
          <a:p>
            <a:pPr marL="250631" lvl="2" indent="-250631" defTabSz="802020" eaLnBrk="0" fontAlgn="base" hangingPunct="0">
              <a:spcBef>
                <a:spcPts val="263"/>
              </a:spcBef>
              <a:spcAft>
                <a:spcPct val="0"/>
              </a:spcAft>
              <a:buFont typeface="Wingdings" panose="05000000000000000000" pitchFamily="2" charset="2"/>
              <a:buChar char="§"/>
              <a:tabLst>
                <a:tab pos="401010" algn="l"/>
              </a:tabLst>
            </a:pP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Baseline</a:t>
            </a:r>
          </a:p>
          <a:p>
            <a:pPr marL="0" lvl="2" defTabSz="802020" eaLnBrk="0" fontAlgn="base" hangingPunct="0">
              <a:spcBef>
                <a:spcPts val="263"/>
              </a:spcBef>
              <a:spcAft>
                <a:spcPct val="0"/>
              </a:spcAft>
              <a:tabLst>
                <a:tab pos="401010" algn="l"/>
              </a:tabLst>
            </a:pPr>
            <a:endPar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endParaRPr>
          </a:p>
        </p:txBody>
      </p:sp>
      <p:sp>
        <p:nvSpPr>
          <p:cNvPr id="5" name="BJPseudoFooter"/>
          <p:cNvSpPr txBox="1"/>
          <p:nvPr>
            <p:custDataLst>
              <p:tags r:id="rId1"/>
            </p:custDataLst>
          </p:nvPr>
        </p:nvSpPr>
        <p:spPr>
          <a:xfrm>
            <a:off x="111390" y="6426081"/>
            <a:ext cx="10470621" cy="362279"/>
          </a:xfrm>
          <a:prstGeom prst="rect">
            <a:avLst/>
          </a:prstGeom>
          <a:noFill/>
        </p:spPr>
        <p:txBody>
          <a:bodyPr vert="horz" rtlCol="0">
            <a:spAutoFit/>
          </a:bodyPr>
          <a:lstStyle/>
          <a:p>
            <a:pPr algn="r" defTabSz="802020" eaLnBrk="0" fontAlgn="base" hangingPunct="0">
              <a:spcBef>
                <a:spcPct val="0"/>
              </a:spcBef>
              <a:spcAft>
                <a:spcPct val="0"/>
              </a:spcAft>
            </a:pPr>
            <a:r>
              <a:rPr lang="en-GB" sz="789">
                <a:solidFill>
                  <a:srgbClr val="000000"/>
                </a:solidFill>
                <a:latin typeface="Verdana" panose="020B0604030504040204" pitchFamily="34" charset="0"/>
                <a:cs typeface="Arial" charset="0"/>
              </a:rPr>
              <a:t>        </a:t>
            </a:r>
            <a:r>
              <a:rPr lang="en-GB" sz="965">
                <a:solidFill>
                  <a:srgbClr val="000000"/>
                </a:solidFill>
                <a:latin typeface="Calibri" pitchFamily="34" charset="0"/>
                <a:cs typeface="Arial" charset="0"/>
              </a:rPr>
              <a:t>
</a:t>
            </a:r>
            <a:r>
              <a:rPr lang="en-GB" sz="789">
                <a:solidFill>
                  <a:srgbClr val="000000"/>
                </a:solidFill>
                <a:latin typeface="Verdana" panose="020B0604030504040204" pitchFamily="34" charset="0"/>
                <a:cs typeface="Arial" charset="0"/>
              </a:rPr>
              <a:t>  </a:t>
            </a:r>
          </a:p>
        </p:txBody>
      </p:sp>
      <p:sp>
        <p:nvSpPr>
          <p:cNvPr id="23" name="Rectangle 22"/>
          <p:cNvSpPr/>
          <p:nvPr/>
        </p:nvSpPr>
        <p:spPr>
          <a:xfrm>
            <a:off x="216580" y="4419351"/>
            <a:ext cx="10158536" cy="470257"/>
          </a:xfrm>
          <a:prstGeom prst="rect">
            <a:avLst/>
          </a:prstGeom>
        </p:spPr>
        <p:txBody>
          <a:bodyPr wrap="square">
            <a:spAutoFit/>
          </a:bodyPr>
          <a:lstStyle/>
          <a:p>
            <a:pPr defTabSz="802020" eaLnBrk="0" fontAlgn="base" hangingPunct="0">
              <a:spcBef>
                <a:spcPct val="0"/>
              </a:spcBef>
              <a:spcAft>
                <a:spcPct val="0"/>
              </a:spcAft>
            </a:pPr>
            <a:r>
              <a:rPr lang="en-GB" sz="1228" i="1" dirty="0">
                <a:solidFill>
                  <a:srgbClr val="495965"/>
                </a:solidFill>
                <a:latin typeface="Verdana" panose="020B0604030504040204" pitchFamily="34" charset="0"/>
                <a:ea typeface="Verdana" panose="020B0604030504040204" pitchFamily="34" charset="0"/>
                <a:cs typeface="Verdana" panose="020B0604030504040204" pitchFamily="34" charset="0"/>
              </a:rPr>
              <a:t>*All options could have a locational element </a:t>
            </a:r>
          </a:p>
          <a:p>
            <a:pPr defTabSz="802020" eaLnBrk="0" fontAlgn="base" hangingPunct="0">
              <a:spcBef>
                <a:spcPct val="0"/>
              </a:spcBef>
              <a:spcAft>
                <a:spcPct val="0"/>
              </a:spcAft>
            </a:pPr>
            <a:r>
              <a:rPr lang="en-GB" sz="1228" i="1" dirty="0">
                <a:solidFill>
                  <a:srgbClr val="495965"/>
                </a:solidFill>
                <a:latin typeface="Verdana" panose="020B0604030504040204" pitchFamily="34" charset="0"/>
                <a:ea typeface="Verdana" panose="020B0604030504040204" pitchFamily="34" charset="0"/>
                <a:cs typeface="Verdana" panose="020B0604030504040204" pitchFamily="34" charset="0"/>
              </a:rPr>
              <a:t>** All options (except agreed capacity and CPR) could also be applied using supplier aggregates</a:t>
            </a:r>
            <a:endParaRPr lang="en-GB" sz="1228" i="1" dirty="0">
              <a:solidFill>
                <a:prstClr val="black"/>
              </a:solidFill>
              <a:latin typeface="Calibri" pitchFamily="34" charset="0"/>
              <a:cs typeface="Arial" charset="0"/>
            </a:endParaRPr>
          </a:p>
        </p:txBody>
      </p:sp>
      <p:sp>
        <p:nvSpPr>
          <p:cNvPr id="24" name="Rectangle 23"/>
          <p:cNvSpPr/>
          <p:nvPr/>
        </p:nvSpPr>
        <p:spPr>
          <a:xfrm>
            <a:off x="279400" y="5041574"/>
            <a:ext cx="10134601" cy="1515928"/>
          </a:xfrm>
          <a:prstGeom prst="rect">
            <a:avLst/>
          </a:prstGeom>
          <a:solidFill>
            <a:schemeClr val="accent6"/>
          </a:solidFill>
        </p:spPr>
        <p:txBody>
          <a:bodyPr wrap="square">
            <a:spAutoFit/>
          </a:bodyPr>
          <a:lstStyle/>
          <a:p>
            <a:pPr defTabSz="802020" eaLnBrk="0" fontAlgn="base" hangingPunct="0">
              <a:spcBef>
                <a:spcPct val="0"/>
              </a:spcBef>
              <a:spcAft>
                <a:spcPct val="0"/>
              </a:spcAft>
            </a:pPr>
            <a:r>
              <a:rPr lang="en-GB" sz="1403" b="1" dirty="0">
                <a:solidFill>
                  <a:prstClr val="white"/>
                </a:solidFill>
                <a:latin typeface="Verdana" panose="020B0604030504040204" pitchFamily="34" charset="0"/>
                <a:ea typeface="Verdana" panose="020B0604030504040204" pitchFamily="34" charset="0"/>
                <a:cs typeface="Verdana" panose="020B0604030504040204" pitchFamily="34" charset="0"/>
              </a:rPr>
              <a:t>Questions:</a:t>
            </a:r>
          </a:p>
          <a:p>
            <a:pPr marL="250631" lvl="2" indent="-250631" defTabSz="802020" eaLnBrk="0" fontAlgn="base" hangingPunct="0">
              <a:spcBef>
                <a:spcPct val="0"/>
              </a:spcBef>
              <a:spcAft>
                <a:spcPts val="526"/>
              </a:spcAft>
              <a:buFont typeface="Wingdings" panose="05000000000000000000" pitchFamily="2" charset="2"/>
              <a:buChar char="§"/>
              <a:tabLst>
                <a:tab pos="401010" algn="l"/>
              </a:tabLst>
            </a:pPr>
            <a:r>
              <a:rPr lang="en-GB" sz="1403" dirty="0">
                <a:solidFill>
                  <a:prstClr val="white"/>
                </a:solidFill>
                <a:latin typeface="Verdana" panose="020B0604030504040204" pitchFamily="34" charset="0"/>
                <a:ea typeface="Verdana" panose="020B0604030504040204" pitchFamily="34" charset="0"/>
                <a:cs typeface="Verdana" panose="020B0604030504040204" pitchFamily="34" charset="0"/>
              </a:rPr>
              <a:t>If agreed capacity was chosen, how would this be split between suppliers and how could actual maximum demand be used to determine which consumption was responsible for any exceedance?</a:t>
            </a:r>
          </a:p>
          <a:p>
            <a:pPr marL="250631" lvl="2" indent="-250631" defTabSz="802020" eaLnBrk="0" fontAlgn="base" hangingPunct="0">
              <a:spcBef>
                <a:spcPct val="0"/>
              </a:spcBef>
              <a:spcAft>
                <a:spcPts val="526"/>
              </a:spcAft>
              <a:buFont typeface="Wingdings" panose="05000000000000000000" pitchFamily="2" charset="2"/>
              <a:buChar char="§"/>
              <a:tabLst>
                <a:tab pos="401010" algn="l"/>
              </a:tabLst>
            </a:pPr>
            <a:r>
              <a:rPr lang="en-GB" sz="1403" dirty="0">
                <a:solidFill>
                  <a:prstClr val="white"/>
                </a:solidFill>
                <a:latin typeface="Verdana" panose="020B0604030504040204" pitchFamily="34" charset="0"/>
                <a:ea typeface="Verdana" panose="020B0604030504040204" pitchFamily="34" charset="0"/>
                <a:cs typeface="Verdana" panose="020B0604030504040204" pitchFamily="34" charset="0"/>
              </a:rPr>
              <a:t>If critical peak pricing was chosen, what system or contract arrangements might be required to enable day ahead signals from the DNOs to be responded to by customers?</a:t>
            </a:r>
          </a:p>
          <a:p>
            <a:pPr marL="250631" lvl="2" indent="-250631" defTabSz="802020" eaLnBrk="0" fontAlgn="base" hangingPunct="0">
              <a:spcBef>
                <a:spcPct val="0"/>
              </a:spcBef>
              <a:spcAft>
                <a:spcPts val="526"/>
              </a:spcAft>
              <a:buFont typeface="Wingdings" panose="05000000000000000000" pitchFamily="2" charset="2"/>
              <a:buChar char="§"/>
              <a:tabLst>
                <a:tab pos="401010" algn="l"/>
              </a:tabLst>
            </a:pPr>
            <a:r>
              <a:rPr lang="en-GB" sz="1403" dirty="0">
                <a:solidFill>
                  <a:prstClr val="white"/>
                </a:solidFill>
                <a:latin typeface="Verdana" panose="020B0604030504040204" pitchFamily="34" charset="0"/>
                <a:ea typeface="Verdana" panose="020B0604030504040204" pitchFamily="34" charset="0"/>
                <a:cs typeface="Verdana" panose="020B0604030504040204" pitchFamily="34" charset="0"/>
              </a:rPr>
              <a:t>How would fixed charges (e.g. the residual) be assigned to multiple suppliers?</a:t>
            </a:r>
          </a:p>
        </p:txBody>
      </p:sp>
    </p:spTree>
    <p:extLst>
      <p:ext uri="{BB962C8B-B14F-4D97-AF65-F5344CB8AC3E}">
        <p14:creationId xmlns:p14="http://schemas.microsoft.com/office/powerpoint/2010/main" val="1897208321"/>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15147" y="1191193"/>
            <a:ext cx="7013570" cy="252628"/>
          </a:xfrm>
        </p:spPr>
        <p:txBody>
          <a:bodyPr/>
          <a:lstStyle/>
          <a:p>
            <a:r>
              <a:rPr lang="en-GB" sz="1754" dirty="0"/>
              <a:t>Feasibility of options for </a:t>
            </a:r>
            <a:r>
              <a:rPr lang="en-GB" sz="1754" dirty="0" err="1"/>
              <a:t>DUoS</a:t>
            </a:r>
            <a:r>
              <a:rPr lang="en-GB" sz="1754" dirty="0"/>
              <a:t> generation</a:t>
            </a:r>
          </a:p>
        </p:txBody>
      </p:sp>
      <p:sp>
        <p:nvSpPr>
          <p:cNvPr id="3" name="Slide Number Placeholder 2"/>
          <p:cNvSpPr>
            <a:spLocks noGrp="1"/>
          </p:cNvSpPr>
          <p:nvPr>
            <p:ph type="sldNum" sz="quarter" idx="4"/>
          </p:nvPr>
        </p:nvSpPr>
        <p:spPr/>
        <p:txBody>
          <a:bodyPr/>
          <a:lstStyle/>
          <a:p>
            <a:pPr defTabSz="802020" eaLnBrk="0" fontAlgn="base" hangingPunct="0">
              <a:spcBef>
                <a:spcPct val="0"/>
              </a:spcBef>
              <a:spcAft>
                <a:spcPct val="0"/>
              </a:spcAft>
            </a:pPr>
            <a:fld id="{2D0DF9ED-8BA0-410B-84D1-2D8774E69E9E}" type="slidenum">
              <a:rPr lang="en-GB" altLang="en-US"/>
              <a:pPr defTabSz="802020" eaLnBrk="0" fontAlgn="base" hangingPunct="0">
                <a:spcBef>
                  <a:spcPct val="0"/>
                </a:spcBef>
                <a:spcAft>
                  <a:spcPct val="0"/>
                </a:spcAft>
              </a:pPr>
              <a:t>78</a:t>
            </a:fld>
            <a:endParaRPr lang="en-GB" altLang="en-US" dirty="0"/>
          </a:p>
        </p:txBody>
      </p:sp>
      <p:sp>
        <p:nvSpPr>
          <p:cNvPr id="4" name="BJPseudoFooter"/>
          <p:cNvSpPr txBox="1"/>
          <p:nvPr>
            <p:custDataLst>
              <p:tags r:id="rId1"/>
            </p:custDataLst>
          </p:nvPr>
        </p:nvSpPr>
        <p:spPr>
          <a:xfrm>
            <a:off x="111390" y="6426081"/>
            <a:ext cx="10470621" cy="362279"/>
          </a:xfrm>
          <a:prstGeom prst="rect">
            <a:avLst/>
          </a:prstGeom>
          <a:noFill/>
        </p:spPr>
        <p:txBody>
          <a:bodyPr vert="horz" rtlCol="0">
            <a:spAutoFit/>
          </a:bodyPr>
          <a:lstStyle/>
          <a:p>
            <a:pPr algn="r" defTabSz="802020" eaLnBrk="0" fontAlgn="base" hangingPunct="0">
              <a:spcBef>
                <a:spcPct val="0"/>
              </a:spcBef>
              <a:spcAft>
                <a:spcPct val="0"/>
              </a:spcAft>
            </a:pPr>
            <a:r>
              <a:rPr lang="en-GB" sz="789">
                <a:solidFill>
                  <a:srgbClr val="000000"/>
                </a:solidFill>
                <a:latin typeface="Verdana" panose="020B0604030504040204" pitchFamily="34" charset="0"/>
                <a:cs typeface="Arial" charset="0"/>
              </a:rPr>
              <a:t>        </a:t>
            </a:r>
            <a:r>
              <a:rPr lang="en-GB" sz="965">
                <a:solidFill>
                  <a:srgbClr val="000000"/>
                </a:solidFill>
                <a:latin typeface="Calibri" pitchFamily="34" charset="0"/>
                <a:cs typeface="Arial" charset="0"/>
              </a:rPr>
              <a:t>
</a:t>
            </a:r>
            <a:r>
              <a:rPr lang="en-GB" sz="789">
                <a:solidFill>
                  <a:srgbClr val="000000"/>
                </a:solidFill>
                <a:latin typeface="Verdana" panose="020B0604030504040204" pitchFamily="34" charset="0"/>
                <a:cs typeface="Arial" charset="0"/>
              </a:rPr>
              <a:t>  </a:t>
            </a:r>
          </a:p>
        </p:txBody>
      </p:sp>
      <p:sp>
        <p:nvSpPr>
          <p:cNvPr id="5" name="Rectangle 4"/>
          <p:cNvSpPr/>
          <p:nvPr/>
        </p:nvSpPr>
        <p:spPr>
          <a:xfrm>
            <a:off x="294139" y="1910359"/>
            <a:ext cx="10105123" cy="2741776"/>
          </a:xfrm>
          <a:prstGeom prst="rect">
            <a:avLst/>
          </a:prstGeom>
        </p:spPr>
        <p:txBody>
          <a:bodyPr wrap="square">
            <a:spAutoFit/>
          </a:bodyPr>
          <a:lstStyle/>
          <a:p>
            <a:pPr marL="300758" indent="-300758" defTabSz="802020" eaLnBrk="0" fontAlgn="base" hangingPunct="0">
              <a:spcBef>
                <a:spcPts val="1053"/>
              </a:spcBef>
              <a:spcAft>
                <a:spcPct val="0"/>
              </a:spcAft>
              <a:buFontTx/>
              <a:buAutoNum type="arabicPeriod"/>
            </a:pPr>
            <a:r>
              <a:rPr lang="en-GB" sz="1579" dirty="0">
                <a:solidFill>
                  <a:srgbClr val="495965"/>
                </a:solidFill>
                <a:latin typeface="Verdana" panose="020B0604030504040204" pitchFamily="34" charset="0"/>
                <a:ea typeface="Verdana" panose="020B0604030504040204" pitchFamily="34" charset="0"/>
                <a:cs typeface="Verdana" panose="020B0604030504040204" pitchFamily="34" charset="0"/>
              </a:rPr>
              <a:t>Should generation be treated as equal and opposite of demand (i.e. reflecting the demand charge design)?</a:t>
            </a:r>
          </a:p>
          <a:p>
            <a:pPr marL="300758" indent="-300758" defTabSz="802020" eaLnBrk="0" fontAlgn="base" hangingPunct="0">
              <a:spcBef>
                <a:spcPts val="1053"/>
              </a:spcBef>
              <a:spcAft>
                <a:spcPct val="0"/>
              </a:spcAft>
              <a:buFontTx/>
              <a:buAutoNum type="arabicPeriod"/>
            </a:pPr>
            <a:r>
              <a:rPr lang="en-GB" sz="1579" dirty="0">
                <a:solidFill>
                  <a:srgbClr val="495965"/>
                </a:solidFill>
                <a:latin typeface="Verdana" panose="020B0604030504040204" pitchFamily="34" charset="0"/>
                <a:ea typeface="Verdana" panose="020B0604030504040204" pitchFamily="34" charset="0"/>
                <a:cs typeface="Verdana" panose="020B0604030504040204" pitchFamily="34" charset="0"/>
              </a:rPr>
              <a:t>Should generation face </a:t>
            </a:r>
            <a:r>
              <a:rPr lang="en-GB" sz="1579" dirty="0" err="1">
                <a:solidFill>
                  <a:srgbClr val="495965"/>
                </a:solidFill>
                <a:latin typeface="Verdana" panose="020B0604030504040204" pitchFamily="34" charset="0"/>
                <a:ea typeface="Verdana" panose="020B0604030504040204" pitchFamily="34" charset="0"/>
                <a:cs typeface="Verdana" panose="020B0604030504040204" pitchFamily="34" charset="0"/>
              </a:rPr>
              <a:t>DUoS</a:t>
            </a:r>
            <a:r>
              <a:rPr lang="en-GB" sz="1579" dirty="0">
                <a:solidFill>
                  <a:srgbClr val="495965"/>
                </a:solidFill>
                <a:latin typeface="Verdana" panose="020B0604030504040204" pitchFamily="34" charset="0"/>
                <a:ea typeface="Verdana" panose="020B0604030504040204" pitchFamily="34" charset="0"/>
                <a:cs typeface="Verdana" panose="020B0604030504040204" pitchFamily="34" charset="0"/>
              </a:rPr>
              <a:t> charges in generation dominated areas?</a:t>
            </a:r>
          </a:p>
          <a:p>
            <a:pPr marL="300758" indent="-300758" defTabSz="802020" eaLnBrk="0" fontAlgn="base" hangingPunct="0">
              <a:spcBef>
                <a:spcPts val="1053"/>
              </a:spcBef>
              <a:spcAft>
                <a:spcPct val="0"/>
              </a:spcAft>
              <a:buFontTx/>
              <a:buAutoNum type="arabicPeriod"/>
            </a:pPr>
            <a:r>
              <a:rPr lang="en-GB" sz="1579" dirty="0">
                <a:solidFill>
                  <a:srgbClr val="495965"/>
                </a:solidFill>
                <a:latin typeface="Verdana" panose="020B0604030504040204" pitchFamily="34" charset="0"/>
                <a:ea typeface="Verdana" panose="020B0604030504040204" pitchFamily="34" charset="0"/>
                <a:cs typeface="Verdana" panose="020B0604030504040204" pitchFamily="34" charset="0"/>
              </a:rPr>
              <a:t>Should generation be charged for access?</a:t>
            </a:r>
          </a:p>
          <a:p>
            <a:pPr marL="300758" indent="-300758" defTabSz="802020" eaLnBrk="0" fontAlgn="base" hangingPunct="0">
              <a:spcBef>
                <a:spcPts val="1053"/>
              </a:spcBef>
              <a:spcAft>
                <a:spcPct val="0"/>
              </a:spcAft>
              <a:buFontTx/>
              <a:buAutoNum type="arabicPeriod"/>
            </a:pPr>
            <a:r>
              <a:rPr lang="en-GB" sz="1579" dirty="0">
                <a:solidFill>
                  <a:srgbClr val="495965"/>
                </a:solidFill>
                <a:latin typeface="Verdana" panose="020B0604030504040204" pitchFamily="34" charset="0"/>
                <a:ea typeface="Verdana" panose="020B0604030504040204" pitchFamily="34" charset="0"/>
                <a:cs typeface="Verdana" panose="020B0604030504040204" pitchFamily="34" charset="0"/>
              </a:rPr>
              <a:t>Should charges be applied differently, depending on the technology?</a:t>
            </a:r>
          </a:p>
          <a:p>
            <a:pPr marL="300758" indent="-300758" defTabSz="802020" eaLnBrk="0" fontAlgn="base" hangingPunct="0">
              <a:spcBef>
                <a:spcPts val="1053"/>
              </a:spcBef>
              <a:spcAft>
                <a:spcPct val="0"/>
              </a:spcAft>
              <a:buFontTx/>
              <a:buAutoNum type="arabicPeriod"/>
            </a:pPr>
            <a:r>
              <a:rPr lang="en-GB" sz="1579" dirty="0">
                <a:solidFill>
                  <a:srgbClr val="495965"/>
                </a:solidFill>
                <a:latin typeface="Verdana" panose="020B0604030504040204" pitchFamily="34" charset="0"/>
                <a:ea typeface="Verdana" panose="020B0604030504040204" pitchFamily="34" charset="0"/>
                <a:cs typeface="Verdana" panose="020B0604030504040204" pitchFamily="34" charset="0"/>
              </a:rPr>
              <a:t>Should generation be exposed to more granular locational charging?</a:t>
            </a:r>
          </a:p>
          <a:p>
            <a:pPr marL="300758" indent="-300758" defTabSz="802020" eaLnBrk="0" fontAlgn="base" hangingPunct="0">
              <a:spcBef>
                <a:spcPts val="1053"/>
              </a:spcBef>
              <a:spcAft>
                <a:spcPct val="0"/>
              </a:spcAft>
              <a:buFontTx/>
              <a:buAutoNum type="arabicPeriod"/>
            </a:pPr>
            <a:r>
              <a:rPr lang="en-GB" sz="1579" dirty="0">
                <a:solidFill>
                  <a:srgbClr val="495965"/>
                </a:solidFill>
                <a:latin typeface="Verdana" panose="020B0604030504040204" pitchFamily="34" charset="0"/>
                <a:ea typeface="Verdana" panose="020B0604030504040204" pitchFamily="34" charset="0"/>
                <a:cs typeface="Verdana" panose="020B0604030504040204" pitchFamily="34" charset="0"/>
              </a:rPr>
              <a:t>If there are different arrangements for generation and demand, how should on-site generation and storage be treated?</a:t>
            </a:r>
          </a:p>
        </p:txBody>
      </p:sp>
    </p:spTree>
    <p:extLst>
      <p:ext uri="{BB962C8B-B14F-4D97-AF65-F5344CB8AC3E}">
        <p14:creationId xmlns:p14="http://schemas.microsoft.com/office/powerpoint/2010/main" val="1251859188"/>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15147" y="1191193"/>
            <a:ext cx="7013570" cy="252628"/>
          </a:xfrm>
        </p:spPr>
        <p:txBody>
          <a:bodyPr/>
          <a:lstStyle/>
          <a:p>
            <a:r>
              <a:rPr lang="en-GB" sz="1754" dirty="0"/>
              <a:t>Assessment criteria</a:t>
            </a:r>
          </a:p>
        </p:txBody>
      </p:sp>
      <p:sp>
        <p:nvSpPr>
          <p:cNvPr id="3" name="Slide Number Placeholder 2"/>
          <p:cNvSpPr>
            <a:spLocks noGrp="1"/>
          </p:cNvSpPr>
          <p:nvPr>
            <p:ph type="sldNum" sz="quarter" idx="4"/>
          </p:nvPr>
        </p:nvSpPr>
        <p:spPr/>
        <p:txBody>
          <a:bodyPr/>
          <a:lstStyle/>
          <a:p>
            <a:pPr defTabSz="802020" eaLnBrk="0" fontAlgn="base" hangingPunct="0">
              <a:spcBef>
                <a:spcPct val="0"/>
              </a:spcBef>
              <a:spcAft>
                <a:spcPct val="0"/>
              </a:spcAft>
            </a:pPr>
            <a:fld id="{2D0DF9ED-8BA0-410B-84D1-2D8774E69E9E}" type="slidenum">
              <a:rPr lang="en-GB" altLang="en-US"/>
              <a:pPr defTabSz="802020" eaLnBrk="0" fontAlgn="base" hangingPunct="0">
                <a:spcBef>
                  <a:spcPct val="0"/>
                </a:spcBef>
                <a:spcAft>
                  <a:spcPct val="0"/>
                </a:spcAft>
              </a:pPr>
              <a:t>79</a:t>
            </a:fld>
            <a:endParaRPr lang="en-GB" altLang="en-US" dirty="0"/>
          </a:p>
        </p:txBody>
      </p:sp>
      <p:sp>
        <p:nvSpPr>
          <p:cNvPr id="5" name="BJPseudoFooter"/>
          <p:cNvSpPr txBox="1"/>
          <p:nvPr>
            <p:custDataLst>
              <p:tags r:id="rId1"/>
            </p:custDataLst>
          </p:nvPr>
        </p:nvSpPr>
        <p:spPr>
          <a:xfrm>
            <a:off x="1448065" y="6426081"/>
            <a:ext cx="7797271" cy="362279"/>
          </a:xfrm>
          <a:prstGeom prst="rect">
            <a:avLst/>
          </a:prstGeom>
          <a:noFill/>
        </p:spPr>
        <p:txBody>
          <a:bodyPr vert="horz" rtlCol="0">
            <a:spAutoFit/>
          </a:bodyPr>
          <a:lstStyle/>
          <a:p>
            <a:pPr algn="r" defTabSz="802020" eaLnBrk="0" fontAlgn="base" hangingPunct="0">
              <a:spcBef>
                <a:spcPct val="0"/>
              </a:spcBef>
              <a:spcAft>
                <a:spcPct val="0"/>
              </a:spcAft>
            </a:pPr>
            <a:r>
              <a:rPr lang="en-GB" sz="789">
                <a:solidFill>
                  <a:srgbClr val="000000"/>
                </a:solidFill>
                <a:latin typeface="Verdana" panose="020B0604030504040204" pitchFamily="34" charset="0"/>
                <a:cs typeface="Arial" charset="0"/>
              </a:rPr>
              <a:t>        </a:t>
            </a:r>
            <a:r>
              <a:rPr lang="en-GB" sz="965">
                <a:solidFill>
                  <a:srgbClr val="000000"/>
                </a:solidFill>
                <a:latin typeface="Calibri" pitchFamily="34" charset="0"/>
                <a:cs typeface="Arial" charset="0"/>
              </a:rPr>
              <a:t>
</a:t>
            </a:r>
            <a:r>
              <a:rPr lang="en-GB" sz="789">
                <a:solidFill>
                  <a:srgbClr val="000000"/>
                </a:solidFill>
                <a:latin typeface="Verdana" panose="020B0604030504040204" pitchFamily="34" charset="0"/>
                <a:cs typeface="Arial" charset="0"/>
              </a:rPr>
              <a:t>  </a:t>
            </a:r>
          </a:p>
        </p:txBody>
      </p:sp>
      <p:sp>
        <p:nvSpPr>
          <p:cNvPr id="6" name="Rectangle 5"/>
          <p:cNvSpPr/>
          <p:nvPr/>
        </p:nvSpPr>
        <p:spPr>
          <a:xfrm>
            <a:off x="357296" y="1950855"/>
            <a:ext cx="4799933" cy="3371308"/>
          </a:xfrm>
          <a:prstGeom prst="rect">
            <a:avLst/>
          </a:prstGeom>
        </p:spPr>
        <p:txBody>
          <a:bodyPr wrap="square">
            <a:spAutoFit/>
          </a:bodyPr>
          <a:lstStyle/>
          <a:p>
            <a:pPr defTabSz="802020" eaLnBrk="0" fontAlgn="base" hangingPunct="0">
              <a:spcBef>
                <a:spcPct val="0"/>
              </a:spcBef>
              <a:spcAft>
                <a:spcPct val="0"/>
              </a:spcAft>
            </a:pPr>
            <a:r>
              <a:rPr lang="en-GB" sz="1403" b="1" dirty="0">
                <a:solidFill>
                  <a:srgbClr val="495965"/>
                </a:solidFill>
                <a:latin typeface="Verdana" panose="020B0604030504040204" pitchFamily="34" charset="0"/>
                <a:ea typeface="Verdana" panose="020B0604030504040204" pitchFamily="34" charset="0"/>
                <a:cs typeface="Verdana" panose="020B0604030504040204" pitchFamily="34" charset="0"/>
              </a:rPr>
              <a:t>Cost drivers</a:t>
            </a:r>
          </a:p>
          <a:p>
            <a:pPr defTabSz="802020" eaLnBrk="0" fontAlgn="base" hangingPunct="0">
              <a:spcBef>
                <a:spcPct val="0"/>
              </a:spcBef>
              <a:spcAft>
                <a:spcPct val="0"/>
              </a:spcAft>
            </a:pPr>
            <a:endParaRPr lang="en-GB" sz="1403" b="1" dirty="0">
              <a:solidFill>
                <a:srgbClr val="495965"/>
              </a:solidFill>
              <a:latin typeface="Verdana" panose="020B0604030504040204" pitchFamily="34" charset="0"/>
              <a:ea typeface="Verdana" panose="020B0604030504040204" pitchFamily="34" charset="0"/>
              <a:cs typeface="Verdana" panose="020B0604030504040204" pitchFamily="34" charset="0"/>
            </a:endParaRPr>
          </a:p>
          <a:p>
            <a:pPr marL="250631" lvl="2" indent="-250631" defTabSz="802020" eaLnBrk="0" fontAlgn="base" hangingPunct="0">
              <a:spcBef>
                <a:spcPct val="0"/>
              </a:spcBef>
              <a:spcAft>
                <a:spcPts val="526"/>
              </a:spcAft>
              <a:buFont typeface="Wingdings" panose="05000000000000000000" pitchFamily="2" charset="2"/>
              <a:buChar char="§"/>
              <a:tabLst>
                <a:tab pos="401010" algn="l"/>
              </a:tabLst>
            </a:pP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The goal of the network charging and access reform is to make charges more ‘cost reflective’</a:t>
            </a:r>
          </a:p>
          <a:p>
            <a:pPr marL="250631" lvl="2" indent="-250631" defTabSz="802020" eaLnBrk="0" fontAlgn="base" hangingPunct="0">
              <a:spcBef>
                <a:spcPct val="0"/>
              </a:spcBef>
              <a:spcAft>
                <a:spcPts val="526"/>
              </a:spcAft>
              <a:buFont typeface="Wingdings" panose="05000000000000000000" pitchFamily="2" charset="2"/>
              <a:buChar char="§"/>
              <a:tabLst>
                <a:tab pos="401010" algn="l"/>
              </a:tabLst>
            </a:pP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The industry has established a subgroup under the SCR process to investigate:</a:t>
            </a:r>
          </a:p>
          <a:p>
            <a:pPr marL="651641" lvl="3" indent="-250631" defTabSz="802020" eaLnBrk="0" fontAlgn="base" hangingPunct="0">
              <a:spcBef>
                <a:spcPct val="0"/>
              </a:spcBef>
              <a:spcAft>
                <a:spcPts val="526"/>
              </a:spcAft>
              <a:buFont typeface="Wingdings" panose="05000000000000000000" pitchFamily="2" charset="2"/>
              <a:buChar char="§"/>
              <a:tabLst>
                <a:tab pos="401010" algn="l"/>
              </a:tabLst>
            </a:pP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The extent to which peak cost drivers vary by time and location</a:t>
            </a:r>
          </a:p>
          <a:p>
            <a:pPr marL="651641" lvl="3" indent="-250631" defTabSz="802020" eaLnBrk="0" fontAlgn="base" hangingPunct="0">
              <a:spcBef>
                <a:spcPct val="0"/>
              </a:spcBef>
              <a:spcAft>
                <a:spcPts val="526"/>
              </a:spcAft>
              <a:buFont typeface="Wingdings" panose="05000000000000000000" pitchFamily="2" charset="2"/>
              <a:buChar char="§"/>
              <a:tabLst>
                <a:tab pos="401010" algn="l"/>
              </a:tabLst>
            </a:pP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What other cost drivers, other than managing peak congestion times, should be reflected in cost reflective charges</a:t>
            </a:r>
          </a:p>
          <a:p>
            <a:pPr marL="250631" lvl="2" indent="-250631" defTabSz="802020" eaLnBrk="0" fontAlgn="base" hangingPunct="0">
              <a:spcBef>
                <a:spcPct val="0"/>
              </a:spcBef>
              <a:spcAft>
                <a:spcPts val="526"/>
              </a:spcAft>
              <a:buFont typeface="Wingdings" panose="05000000000000000000" pitchFamily="2" charset="2"/>
              <a:buChar char="§"/>
              <a:tabLst>
                <a:tab pos="401010" algn="l"/>
              </a:tabLst>
            </a:pP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The evidence around cost drivers will be used to inform the seasonality and locational pricing that should be reflected in the charging design</a:t>
            </a:r>
          </a:p>
        </p:txBody>
      </p:sp>
      <p:sp>
        <p:nvSpPr>
          <p:cNvPr id="8" name="Rectangle 7"/>
          <p:cNvSpPr/>
          <p:nvPr/>
        </p:nvSpPr>
        <p:spPr>
          <a:xfrm>
            <a:off x="5473014" y="1950855"/>
            <a:ext cx="4863090" cy="2915991"/>
          </a:xfrm>
          <a:prstGeom prst="rect">
            <a:avLst/>
          </a:prstGeom>
        </p:spPr>
        <p:txBody>
          <a:bodyPr wrap="square">
            <a:spAutoFit/>
          </a:bodyPr>
          <a:lstStyle/>
          <a:p>
            <a:pPr defTabSz="802020" eaLnBrk="0" fontAlgn="base" hangingPunct="0">
              <a:spcBef>
                <a:spcPct val="0"/>
              </a:spcBef>
              <a:spcAft>
                <a:spcPct val="0"/>
              </a:spcAft>
            </a:pPr>
            <a:r>
              <a:rPr lang="en-GB" sz="1403" b="1" dirty="0">
                <a:solidFill>
                  <a:srgbClr val="495965"/>
                </a:solidFill>
                <a:latin typeface="Verdana" panose="020B0604030504040204" pitchFamily="34" charset="0"/>
                <a:ea typeface="Verdana" panose="020B0604030504040204" pitchFamily="34" charset="0"/>
                <a:cs typeface="Verdana" panose="020B0604030504040204" pitchFamily="34" charset="0"/>
              </a:rPr>
              <a:t>Feasibility</a:t>
            </a:r>
          </a:p>
          <a:p>
            <a:pPr defTabSz="802020" eaLnBrk="0" fontAlgn="base" hangingPunct="0">
              <a:spcBef>
                <a:spcPct val="0"/>
              </a:spcBef>
              <a:spcAft>
                <a:spcPct val="0"/>
              </a:spcAft>
            </a:pPr>
            <a:endParaRPr lang="en-GB" sz="1403" b="1" dirty="0">
              <a:solidFill>
                <a:srgbClr val="495965"/>
              </a:solidFill>
              <a:latin typeface="Verdana" panose="020B0604030504040204" pitchFamily="34" charset="0"/>
              <a:ea typeface="Verdana" panose="020B0604030504040204" pitchFamily="34" charset="0"/>
              <a:cs typeface="Verdana" panose="020B0604030504040204" pitchFamily="34" charset="0"/>
            </a:endParaRPr>
          </a:p>
          <a:p>
            <a:pPr marL="250631" lvl="2" indent="-250631" defTabSz="802020" eaLnBrk="0" fontAlgn="base" hangingPunct="0">
              <a:spcBef>
                <a:spcPct val="0"/>
              </a:spcBef>
              <a:spcAft>
                <a:spcPts val="526"/>
              </a:spcAft>
              <a:buFont typeface="Wingdings" panose="05000000000000000000" pitchFamily="2" charset="2"/>
              <a:buChar char="§"/>
              <a:tabLst>
                <a:tab pos="401010" algn="l"/>
              </a:tabLst>
            </a:pP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In addition to determining the cost drivers, assessment of charge design options will be </a:t>
            </a:r>
          </a:p>
          <a:p>
            <a:pPr marL="651641" lvl="3" indent="-250631" defTabSz="802020" eaLnBrk="0" fontAlgn="base" hangingPunct="0">
              <a:spcBef>
                <a:spcPct val="0"/>
              </a:spcBef>
              <a:spcAft>
                <a:spcPts val="526"/>
              </a:spcAft>
              <a:buFont typeface="Wingdings" panose="05000000000000000000" pitchFamily="2" charset="2"/>
              <a:buChar char="§"/>
              <a:tabLst>
                <a:tab pos="401010" algn="l"/>
              </a:tabLst>
            </a:pP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Metering</a:t>
            </a:r>
          </a:p>
          <a:p>
            <a:pPr marL="651641" lvl="3" indent="-250631" defTabSz="802020" eaLnBrk="0" fontAlgn="base" hangingPunct="0">
              <a:spcBef>
                <a:spcPct val="0"/>
              </a:spcBef>
              <a:spcAft>
                <a:spcPts val="526"/>
              </a:spcAft>
              <a:buFont typeface="Wingdings" panose="05000000000000000000" pitchFamily="2" charset="2"/>
              <a:buChar char="§"/>
              <a:tabLst>
                <a:tab pos="401010" algn="l"/>
              </a:tabLst>
            </a:pP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Data collection</a:t>
            </a:r>
          </a:p>
          <a:p>
            <a:pPr marL="651641" lvl="3" indent="-250631" defTabSz="802020" eaLnBrk="0" fontAlgn="base" hangingPunct="0">
              <a:spcBef>
                <a:spcPct val="0"/>
              </a:spcBef>
              <a:spcAft>
                <a:spcPts val="526"/>
              </a:spcAft>
              <a:buFont typeface="Wingdings" panose="05000000000000000000" pitchFamily="2" charset="2"/>
              <a:buChar char="§"/>
              <a:tabLst>
                <a:tab pos="401010" algn="l"/>
              </a:tabLst>
            </a:pP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Data processing</a:t>
            </a:r>
          </a:p>
          <a:p>
            <a:pPr marL="651641" lvl="3" indent="-250631" defTabSz="802020" eaLnBrk="0" fontAlgn="base" hangingPunct="0">
              <a:spcBef>
                <a:spcPct val="0"/>
              </a:spcBef>
              <a:spcAft>
                <a:spcPts val="526"/>
              </a:spcAft>
              <a:buFont typeface="Wingdings" panose="05000000000000000000" pitchFamily="2" charset="2"/>
              <a:buChar char="§"/>
              <a:tabLst>
                <a:tab pos="401010" algn="l"/>
              </a:tabLst>
            </a:pP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Charge calculation</a:t>
            </a:r>
          </a:p>
          <a:p>
            <a:pPr marL="651641" lvl="3" indent="-250631" defTabSz="802020" eaLnBrk="0" fontAlgn="base" hangingPunct="0">
              <a:spcBef>
                <a:spcPct val="0"/>
              </a:spcBef>
              <a:spcAft>
                <a:spcPts val="526"/>
              </a:spcAft>
              <a:buFont typeface="Wingdings" panose="05000000000000000000" pitchFamily="2" charset="2"/>
              <a:buChar char="§"/>
              <a:tabLst>
                <a:tab pos="401010" algn="l"/>
              </a:tabLst>
            </a:pP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Billing and calculation systems</a:t>
            </a:r>
          </a:p>
          <a:p>
            <a:pPr marL="651641" lvl="3" indent="-250631" defTabSz="802020" eaLnBrk="0" fontAlgn="base" hangingPunct="0">
              <a:spcBef>
                <a:spcPct val="0"/>
              </a:spcBef>
              <a:spcAft>
                <a:spcPts val="526"/>
              </a:spcAft>
              <a:buFont typeface="Wingdings" panose="05000000000000000000" pitchFamily="2" charset="2"/>
              <a:buChar char="§"/>
              <a:tabLst>
                <a:tab pos="401010" algn="l"/>
              </a:tabLst>
            </a:pP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Settlement</a:t>
            </a:r>
          </a:p>
          <a:p>
            <a:pPr marL="651641" lvl="3" indent="-250631" defTabSz="802020" eaLnBrk="0" fontAlgn="base" hangingPunct="0">
              <a:spcBef>
                <a:spcPct val="0"/>
              </a:spcBef>
              <a:spcAft>
                <a:spcPts val="526"/>
              </a:spcAft>
              <a:buFont typeface="Wingdings" panose="05000000000000000000" pitchFamily="2" charset="2"/>
              <a:buChar char="§"/>
              <a:tabLst>
                <a:tab pos="401010" algn="l"/>
              </a:tabLst>
            </a:pP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Forecasting</a:t>
            </a:r>
          </a:p>
        </p:txBody>
      </p:sp>
      <p:sp>
        <p:nvSpPr>
          <p:cNvPr id="7" name="Rectangle 6"/>
          <p:cNvSpPr/>
          <p:nvPr/>
        </p:nvSpPr>
        <p:spPr>
          <a:xfrm>
            <a:off x="167824" y="5511202"/>
            <a:ext cx="10168280" cy="740011"/>
          </a:xfrm>
          <a:prstGeom prst="rect">
            <a:avLst/>
          </a:prstGeom>
        </p:spPr>
        <p:txBody>
          <a:bodyPr wrap="square">
            <a:spAutoFit/>
          </a:bodyPr>
          <a:lstStyle/>
          <a:p>
            <a:pPr marL="0" lvl="2" defTabSz="802020" eaLnBrk="0" fontAlgn="base" hangingPunct="0">
              <a:spcBef>
                <a:spcPct val="0"/>
              </a:spcBef>
              <a:spcAft>
                <a:spcPct val="0"/>
              </a:spcAft>
              <a:tabLst>
                <a:tab pos="401010" algn="l"/>
              </a:tabLst>
            </a:pP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As with access arrangements, we will also be considering options for </a:t>
            </a:r>
            <a:r>
              <a:rPr lang="en-GB" sz="1403" b="1" dirty="0">
                <a:solidFill>
                  <a:srgbClr val="495965"/>
                </a:solidFill>
                <a:latin typeface="Verdana" panose="020B0604030504040204" pitchFamily="34" charset="0"/>
                <a:ea typeface="Verdana" panose="020B0604030504040204" pitchFamily="34" charset="0"/>
                <a:cs typeface="Verdana" panose="020B0604030504040204" pitchFamily="34" charset="0"/>
              </a:rPr>
              <a:t>small users, including households</a:t>
            </a:r>
            <a:r>
              <a:rPr lang="en-GB" sz="1403" dirty="0">
                <a:solidFill>
                  <a:srgbClr val="495965"/>
                </a:solidFill>
                <a:latin typeface="Verdana" panose="020B0604030504040204" pitchFamily="34" charset="0"/>
                <a:ea typeface="Verdana" panose="020B0604030504040204" pitchFamily="34" charset="0"/>
                <a:cs typeface="Verdana" panose="020B0604030504040204" pitchFamily="34" charset="0"/>
              </a:rPr>
              <a:t>. We will consider any need for specific options or appropriate protections, particularly considering those who may be in vulnerable situations, given the nature of electricity as an essential service. </a:t>
            </a:r>
          </a:p>
        </p:txBody>
      </p:sp>
    </p:spTree>
    <p:extLst>
      <p:ext uri="{BB962C8B-B14F-4D97-AF65-F5344CB8AC3E}">
        <p14:creationId xmlns:p14="http://schemas.microsoft.com/office/powerpoint/2010/main" val="20297925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need to cater for new business models?</a:t>
            </a:r>
            <a:endParaRPr lang="en-GB" dirty="0"/>
          </a:p>
        </p:txBody>
      </p:sp>
      <p:sp>
        <p:nvSpPr>
          <p:cNvPr id="4" name="Slide Number Placeholder 3"/>
          <p:cNvSpPr>
            <a:spLocks noGrp="1"/>
          </p:cNvSpPr>
          <p:nvPr>
            <p:ph type="sldNum" sz="quarter" idx="1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8</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
        <p:nvSpPr>
          <p:cNvPr id="7" name="Text Placeholder 6"/>
          <p:cNvSpPr>
            <a:spLocks noGrp="1"/>
          </p:cNvSpPr>
          <p:nvPr>
            <p:ph type="body" sz="quarter" idx="12"/>
          </p:nvPr>
        </p:nvSpPr>
        <p:spPr/>
        <p:txBody>
          <a:bodyPr/>
          <a:lstStyle/>
          <a:p>
            <a:r>
              <a:rPr lang="en-GB" dirty="0" smtClean="0"/>
              <a:t>Any </a:t>
            </a:r>
            <a:r>
              <a:rPr lang="en-GB" dirty="0"/>
              <a:t>solution to remove a prior agreement would need to ensure that the following are in place</a:t>
            </a:r>
          </a:p>
          <a:p>
            <a:pPr lvl="1"/>
            <a:r>
              <a:rPr lang="en-GB" dirty="0" smtClean="0"/>
              <a:t>Suppliers notify </a:t>
            </a:r>
            <a:r>
              <a:rPr lang="en-GB" dirty="0"/>
              <a:t>metered volumes to </a:t>
            </a:r>
            <a:r>
              <a:rPr lang="en-GB" dirty="0" smtClean="0"/>
              <a:t>settlement (mechanism to be agreed – proposed via Customer Notification Agent (CNA))</a:t>
            </a:r>
          </a:p>
          <a:p>
            <a:pPr lvl="1"/>
            <a:r>
              <a:rPr lang="en-GB" dirty="0" smtClean="0"/>
              <a:t>Correct </a:t>
            </a:r>
            <a:r>
              <a:rPr lang="en-GB" dirty="0"/>
              <a:t>allocation of </a:t>
            </a:r>
            <a:r>
              <a:rPr lang="en-GB" dirty="0" smtClean="0"/>
              <a:t>volumes and </a:t>
            </a:r>
            <a:r>
              <a:rPr lang="en-GB" dirty="0" err="1" smtClean="0"/>
              <a:t>cashflow</a:t>
            </a:r>
            <a:endParaRPr lang="en-GB" dirty="0" smtClean="0"/>
          </a:p>
          <a:p>
            <a:pPr lvl="1"/>
            <a:r>
              <a:rPr lang="en-GB" dirty="0" smtClean="0"/>
              <a:t>Performance assurance process</a:t>
            </a:r>
          </a:p>
          <a:p>
            <a:pPr lvl="1"/>
            <a:r>
              <a:rPr lang="en-GB" dirty="0" smtClean="0"/>
              <a:t>Dispute resolution process</a:t>
            </a:r>
          </a:p>
          <a:p>
            <a:pPr lvl="1"/>
            <a:r>
              <a:rPr lang="en-GB" dirty="0" smtClean="0"/>
              <a:t>Party registration process</a:t>
            </a:r>
            <a:endParaRPr lang="en-GB" dirty="0"/>
          </a:p>
        </p:txBody>
      </p:sp>
    </p:spTree>
    <p:extLst>
      <p:ext uri="{BB962C8B-B14F-4D97-AF65-F5344CB8AC3E}">
        <p14:creationId xmlns:p14="http://schemas.microsoft.com/office/powerpoint/2010/main" val="2036897811"/>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5E1AFA-1A07-CA42-BB31-395751B816C3}"/>
              </a:ext>
            </a:extLst>
          </p:cNvPr>
          <p:cNvSpPr>
            <a:spLocks noGrp="1"/>
          </p:cNvSpPr>
          <p:nvPr>
            <p:ph type="title"/>
          </p:nvPr>
        </p:nvSpPr>
        <p:spPr/>
        <p:txBody>
          <a:bodyPr/>
          <a:lstStyle/>
          <a:p>
            <a:endParaRPr lang="en-US" dirty="0"/>
          </a:p>
        </p:txBody>
      </p:sp>
      <p:sp>
        <p:nvSpPr>
          <p:cNvPr id="3" name="Slide Number Placeholder 2">
            <a:extLst>
              <a:ext uri="{FF2B5EF4-FFF2-40B4-BE49-F238E27FC236}">
                <a16:creationId xmlns:a16="http://schemas.microsoft.com/office/drawing/2014/main" id="{AB608F32-9428-CF49-97AE-D6A1C48DCD13}"/>
              </a:ext>
            </a:extLst>
          </p:cNvPr>
          <p:cNvSpPr>
            <a:spLocks noGrp="1"/>
          </p:cNvSpPr>
          <p:nvPr>
            <p:ph type="sldNum" sz="quarter" idx="4"/>
          </p:nvPr>
        </p:nvSpPr>
        <p:spPr/>
        <p:txBody>
          <a:bodyPr/>
          <a:lstStyle/>
          <a:p>
            <a:pPr defTabSz="802020" eaLnBrk="0" fontAlgn="base" hangingPunct="0">
              <a:spcBef>
                <a:spcPct val="0"/>
              </a:spcBef>
              <a:spcAft>
                <a:spcPct val="0"/>
              </a:spcAft>
            </a:pPr>
            <a:fld id="{2D0DF9ED-8BA0-410B-84D1-2D8774E69E9E}" type="slidenum">
              <a:rPr lang="en-GB" altLang="en-US"/>
              <a:pPr defTabSz="802020" eaLnBrk="0" fontAlgn="base" hangingPunct="0">
                <a:spcBef>
                  <a:spcPct val="0"/>
                </a:spcBef>
                <a:spcAft>
                  <a:spcPct val="0"/>
                </a:spcAft>
              </a:pPr>
              <a:t>80</a:t>
            </a:fld>
            <a:endParaRPr lang="en-GB" altLang="en-US" dirty="0"/>
          </a:p>
        </p:txBody>
      </p:sp>
      <p:sp>
        <p:nvSpPr>
          <p:cNvPr id="4" name="Rectangle 3">
            <a:extLst>
              <a:ext uri="{FF2B5EF4-FFF2-40B4-BE49-F238E27FC236}">
                <a16:creationId xmlns:a16="http://schemas.microsoft.com/office/drawing/2014/main" id="{B4676381-E422-E143-B470-8191795B79E4}"/>
              </a:ext>
            </a:extLst>
          </p:cNvPr>
          <p:cNvSpPr/>
          <p:nvPr/>
        </p:nvSpPr>
        <p:spPr>
          <a:xfrm>
            <a:off x="0" y="773112"/>
            <a:ext cx="10693400" cy="6015038"/>
          </a:xfrm>
          <a:prstGeom prst="rect">
            <a:avLst/>
          </a:prstGeom>
          <a:solidFill>
            <a:srgbClr val="F47B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2020" eaLnBrk="0" fontAlgn="base" hangingPunct="0">
              <a:spcBef>
                <a:spcPct val="0"/>
              </a:spcBef>
              <a:spcAft>
                <a:spcPct val="0"/>
              </a:spcAft>
            </a:pPr>
            <a:endParaRPr lang="en-US" sz="1579">
              <a:solidFill>
                <a:prstClr val="white"/>
              </a:solidFill>
              <a:latin typeface="Calibri"/>
            </a:endParaRPr>
          </a:p>
        </p:txBody>
      </p:sp>
      <p:sp>
        <p:nvSpPr>
          <p:cNvPr id="5" name="TextBox 4">
            <a:extLst>
              <a:ext uri="{FF2B5EF4-FFF2-40B4-BE49-F238E27FC236}">
                <a16:creationId xmlns:a16="http://schemas.microsoft.com/office/drawing/2014/main" id="{57EA4A99-59E8-6645-88B5-202BC6C3F2D9}"/>
              </a:ext>
            </a:extLst>
          </p:cNvPr>
          <p:cNvSpPr txBox="1"/>
          <p:nvPr/>
        </p:nvSpPr>
        <p:spPr>
          <a:xfrm>
            <a:off x="1420210" y="3367770"/>
            <a:ext cx="7688056" cy="956287"/>
          </a:xfrm>
          <a:prstGeom prst="rect">
            <a:avLst/>
          </a:prstGeom>
          <a:noFill/>
        </p:spPr>
        <p:txBody>
          <a:bodyPr wrap="square" rtlCol="0">
            <a:spAutoFit/>
          </a:bodyPr>
          <a:lstStyle/>
          <a:p>
            <a:pPr algn="ctr" defTabSz="802020">
              <a:spcAft>
                <a:spcPts val="526"/>
              </a:spcAft>
              <a:defRPr/>
            </a:pPr>
            <a:r>
              <a:rPr lang="en-GB" sz="2807" b="1" dirty="0" err="1">
                <a:solidFill>
                  <a:prstClr val="white"/>
                </a:solidFill>
                <a:latin typeface="Verdana" pitchFamily="34" charset="0"/>
                <a:ea typeface="Verdana" pitchFamily="34" charset="0"/>
                <a:cs typeface="Verdana" pitchFamily="34" charset="0"/>
              </a:rPr>
              <a:t>Workstream</a:t>
            </a:r>
            <a:r>
              <a:rPr lang="en-GB" sz="2807" b="1" dirty="0">
                <a:solidFill>
                  <a:prstClr val="white"/>
                </a:solidFill>
                <a:latin typeface="Verdana" pitchFamily="34" charset="0"/>
                <a:ea typeface="Verdana" pitchFamily="34" charset="0"/>
                <a:cs typeface="Verdana" pitchFamily="34" charset="0"/>
              </a:rPr>
              <a:t> 3: Locational granularity</a:t>
            </a:r>
          </a:p>
        </p:txBody>
      </p:sp>
      <p:sp>
        <p:nvSpPr>
          <p:cNvPr id="8" name="BJPseudoFooter"/>
          <p:cNvSpPr txBox="1"/>
          <p:nvPr>
            <p:custDataLst>
              <p:tags r:id="rId1"/>
            </p:custDataLst>
          </p:nvPr>
        </p:nvSpPr>
        <p:spPr>
          <a:xfrm>
            <a:off x="1448065" y="6426081"/>
            <a:ext cx="7797271" cy="362279"/>
          </a:xfrm>
          <a:prstGeom prst="rect">
            <a:avLst/>
          </a:prstGeom>
          <a:noFill/>
        </p:spPr>
        <p:txBody>
          <a:bodyPr vert="horz" rtlCol="0">
            <a:spAutoFit/>
          </a:bodyPr>
          <a:lstStyle/>
          <a:p>
            <a:pPr algn="r" defTabSz="802020" eaLnBrk="0" fontAlgn="base" hangingPunct="0">
              <a:spcBef>
                <a:spcPct val="0"/>
              </a:spcBef>
              <a:spcAft>
                <a:spcPct val="0"/>
              </a:spcAft>
            </a:pPr>
            <a:r>
              <a:rPr lang="en-GB" sz="789">
                <a:solidFill>
                  <a:srgbClr val="000000"/>
                </a:solidFill>
                <a:latin typeface="Verdana" panose="020B0604030504040204" pitchFamily="34" charset="0"/>
                <a:cs typeface="Arial" charset="0"/>
              </a:rPr>
              <a:t>        </a:t>
            </a:r>
            <a:r>
              <a:rPr lang="en-GB" sz="965">
                <a:solidFill>
                  <a:srgbClr val="000000"/>
                </a:solidFill>
                <a:latin typeface="Calibri" pitchFamily="34" charset="0"/>
                <a:cs typeface="Arial" charset="0"/>
              </a:rPr>
              <a:t>
</a:t>
            </a:r>
            <a:r>
              <a:rPr lang="en-GB" sz="789">
                <a:solidFill>
                  <a:srgbClr val="000000"/>
                </a:solidFill>
                <a:latin typeface="Verdana" panose="020B0604030504040204" pitchFamily="34" charset="0"/>
                <a:cs typeface="Arial" charset="0"/>
              </a:rPr>
              <a:t>  </a:t>
            </a:r>
          </a:p>
        </p:txBody>
      </p:sp>
    </p:spTree>
    <p:extLst>
      <p:ext uri="{BB962C8B-B14F-4D97-AF65-F5344CB8AC3E}">
        <p14:creationId xmlns:p14="http://schemas.microsoft.com/office/powerpoint/2010/main" val="3124838494"/>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692584" y="3193636"/>
            <a:ext cx="1705240" cy="1226554"/>
          </a:xfrm>
          <a:prstGeom prst="rect">
            <a:avLst/>
          </a:prstGeom>
          <a:noFill/>
        </p:spPr>
        <p:txBody>
          <a:bodyPr wrap="square" rtlCol="0">
            <a:spAutoFit/>
          </a:bodyPr>
          <a:lstStyle/>
          <a:p>
            <a:pPr defTabSz="802020" eaLnBrk="0" fontAlgn="base" hangingPunct="0">
              <a:spcBef>
                <a:spcPct val="0"/>
              </a:spcBef>
              <a:spcAft>
                <a:spcPct val="0"/>
              </a:spcAft>
            </a:pPr>
            <a:r>
              <a:rPr lang="en-GB" sz="1053" dirty="0">
                <a:solidFill>
                  <a:prstClr val="black"/>
                </a:solidFill>
                <a:latin typeface="Verdana" panose="020B0604030504040204" pitchFamily="34" charset="0"/>
                <a:ea typeface="Verdana" panose="020B0604030504040204" pitchFamily="34" charset="0"/>
                <a:cs typeface="Verdana" panose="020B0604030504040204" pitchFamily="34" charset="0"/>
              </a:rPr>
              <a:t>EDCM charges EHV connected users for use of the EHV network.</a:t>
            </a:r>
          </a:p>
          <a:p>
            <a:pPr defTabSz="802020" eaLnBrk="0" fontAlgn="base" hangingPunct="0">
              <a:spcBef>
                <a:spcPct val="0"/>
              </a:spcBef>
              <a:spcAft>
                <a:spcPct val="0"/>
              </a:spcAft>
            </a:pPr>
            <a:r>
              <a:rPr lang="en-GB" sz="1053" dirty="0">
                <a:solidFill>
                  <a:prstClr val="black"/>
                </a:solidFill>
                <a:latin typeface="Verdana" panose="020B0604030504040204" pitchFamily="34" charset="0"/>
                <a:ea typeface="Verdana" panose="020B0604030504040204" pitchFamily="34" charset="0"/>
                <a:cs typeface="Verdana" panose="020B0604030504040204" pitchFamily="34" charset="0"/>
              </a:rPr>
              <a:t>Highly locational (nodal to the customer).</a:t>
            </a:r>
          </a:p>
        </p:txBody>
      </p:sp>
      <p:sp>
        <p:nvSpPr>
          <p:cNvPr id="8" name="Title 7"/>
          <p:cNvSpPr>
            <a:spLocks noGrp="1"/>
          </p:cNvSpPr>
          <p:nvPr>
            <p:ph type="title"/>
          </p:nvPr>
        </p:nvSpPr>
        <p:spPr>
          <a:xfrm>
            <a:off x="3515147" y="1191193"/>
            <a:ext cx="7013570" cy="252628"/>
          </a:xfrm>
        </p:spPr>
        <p:txBody>
          <a:bodyPr/>
          <a:lstStyle/>
          <a:p>
            <a:r>
              <a:rPr lang="en-GB" sz="1754" dirty="0"/>
              <a:t>Commercial structure of network charges</a:t>
            </a:r>
          </a:p>
        </p:txBody>
      </p:sp>
      <p:sp>
        <p:nvSpPr>
          <p:cNvPr id="3" name="Slide Number Placeholder 2"/>
          <p:cNvSpPr>
            <a:spLocks noGrp="1"/>
          </p:cNvSpPr>
          <p:nvPr>
            <p:ph type="sldNum" sz="quarter" idx="4"/>
          </p:nvPr>
        </p:nvSpPr>
        <p:spPr/>
        <p:txBody>
          <a:bodyPr/>
          <a:lstStyle/>
          <a:p>
            <a:pPr defTabSz="802020" eaLnBrk="0" fontAlgn="base" hangingPunct="0">
              <a:spcBef>
                <a:spcPct val="0"/>
              </a:spcBef>
              <a:spcAft>
                <a:spcPct val="0"/>
              </a:spcAft>
            </a:pPr>
            <a:fld id="{2D0DF9ED-8BA0-410B-84D1-2D8774E69E9E}" type="slidenum">
              <a:rPr lang="en-GB" altLang="en-US"/>
              <a:pPr defTabSz="802020" eaLnBrk="0" fontAlgn="base" hangingPunct="0">
                <a:spcBef>
                  <a:spcPct val="0"/>
                </a:spcBef>
                <a:spcAft>
                  <a:spcPct val="0"/>
                </a:spcAft>
              </a:pPr>
              <a:t>81</a:t>
            </a:fld>
            <a:endParaRPr lang="en-GB" altLang="en-US" dirty="0"/>
          </a:p>
        </p:txBody>
      </p:sp>
      <p:sp>
        <p:nvSpPr>
          <p:cNvPr id="4" name="BJPseudoFooter"/>
          <p:cNvSpPr txBox="1"/>
          <p:nvPr>
            <p:custDataLst>
              <p:tags r:id="rId2"/>
            </p:custDataLst>
          </p:nvPr>
        </p:nvSpPr>
        <p:spPr>
          <a:xfrm>
            <a:off x="1448065" y="6426081"/>
            <a:ext cx="7797271" cy="362279"/>
          </a:xfrm>
          <a:prstGeom prst="rect">
            <a:avLst/>
          </a:prstGeom>
          <a:noFill/>
        </p:spPr>
        <p:txBody>
          <a:bodyPr vert="horz" rtlCol="0">
            <a:spAutoFit/>
          </a:bodyPr>
          <a:lstStyle/>
          <a:p>
            <a:pPr algn="r" defTabSz="802020" eaLnBrk="0" fontAlgn="base" hangingPunct="0">
              <a:spcBef>
                <a:spcPct val="0"/>
              </a:spcBef>
              <a:spcAft>
                <a:spcPct val="0"/>
              </a:spcAft>
            </a:pPr>
            <a:r>
              <a:rPr lang="en-GB" sz="789">
                <a:solidFill>
                  <a:srgbClr val="000000"/>
                </a:solidFill>
                <a:latin typeface="Verdana" panose="020B0604030504040204" pitchFamily="34" charset="0"/>
                <a:cs typeface="Arial" charset="0"/>
              </a:rPr>
              <a:t>        </a:t>
            </a:r>
            <a:r>
              <a:rPr lang="en-GB" sz="965">
                <a:solidFill>
                  <a:srgbClr val="000000"/>
                </a:solidFill>
                <a:latin typeface="Calibri" pitchFamily="34" charset="0"/>
                <a:cs typeface="Arial" charset="0"/>
              </a:rPr>
              <a:t>
</a:t>
            </a:r>
            <a:r>
              <a:rPr lang="en-GB" sz="789">
                <a:solidFill>
                  <a:srgbClr val="000000"/>
                </a:solidFill>
                <a:latin typeface="Verdana" panose="020B0604030504040204" pitchFamily="34" charset="0"/>
                <a:cs typeface="Arial" charset="0"/>
              </a:rPr>
              <a:t>  </a:t>
            </a:r>
          </a:p>
        </p:txBody>
      </p:sp>
      <p:graphicFrame>
        <p:nvGraphicFramePr>
          <p:cNvPr id="5" name="Object 4"/>
          <p:cNvGraphicFramePr>
            <a:graphicFrameLocks noChangeAspect="1"/>
          </p:cNvGraphicFramePr>
          <p:nvPr>
            <p:extLst/>
          </p:nvPr>
        </p:nvGraphicFramePr>
        <p:xfrm>
          <a:off x="1241494" y="1887615"/>
          <a:ext cx="7136743" cy="4584409"/>
        </p:xfrm>
        <a:graphic>
          <a:graphicData uri="http://schemas.openxmlformats.org/presentationml/2006/ole">
            <mc:AlternateContent xmlns:mc="http://schemas.openxmlformats.org/markup-compatibility/2006">
              <mc:Choice xmlns:v="urn:schemas-microsoft-com:vml" Requires="v">
                <p:oleObj spid="_x0000_s5139" name="Visio" r:id="rId5" imgW="5762857" imgH="3700677" progId="Visio.Drawing.15">
                  <p:embed/>
                </p:oleObj>
              </mc:Choice>
              <mc:Fallback>
                <p:oleObj name="Visio" r:id="rId5" imgW="5762857" imgH="3700677" progId="Visio.Drawing.15">
                  <p:embed/>
                  <p:pic>
                    <p:nvPicPr>
                      <p:cNvPr id="5" name="Object 4"/>
                      <p:cNvPicPr>
                        <a:picLocks noChangeAspect="1" noChangeArrowheads="1"/>
                      </p:cNvPicPr>
                      <p:nvPr/>
                    </p:nvPicPr>
                    <p:blipFill>
                      <a:blip r:embed="rId6"/>
                      <a:srcRect/>
                      <a:stretch>
                        <a:fillRect/>
                      </a:stretch>
                    </p:blipFill>
                    <p:spPr bwMode="auto">
                      <a:xfrm>
                        <a:off x="1241494" y="1887615"/>
                        <a:ext cx="7136743" cy="4584409"/>
                      </a:xfrm>
                      <a:prstGeom prst="rect">
                        <a:avLst/>
                      </a:prstGeom>
                      <a:noFill/>
                    </p:spPr>
                  </p:pic>
                </p:oleObj>
              </mc:Fallback>
            </mc:AlternateContent>
          </a:graphicData>
        </a:graphic>
      </p:graphicFrame>
      <p:sp>
        <p:nvSpPr>
          <p:cNvPr id="6" name="Rectangle 5"/>
          <p:cNvSpPr/>
          <p:nvPr/>
        </p:nvSpPr>
        <p:spPr>
          <a:xfrm>
            <a:off x="5851956" y="3383107"/>
            <a:ext cx="1010513" cy="442099"/>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2020" eaLnBrk="0" fontAlgn="base" hangingPunct="0">
              <a:spcBef>
                <a:spcPct val="0"/>
              </a:spcBef>
              <a:spcAft>
                <a:spcPct val="0"/>
              </a:spcAft>
            </a:pPr>
            <a:endParaRPr lang="en-GB" sz="1403">
              <a:solidFill>
                <a:prstClr val="white"/>
              </a:solidFill>
              <a:latin typeface="Verdana" panose="020B0604030504040204" pitchFamily="34" charset="0"/>
              <a:ea typeface="Verdana" panose="020B0604030504040204" pitchFamily="34" charset="0"/>
              <a:cs typeface="Verdana" panose="020B0604030504040204" pitchFamily="34" charset="0"/>
            </a:endParaRPr>
          </a:p>
        </p:txBody>
      </p:sp>
      <p:sp>
        <p:nvSpPr>
          <p:cNvPr id="7" name="TextBox 6"/>
          <p:cNvSpPr txBox="1"/>
          <p:nvPr/>
        </p:nvSpPr>
        <p:spPr>
          <a:xfrm>
            <a:off x="8378237" y="2168351"/>
            <a:ext cx="1938362" cy="1550617"/>
          </a:xfrm>
          <a:prstGeom prst="rect">
            <a:avLst/>
          </a:prstGeom>
          <a:noFill/>
        </p:spPr>
        <p:txBody>
          <a:bodyPr wrap="square" rtlCol="0">
            <a:spAutoFit/>
          </a:bodyPr>
          <a:lstStyle/>
          <a:p>
            <a:pPr defTabSz="802020" eaLnBrk="0" fontAlgn="base" hangingPunct="0">
              <a:spcBef>
                <a:spcPct val="0"/>
              </a:spcBef>
              <a:spcAft>
                <a:spcPct val="0"/>
              </a:spcAft>
            </a:pPr>
            <a:r>
              <a:rPr lang="en-GB" sz="1053" dirty="0">
                <a:solidFill>
                  <a:srgbClr val="FF0000"/>
                </a:solidFill>
                <a:latin typeface="Verdana" panose="020B0604030504040204" pitchFamily="34" charset="0"/>
                <a:ea typeface="Verdana" panose="020B0604030504040204" pitchFamily="34" charset="0"/>
                <a:cs typeface="Verdana" panose="020B0604030504040204" pitchFamily="34" charset="0"/>
              </a:rPr>
              <a:t>The use of the EHV network for HV and LV network customers is embedded within the CDCM, and derived according to a different methodology than it is for EHV network users.</a:t>
            </a:r>
          </a:p>
          <a:p>
            <a:pPr defTabSz="802020" eaLnBrk="0" fontAlgn="base" hangingPunct="0">
              <a:spcBef>
                <a:spcPct val="0"/>
              </a:spcBef>
              <a:spcAft>
                <a:spcPct val="0"/>
              </a:spcAft>
            </a:pPr>
            <a:endParaRPr lang="en-GB" sz="1053" dirty="0">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cxnSp>
        <p:nvCxnSpPr>
          <p:cNvPr id="9" name="Straight Arrow Connector 8"/>
          <p:cNvCxnSpPr/>
          <p:nvPr/>
        </p:nvCxnSpPr>
        <p:spPr>
          <a:xfrm flipH="1">
            <a:off x="6988782" y="3117540"/>
            <a:ext cx="1336235" cy="51819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2397824" y="3383107"/>
            <a:ext cx="0" cy="442099"/>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H="1">
            <a:off x="7105161" y="3383107"/>
            <a:ext cx="9936" cy="1831553"/>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7277588" y="3604156"/>
            <a:ext cx="1967804" cy="1388585"/>
          </a:xfrm>
          <a:prstGeom prst="rect">
            <a:avLst/>
          </a:prstGeom>
          <a:noFill/>
        </p:spPr>
        <p:txBody>
          <a:bodyPr wrap="square" rtlCol="0">
            <a:spAutoFit/>
          </a:bodyPr>
          <a:lstStyle/>
          <a:p>
            <a:pPr defTabSz="802020" eaLnBrk="0" fontAlgn="base" hangingPunct="0">
              <a:spcBef>
                <a:spcPct val="0"/>
              </a:spcBef>
              <a:spcAft>
                <a:spcPct val="0"/>
              </a:spcAft>
            </a:pPr>
            <a:r>
              <a:rPr lang="en-GB" sz="1053" dirty="0">
                <a:solidFill>
                  <a:prstClr val="black"/>
                </a:solidFill>
                <a:latin typeface="Verdana" panose="020B0604030504040204" pitchFamily="34" charset="0"/>
                <a:ea typeface="Verdana" panose="020B0604030504040204" pitchFamily="34" charset="0"/>
                <a:cs typeface="Verdana" panose="020B0604030504040204" pitchFamily="34" charset="0"/>
              </a:rPr>
              <a:t>CDCM charges HV and LV connected users for use of the EHV, HV and LV network.</a:t>
            </a:r>
          </a:p>
          <a:p>
            <a:pPr defTabSz="802020" eaLnBrk="0" fontAlgn="base" hangingPunct="0">
              <a:spcBef>
                <a:spcPct val="0"/>
              </a:spcBef>
              <a:spcAft>
                <a:spcPct val="0"/>
              </a:spcAft>
            </a:pPr>
            <a:endParaRPr lang="en-GB" sz="1053"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defTabSz="802020" eaLnBrk="0" fontAlgn="base" hangingPunct="0">
              <a:spcBef>
                <a:spcPct val="0"/>
              </a:spcBef>
              <a:spcAft>
                <a:spcPct val="0"/>
              </a:spcAft>
            </a:pPr>
            <a:r>
              <a:rPr lang="en-GB" sz="1053" dirty="0">
                <a:solidFill>
                  <a:prstClr val="black"/>
                </a:solidFill>
                <a:latin typeface="Verdana" panose="020B0604030504040204" pitchFamily="34" charset="0"/>
                <a:ea typeface="Verdana" panose="020B0604030504040204" pitchFamily="34" charset="0"/>
                <a:cs typeface="Verdana" panose="020B0604030504040204" pitchFamily="34" charset="0"/>
              </a:rPr>
              <a:t>Very limited locational signal (14 DNO licence areas).</a:t>
            </a:r>
          </a:p>
        </p:txBody>
      </p:sp>
    </p:spTree>
    <p:extLst>
      <p:ext uri="{BB962C8B-B14F-4D97-AF65-F5344CB8AC3E}">
        <p14:creationId xmlns:p14="http://schemas.microsoft.com/office/powerpoint/2010/main" val="478414945"/>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15147" y="1185892"/>
            <a:ext cx="7013570" cy="252628"/>
          </a:xfrm>
        </p:spPr>
        <p:txBody>
          <a:bodyPr/>
          <a:lstStyle/>
          <a:p>
            <a:r>
              <a:rPr lang="en-GB" sz="1754" dirty="0"/>
              <a:t>Option 1: Nodal pricing for all network customers</a:t>
            </a:r>
          </a:p>
        </p:txBody>
      </p:sp>
      <p:sp>
        <p:nvSpPr>
          <p:cNvPr id="3" name="Slide Number Placeholder 2"/>
          <p:cNvSpPr>
            <a:spLocks noGrp="1"/>
          </p:cNvSpPr>
          <p:nvPr>
            <p:ph type="sldNum" sz="quarter" idx="4"/>
          </p:nvPr>
        </p:nvSpPr>
        <p:spPr/>
        <p:txBody>
          <a:bodyPr/>
          <a:lstStyle/>
          <a:p>
            <a:pPr defTabSz="802020" eaLnBrk="0" fontAlgn="base" hangingPunct="0">
              <a:spcBef>
                <a:spcPct val="0"/>
              </a:spcBef>
              <a:spcAft>
                <a:spcPct val="0"/>
              </a:spcAft>
            </a:pPr>
            <a:fld id="{2D0DF9ED-8BA0-410B-84D1-2D8774E69E9E}" type="slidenum">
              <a:rPr lang="en-GB" altLang="en-US"/>
              <a:pPr defTabSz="802020" eaLnBrk="0" fontAlgn="base" hangingPunct="0">
                <a:spcBef>
                  <a:spcPct val="0"/>
                </a:spcBef>
                <a:spcAft>
                  <a:spcPct val="0"/>
                </a:spcAft>
              </a:pPr>
              <a:t>82</a:t>
            </a:fld>
            <a:endParaRPr lang="en-GB" altLang="en-US" dirty="0"/>
          </a:p>
        </p:txBody>
      </p:sp>
      <p:sp>
        <p:nvSpPr>
          <p:cNvPr id="5" name="BJPseudoFooter"/>
          <p:cNvSpPr txBox="1"/>
          <p:nvPr>
            <p:custDataLst>
              <p:tags r:id="rId2"/>
            </p:custDataLst>
          </p:nvPr>
        </p:nvSpPr>
        <p:spPr>
          <a:xfrm>
            <a:off x="1448065" y="6426081"/>
            <a:ext cx="7797271" cy="362279"/>
          </a:xfrm>
          <a:prstGeom prst="rect">
            <a:avLst/>
          </a:prstGeom>
          <a:noFill/>
        </p:spPr>
        <p:txBody>
          <a:bodyPr vert="horz" rtlCol="0">
            <a:spAutoFit/>
          </a:bodyPr>
          <a:lstStyle/>
          <a:p>
            <a:pPr algn="r" defTabSz="802020" eaLnBrk="0" fontAlgn="base" hangingPunct="0">
              <a:spcBef>
                <a:spcPct val="0"/>
              </a:spcBef>
              <a:spcAft>
                <a:spcPct val="0"/>
              </a:spcAft>
            </a:pPr>
            <a:r>
              <a:rPr lang="en-GB" sz="789">
                <a:solidFill>
                  <a:srgbClr val="000000"/>
                </a:solidFill>
                <a:latin typeface="Verdana" panose="020B0604030504040204" pitchFamily="34" charset="0"/>
                <a:cs typeface="Arial" charset="0"/>
              </a:rPr>
              <a:t>        </a:t>
            </a:r>
            <a:r>
              <a:rPr lang="en-GB" sz="965">
                <a:solidFill>
                  <a:srgbClr val="000000"/>
                </a:solidFill>
                <a:latin typeface="Calibri" pitchFamily="34" charset="0"/>
                <a:cs typeface="Arial" charset="0"/>
              </a:rPr>
              <a:t>
</a:t>
            </a:r>
            <a:r>
              <a:rPr lang="en-GB" sz="789">
                <a:solidFill>
                  <a:srgbClr val="000000"/>
                </a:solidFill>
                <a:latin typeface="Verdana" panose="020B0604030504040204" pitchFamily="34" charset="0"/>
                <a:cs typeface="Arial" charset="0"/>
              </a:rPr>
              <a:t>  </a:t>
            </a:r>
          </a:p>
        </p:txBody>
      </p:sp>
      <p:sp>
        <p:nvSpPr>
          <p:cNvPr id="10" name="Rectangle 5"/>
          <p:cNvSpPr>
            <a:spLocks noChangeArrowheads="1"/>
          </p:cNvSpPr>
          <p:nvPr/>
        </p:nvSpPr>
        <p:spPr bwMode="auto">
          <a:xfrm>
            <a:off x="1809909" y="2418649"/>
            <a:ext cx="9263011" cy="32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0201" tIns="40100" rIns="80201" bIns="40100" numCol="1" anchor="ctr" anchorCtr="0" compatLnSpc="1">
            <a:prstTxWarp prst="textNoShape">
              <a:avLst/>
            </a:prstTxWarp>
            <a:spAutoFit/>
          </a:bodyPr>
          <a:lstStyle/>
          <a:p>
            <a:pPr defTabSz="802020" eaLnBrk="0" fontAlgn="base" hangingPunct="0">
              <a:spcBef>
                <a:spcPct val="0"/>
              </a:spcBef>
              <a:spcAft>
                <a:spcPct val="0"/>
              </a:spcAft>
            </a:pPr>
            <a:endParaRPr lang="en-GB" sz="1579">
              <a:solidFill>
                <a:prstClr val="black"/>
              </a:solidFill>
              <a:latin typeface="Calibri" pitchFamily="34" charset="0"/>
              <a:cs typeface="Arial" charset="0"/>
            </a:endParaRPr>
          </a:p>
        </p:txBody>
      </p:sp>
      <p:graphicFrame>
        <p:nvGraphicFramePr>
          <p:cNvPr id="11" name="Object 10"/>
          <p:cNvGraphicFramePr>
            <a:graphicFrameLocks noChangeAspect="1"/>
          </p:cNvGraphicFramePr>
          <p:nvPr>
            <p:extLst/>
          </p:nvPr>
        </p:nvGraphicFramePr>
        <p:xfrm>
          <a:off x="594781" y="1993608"/>
          <a:ext cx="4754438" cy="3236562"/>
        </p:xfrm>
        <a:graphic>
          <a:graphicData uri="http://schemas.openxmlformats.org/presentationml/2006/ole">
            <mc:AlternateContent xmlns:mc="http://schemas.openxmlformats.org/markup-compatibility/2006">
              <mc:Choice xmlns:v="urn:schemas-microsoft-com:vml" Requires="v">
                <p:oleObj spid="_x0000_s6163" name="Visio" r:id="rId5" imgW="4124559" imgH="2804882" progId="Visio.Drawing.15">
                  <p:embed/>
                </p:oleObj>
              </mc:Choice>
              <mc:Fallback>
                <p:oleObj name="Visio" r:id="rId5" imgW="4124559" imgH="2804882" progId="Visio.Drawing.15">
                  <p:embed/>
                  <p:pic>
                    <p:nvPicPr>
                      <p:cNvPr id="11" name="Object 10"/>
                      <p:cNvPicPr>
                        <a:picLocks noChangeAspect="1" noChangeArrowheads="1"/>
                      </p:cNvPicPr>
                      <p:nvPr/>
                    </p:nvPicPr>
                    <p:blipFill>
                      <a:blip r:embed="rId6"/>
                      <a:srcRect/>
                      <a:stretch>
                        <a:fillRect/>
                      </a:stretch>
                    </p:blipFill>
                    <p:spPr bwMode="auto">
                      <a:xfrm>
                        <a:off x="594781" y="1993608"/>
                        <a:ext cx="4754438" cy="3236562"/>
                      </a:xfrm>
                      <a:prstGeom prst="rect">
                        <a:avLst/>
                      </a:prstGeom>
                      <a:noFill/>
                    </p:spPr>
                  </p:pic>
                </p:oleObj>
              </mc:Fallback>
            </mc:AlternateContent>
          </a:graphicData>
        </a:graphic>
      </p:graphicFrame>
      <p:sp>
        <p:nvSpPr>
          <p:cNvPr id="12" name="Rectangle 11"/>
          <p:cNvSpPr/>
          <p:nvPr/>
        </p:nvSpPr>
        <p:spPr>
          <a:xfrm>
            <a:off x="5922241" y="4564740"/>
            <a:ext cx="4168361" cy="1603581"/>
          </a:xfrm>
          <a:prstGeom prst="rect">
            <a:avLst/>
          </a:prstGeom>
        </p:spPr>
        <p:txBody>
          <a:bodyPr wrap="square">
            <a:spAutoFit/>
          </a:bodyPr>
          <a:lstStyle/>
          <a:p>
            <a:pPr defTabSz="802020" eaLnBrk="0" fontAlgn="base" hangingPunct="0">
              <a:spcBef>
                <a:spcPct val="0"/>
              </a:spcBef>
              <a:spcAft>
                <a:spcPct val="0"/>
              </a:spcAft>
            </a:pPr>
            <a:r>
              <a:rPr lang="en-GB" sz="1403" b="1" u="sng" dirty="0">
                <a:solidFill>
                  <a:prstClr val="black"/>
                </a:solidFill>
                <a:latin typeface="Verdana" panose="020B0604030504040204" pitchFamily="34" charset="0"/>
                <a:ea typeface="Verdana" panose="020B0604030504040204" pitchFamily="34" charset="0"/>
                <a:cs typeface="Verdana" panose="020B0604030504040204" pitchFamily="34" charset="0"/>
              </a:rPr>
              <a:t>Conclusion</a:t>
            </a:r>
            <a:r>
              <a:rPr lang="en-GB" sz="1403" dirty="0">
                <a:solidFill>
                  <a:prstClr val="black"/>
                </a:solidFill>
                <a:latin typeface="Verdana" panose="020B0604030504040204" pitchFamily="34" charset="0"/>
                <a:ea typeface="Verdana" panose="020B0604030504040204" pitchFamily="34" charset="0"/>
                <a:cs typeface="Verdana" panose="020B0604030504040204" pitchFamily="34" charset="0"/>
              </a:rPr>
              <a:t>: Pure nodal pricing down to each individual connection is </a:t>
            </a:r>
            <a:r>
              <a:rPr lang="en-GB" sz="1403" b="1" dirty="0">
                <a:solidFill>
                  <a:prstClr val="black"/>
                </a:solidFill>
                <a:latin typeface="Verdana" panose="020B0604030504040204" pitchFamily="34" charset="0"/>
                <a:ea typeface="Verdana" panose="020B0604030504040204" pitchFamily="34" charset="0"/>
                <a:cs typeface="Verdana" panose="020B0604030504040204" pitchFamily="34" charset="0"/>
              </a:rPr>
              <a:t>not feasible with current data availability and is not expected to become feasible in the foreseeable future</a:t>
            </a:r>
            <a:r>
              <a:rPr lang="en-GB" sz="1403" dirty="0">
                <a:solidFill>
                  <a:prstClr val="black"/>
                </a:solidFill>
                <a:latin typeface="Verdana" panose="020B0604030504040204" pitchFamily="34" charset="0"/>
                <a:ea typeface="Verdana" panose="020B0604030504040204" pitchFamily="34" charset="0"/>
                <a:cs typeface="Verdana" panose="020B0604030504040204" pitchFamily="34" charset="0"/>
              </a:rPr>
              <a:t>. Nodal pricing could be used down to </a:t>
            </a:r>
            <a:r>
              <a:rPr lang="en-GB" sz="1403" i="1" dirty="0">
                <a:solidFill>
                  <a:prstClr val="black"/>
                </a:solidFill>
                <a:latin typeface="Verdana" panose="020B0604030504040204" pitchFamily="34" charset="0"/>
                <a:ea typeface="Verdana" panose="020B0604030504040204" pitchFamily="34" charset="0"/>
                <a:cs typeface="Verdana" panose="020B0604030504040204" pitchFamily="34" charset="0"/>
              </a:rPr>
              <a:t>at least</a:t>
            </a:r>
            <a:r>
              <a:rPr lang="en-GB" sz="1403" dirty="0">
                <a:solidFill>
                  <a:prstClr val="black"/>
                </a:solidFill>
                <a:latin typeface="Verdana" panose="020B0604030504040204" pitchFamily="34" charset="0"/>
                <a:ea typeface="Verdana" panose="020B0604030504040204" pitchFamily="34" charset="0"/>
                <a:cs typeface="Verdana" panose="020B0604030504040204" pitchFamily="34" charset="0"/>
              </a:rPr>
              <a:t> primary substation level and possibly HV network in the future.</a:t>
            </a:r>
          </a:p>
        </p:txBody>
      </p:sp>
      <p:sp>
        <p:nvSpPr>
          <p:cNvPr id="13" name="Rectangle 12"/>
          <p:cNvSpPr/>
          <p:nvPr/>
        </p:nvSpPr>
        <p:spPr>
          <a:xfrm>
            <a:off x="460928" y="5282793"/>
            <a:ext cx="4863090" cy="1171796"/>
          </a:xfrm>
          <a:prstGeom prst="rect">
            <a:avLst/>
          </a:prstGeom>
        </p:spPr>
        <p:txBody>
          <a:bodyPr wrap="square">
            <a:spAutoFit/>
          </a:bodyPr>
          <a:lstStyle/>
          <a:p>
            <a:pPr defTabSz="802020" eaLnBrk="0" fontAlgn="base" hangingPunct="0">
              <a:spcBef>
                <a:spcPct val="0"/>
              </a:spcBef>
              <a:spcAft>
                <a:spcPct val="0"/>
              </a:spcAft>
            </a:pPr>
            <a:r>
              <a:rPr lang="en-GB" sz="1403" b="1" u="sng" dirty="0">
                <a:solidFill>
                  <a:prstClr val="black"/>
                </a:solidFill>
                <a:latin typeface="Verdana" panose="020B0604030504040204" pitchFamily="34" charset="0"/>
                <a:ea typeface="Verdana" panose="020B0604030504040204" pitchFamily="34" charset="0"/>
                <a:cs typeface="Verdana" panose="020B0604030504040204" pitchFamily="34" charset="0"/>
              </a:rPr>
              <a:t>Requirements</a:t>
            </a:r>
            <a:r>
              <a:rPr lang="en-GB" sz="1403" dirty="0">
                <a:solidFill>
                  <a:prstClr val="black"/>
                </a:solidFill>
                <a:latin typeface="Verdana" panose="020B0604030504040204" pitchFamily="34" charset="0"/>
                <a:ea typeface="Verdana" panose="020B0604030504040204" pitchFamily="34" charset="0"/>
                <a:cs typeface="Verdana" panose="020B0604030504040204" pitchFamily="34" charset="0"/>
              </a:rPr>
              <a:t>: For a power flow-based approach, complete electrical and physical characteristics of all assets and their connectivity to each node would be required, with sufficient usage data available at each node.</a:t>
            </a:r>
          </a:p>
        </p:txBody>
      </p:sp>
      <p:sp>
        <p:nvSpPr>
          <p:cNvPr id="14" name="Rectangle 13"/>
          <p:cNvSpPr/>
          <p:nvPr/>
        </p:nvSpPr>
        <p:spPr>
          <a:xfrm>
            <a:off x="5922241" y="2021685"/>
            <a:ext cx="4168361" cy="2467150"/>
          </a:xfrm>
          <a:prstGeom prst="rect">
            <a:avLst/>
          </a:prstGeom>
        </p:spPr>
        <p:txBody>
          <a:bodyPr wrap="square">
            <a:spAutoFit/>
          </a:bodyPr>
          <a:lstStyle/>
          <a:p>
            <a:pPr defTabSz="802020" eaLnBrk="0" fontAlgn="base" hangingPunct="0">
              <a:spcBef>
                <a:spcPct val="0"/>
              </a:spcBef>
              <a:spcAft>
                <a:spcPct val="0"/>
              </a:spcAft>
            </a:pPr>
            <a:r>
              <a:rPr lang="en-GB" sz="1403" b="1" u="sng" dirty="0">
                <a:solidFill>
                  <a:prstClr val="black"/>
                </a:solidFill>
                <a:latin typeface="Verdana" panose="020B0604030504040204" pitchFamily="34" charset="0"/>
                <a:ea typeface="Verdana" panose="020B0604030504040204" pitchFamily="34" charset="0"/>
                <a:cs typeface="Verdana" panose="020B0604030504040204" pitchFamily="34" charset="0"/>
              </a:rPr>
              <a:t>Descriptor</a:t>
            </a:r>
            <a:r>
              <a:rPr lang="en-GB" sz="1403" dirty="0">
                <a:solidFill>
                  <a:prstClr val="black"/>
                </a:solidFill>
                <a:latin typeface="Verdana" panose="020B0604030504040204" pitchFamily="34" charset="0"/>
                <a:ea typeface="Verdana" panose="020B0604030504040204" pitchFamily="34" charset="0"/>
                <a:cs typeface="Verdana" panose="020B0604030504040204" pitchFamily="34" charset="0"/>
              </a:rPr>
              <a:t>: The EDCM uses a power flow based methodology for </a:t>
            </a:r>
            <a:r>
              <a:rPr lang="en-GB" sz="1403" b="1" dirty="0">
                <a:solidFill>
                  <a:prstClr val="black"/>
                </a:solidFill>
                <a:latin typeface="Verdana" panose="020B0604030504040204" pitchFamily="34" charset="0"/>
                <a:ea typeface="Verdana" panose="020B0604030504040204" pitchFamily="34" charset="0"/>
                <a:cs typeface="Verdana" panose="020B0604030504040204" pitchFamily="34" charset="0"/>
              </a:rPr>
              <a:t>nodal pricing</a:t>
            </a:r>
            <a:r>
              <a:rPr lang="en-GB" sz="1403" dirty="0">
                <a:solidFill>
                  <a:prstClr val="black"/>
                </a:solidFill>
                <a:latin typeface="Verdana" panose="020B0604030504040204" pitchFamily="34" charset="0"/>
                <a:ea typeface="Verdana" panose="020B0604030504040204" pitchFamily="34" charset="0"/>
                <a:cs typeface="Verdana" panose="020B0604030504040204" pitchFamily="34" charset="0"/>
              </a:rPr>
              <a:t>. This could be extended further into the distribution network. Taken to the extreme, a ‘pure’ nodal approach would involve </a:t>
            </a:r>
            <a:r>
              <a:rPr lang="en-GB" sz="1403" b="1" dirty="0">
                <a:solidFill>
                  <a:prstClr val="black"/>
                </a:solidFill>
                <a:latin typeface="Verdana" panose="020B0604030504040204" pitchFamily="34" charset="0"/>
                <a:ea typeface="Verdana" panose="020B0604030504040204" pitchFamily="34" charset="0"/>
                <a:cs typeface="Verdana" panose="020B0604030504040204" pitchFamily="34" charset="0"/>
              </a:rPr>
              <a:t>fully locational charges for every entry and exit point from the network</a:t>
            </a:r>
            <a:r>
              <a:rPr lang="en-GB" sz="1403" dirty="0">
                <a:solidFill>
                  <a:prstClr val="black"/>
                </a:solidFill>
                <a:latin typeface="Verdana" panose="020B0604030504040204" pitchFamily="34" charset="0"/>
                <a:ea typeface="Verdana" panose="020B0604030504040204" pitchFamily="34" charset="0"/>
                <a:cs typeface="Verdana" panose="020B0604030504040204" pitchFamily="34" charset="0"/>
              </a:rPr>
              <a:t>. Every customer would have an individual, site-specific tariff based on the assets that serve them.</a:t>
            </a:r>
          </a:p>
          <a:p>
            <a:pPr defTabSz="802020" eaLnBrk="0" fontAlgn="base" hangingPunct="0">
              <a:spcBef>
                <a:spcPct val="0"/>
              </a:spcBef>
              <a:spcAft>
                <a:spcPct val="0"/>
              </a:spcAft>
            </a:pPr>
            <a:endParaRPr lang="en-GB" sz="1403"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29076158"/>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15147" y="1156749"/>
            <a:ext cx="7013570" cy="252628"/>
          </a:xfrm>
        </p:spPr>
        <p:txBody>
          <a:bodyPr/>
          <a:lstStyle/>
          <a:p>
            <a:r>
              <a:rPr lang="en-GB" sz="1754" dirty="0"/>
              <a:t>Option 2: Representative model for all network users</a:t>
            </a:r>
          </a:p>
        </p:txBody>
      </p:sp>
      <p:sp>
        <p:nvSpPr>
          <p:cNvPr id="3" name="Slide Number Placeholder 2"/>
          <p:cNvSpPr>
            <a:spLocks noGrp="1"/>
          </p:cNvSpPr>
          <p:nvPr>
            <p:ph type="sldNum" sz="quarter" idx="4"/>
          </p:nvPr>
        </p:nvSpPr>
        <p:spPr/>
        <p:txBody>
          <a:bodyPr/>
          <a:lstStyle/>
          <a:p>
            <a:pPr defTabSz="802020" eaLnBrk="0" fontAlgn="base" hangingPunct="0">
              <a:spcBef>
                <a:spcPct val="0"/>
              </a:spcBef>
              <a:spcAft>
                <a:spcPct val="0"/>
              </a:spcAft>
            </a:pPr>
            <a:fld id="{2D0DF9ED-8BA0-410B-84D1-2D8774E69E9E}" type="slidenum">
              <a:rPr lang="en-GB" altLang="en-US"/>
              <a:pPr defTabSz="802020" eaLnBrk="0" fontAlgn="base" hangingPunct="0">
                <a:spcBef>
                  <a:spcPct val="0"/>
                </a:spcBef>
                <a:spcAft>
                  <a:spcPct val="0"/>
                </a:spcAft>
              </a:pPr>
              <a:t>83</a:t>
            </a:fld>
            <a:endParaRPr lang="en-GB" altLang="en-US" dirty="0"/>
          </a:p>
        </p:txBody>
      </p:sp>
      <p:sp>
        <p:nvSpPr>
          <p:cNvPr id="5" name="BJPseudoFooter"/>
          <p:cNvSpPr txBox="1"/>
          <p:nvPr>
            <p:custDataLst>
              <p:tags r:id="rId2"/>
            </p:custDataLst>
          </p:nvPr>
        </p:nvSpPr>
        <p:spPr>
          <a:xfrm>
            <a:off x="1448065" y="6426081"/>
            <a:ext cx="7797271" cy="362279"/>
          </a:xfrm>
          <a:prstGeom prst="rect">
            <a:avLst/>
          </a:prstGeom>
          <a:noFill/>
        </p:spPr>
        <p:txBody>
          <a:bodyPr vert="horz" rtlCol="0">
            <a:spAutoFit/>
          </a:bodyPr>
          <a:lstStyle/>
          <a:p>
            <a:pPr algn="r" defTabSz="802020" eaLnBrk="0" fontAlgn="base" hangingPunct="0">
              <a:spcBef>
                <a:spcPct val="0"/>
              </a:spcBef>
              <a:spcAft>
                <a:spcPct val="0"/>
              </a:spcAft>
            </a:pPr>
            <a:r>
              <a:rPr lang="en-GB" sz="789">
                <a:solidFill>
                  <a:srgbClr val="000000"/>
                </a:solidFill>
                <a:latin typeface="Verdana" panose="020B0604030504040204" pitchFamily="34" charset="0"/>
                <a:cs typeface="Arial" charset="0"/>
              </a:rPr>
              <a:t>        </a:t>
            </a:r>
            <a:r>
              <a:rPr lang="en-GB" sz="965">
                <a:solidFill>
                  <a:srgbClr val="000000"/>
                </a:solidFill>
                <a:latin typeface="Calibri" pitchFamily="34" charset="0"/>
                <a:cs typeface="Arial" charset="0"/>
              </a:rPr>
              <a:t>
</a:t>
            </a:r>
            <a:r>
              <a:rPr lang="en-GB" sz="789">
                <a:solidFill>
                  <a:srgbClr val="000000"/>
                </a:solidFill>
                <a:latin typeface="Verdana" panose="020B0604030504040204" pitchFamily="34" charset="0"/>
                <a:cs typeface="Arial" charset="0"/>
              </a:rPr>
              <a:t>  </a:t>
            </a:r>
          </a:p>
        </p:txBody>
      </p:sp>
      <p:sp>
        <p:nvSpPr>
          <p:cNvPr id="12" name="Rectangle 11"/>
          <p:cNvSpPr/>
          <p:nvPr/>
        </p:nvSpPr>
        <p:spPr>
          <a:xfrm>
            <a:off x="5894507" y="4854300"/>
            <a:ext cx="4294675" cy="1387688"/>
          </a:xfrm>
          <a:prstGeom prst="rect">
            <a:avLst/>
          </a:prstGeom>
        </p:spPr>
        <p:txBody>
          <a:bodyPr wrap="square">
            <a:spAutoFit/>
          </a:bodyPr>
          <a:lstStyle/>
          <a:p>
            <a:pPr defTabSz="802020" eaLnBrk="0" fontAlgn="base" hangingPunct="0">
              <a:spcBef>
                <a:spcPct val="0"/>
              </a:spcBef>
              <a:spcAft>
                <a:spcPct val="0"/>
              </a:spcAft>
            </a:pPr>
            <a:r>
              <a:rPr lang="en-GB" sz="1403" b="1" u="sng" dirty="0">
                <a:solidFill>
                  <a:prstClr val="black"/>
                </a:solidFill>
                <a:latin typeface="Verdana" panose="020B0604030504040204" pitchFamily="34" charset="0"/>
                <a:ea typeface="Verdana" panose="020B0604030504040204" pitchFamily="34" charset="0"/>
                <a:cs typeface="Verdana" panose="020B0604030504040204" pitchFamily="34" charset="0"/>
              </a:rPr>
              <a:t>Conclusion</a:t>
            </a:r>
            <a:r>
              <a:rPr lang="en-GB" sz="1403" dirty="0">
                <a:solidFill>
                  <a:prstClr val="black"/>
                </a:solidFill>
                <a:latin typeface="Verdana" panose="020B0604030504040204" pitchFamily="34" charset="0"/>
                <a:ea typeface="Verdana" panose="020B0604030504040204" pitchFamily="34" charset="0"/>
                <a:cs typeface="Verdana" panose="020B0604030504040204" pitchFamily="34" charset="0"/>
              </a:rPr>
              <a:t>: For customers connected at EHV/HV-substation and above (i.e. EDCM), this approach would be likely to give less locational granularity than the status quo. However, it may increase locational granularity for HV and LV customers.</a:t>
            </a:r>
          </a:p>
        </p:txBody>
      </p:sp>
      <p:sp>
        <p:nvSpPr>
          <p:cNvPr id="13" name="Rectangle 12"/>
          <p:cNvSpPr/>
          <p:nvPr/>
        </p:nvSpPr>
        <p:spPr>
          <a:xfrm>
            <a:off x="463441" y="5196956"/>
            <a:ext cx="5052561" cy="1171796"/>
          </a:xfrm>
          <a:prstGeom prst="rect">
            <a:avLst/>
          </a:prstGeom>
        </p:spPr>
        <p:txBody>
          <a:bodyPr wrap="square">
            <a:spAutoFit/>
          </a:bodyPr>
          <a:lstStyle/>
          <a:p>
            <a:pPr defTabSz="802020" eaLnBrk="0" fontAlgn="base" hangingPunct="0">
              <a:spcBef>
                <a:spcPct val="0"/>
              </a:spcBef>
              <a:spcAft>
                <a:spcPct val="0"/>
              </a:spcAft>
            </a:pPr>
            <a:r>
              <a:rPr lang="en-GB" sz="1403" b="1" u="sng" dirty="0">
                <a:solidFill>
                  <a:prstClr val="black"/>
                </a:solidFill>
                <a:latin typeface="Verdana" panose="020B0604030504040204" pitchFamily="34" charset="0"/>
                <a:ea typeface="Verdana" panose="020B0604030504040204" pitchFamily="34" charset="0"/>
                <a:cs typeface="Verdana" panose="020B0604030504040204" pitchFamily="34" charset="0"/>
              </a:rPr>
              <a:t>Requirements</a:t>
            </a:r>
            <a:r>
              <a:rPr lang="en-GB" sz="1403" b="1" dirty="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en-GB" sz="1403" dirty="0">
                <a:solidFill>
                  <a:prstClr val="black"/>
                </a:solidFill>
                <a:latin typeface="Verdana" panose="020B0604030504040204" pitchFamily="34" charset="0"/>
                <a:ea typeface="Verdana" panose="020B0604030504040204" pitchFamily="34" charset="0"/>
                <a:cs typeface="Verdana" panose="020B0604030504040204" pitchFamily="34" charset="0"/>
              </a:rPr>
              <a:t>develop and maintain a set of representative models e.g. a representative asset model for each area; a suite of ‘archetypical’ model assigned based on customer/network characteristics; or charges based on network monitoring data.</a:t>
            </a:r>
          </a:p>
        </p:txBody>
      </p:sp>
      <p:sp>
        <p:nvSpPr>
          <p:cNvPr id="14" name="Rectangle 13"/>
          <p:cNvSpPr/>
          <p:nvPr/>
        </p:nvSpPr>
        <p:spPr>
          <a:xfrm>
            <a:off x="5909209" y="2065797"/>
            <a:ext cx="4294674" cy="2251257"/>
          </a:xfrm>
          <a:prstGeom prst="rect">
            <a:avLst/>
          </a:prstGeom>
        </p:spPr>
        <p:txBody>
          <a:bodyPr wrap="square">
            <a:spAutoFit/>
          </a:bodyPr>
          <a:lstStyle/>
          <a:p>
            <a:pPr defTabSz="802020" eaLnBrk="0" fontAlgn="base" hangingPunct="0">
              <a:spcBef>
                <a:spcPct val="0"/>
              </a:spcBef>
              <a:spcAft>
                <a:spcPct val="0"/>
              </a:spcAft>
            </a:pPr>
            <a:r>
              <a:rPr lang="en-GB" sz="1403" b="1" u="sng" dirty="0">
                <a:solidFill>
                  <a:prstClr val="black"/>
                </a:solidFill>
                <a:latin typeface="Verdana" panose="020B0604030504040204" pitchFamily="34" charset="0"/>
                <a:ea typeface="Verdana" panose="020B0604030504040204" pitchFamily="34" charset="0"/>
                <a:cs typeface="Verdana" panose="020B0604030504040204" pitchFamily="34" charset="0"/>
              </a:rPr>
              <a:t>Descriptor</a:t>
            </a:r>
            <a:r>
              <a:rPr lang="en-GB" sz="1403" dirty="0">
                <a:solidFill>
                  <a:prstClr val="black"/>
                </a:solidFill>
                <a:latin typeface="Verdana" panose="020B0604030504040204" pitchFamily="34" charset="0"/>
                <a:ea typeface="Verdana" panose="020B0604030504040204" pitchFamily="34" charset="0"/>
                <a:cs typeface="Verdana" panose="020B0604030504040204" pitchFamily="34" charset="0"/>
              </a:rPr>
              <a:t>: The CDCM uses an averaged, representative network model of the assets. This is used to derive the costs for customers depending on the asset mix in each DNO zone and the voltage level of the user. This could be made more granular and extended up to EHV, and used to model different segmentations of customers (e.g. by geography, network characteristics or any other justified segmentation.</a:t>
            </a:r>
          </a:p>
        </p:txBody>
      </p:sp>
      <p:sp>
        <p:nvSpPr>
          <p:cNvPr id="4" name="Rectangle 4"/>
          <p:cNvSpPr>
            <a:spLocks noChangeArrowheads="1"/>
          </p:cNvSpPr>
          <p:nvPr/>
        </p:nvSpPr>
        <p:spPr bwMode="auto">
          <a:xfrm>
            <a:off x="1336676" y="611113"/>
            <a:ext cx="162033" cy="32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80201" tIns="40100" rIns="80201" bIns="40100" numCol="1" anchor="ctr" anchorCtr="0" compatLnSpc="1">
            <a:prstTxWarp prst="textNoShape">
              <a:avLst/>
            </a:prstTxWarp>
            <a:spAutoFit/>
          </a:bodyPr>
          <a:lstStyle/>
          <a:p>
            <a:pPr defTabSz="802020" eaLnBrk="0" fontAlgn="base" hangingPunct="0">
              <a:spcBef>
                <a:spcPct val="0"/>
              </a:spcBef>
              <a:spcAft>
                <a:spcPct val="0"/>
              </a:spcAft>
            </a:pPr>
            <a:endParaRPr lang="en-GB" sz="1579">
              <a:solidFill>
                <a:prstClr val="black"/>
              </a:solidFill>
              <a:latin typeface="Calibri" pitchFamily="34" charset="0"/>
              <a:cs typeface="Arial" charset="0"/>
            </a:endParaRPr>
          </a:p>
        </p:txBody>
      </p:sp>
      <p:graphicFrame>
        <p:nvGraphicFramePr>
          <p:cNvPr id="6" name="Object 5"/>
          <p:cNvGraphicFramePr>
            <a:graphicFrameLocks noChangeAspect="1"/>
          </p:cNvGraphicFramePr>
          <p:nvPr>
            <p:extLst/>
          </p:nvPr>
        </p:nvGraphicFramePr>
        <p:xfrm>
          <a:off x="463441" y="1981240"/>
          <a:ext cx="4998539" cy="2873060"/>
        </p:xfrm>
        <a:graphic>
          <a:graphicData uri="http://schemas.openxmlformats.org/presentationml/2006/ole">
            <mc:AlternateContent xmlns:mc="http://schemas.openxmlformats.org/markup-compatibility/2006">
              <mc:Choice xmlns:v="urn:schemas-microsoft-com:vml" Requires="v">
                <p:oleObj spid="_x0000_s7187" name="Visio" r:id="rId5" imgW="4876803" imgH="2804882" progId="Visio.Drawing.15">
                  <p:embed/>
                </p:oleObj>
              </mc:Choice>
              <mc:Fallback>
                <p:oleObj name="Visio" r:id="rId5" imgW="4876803" imgH="2804882" progId="Visio.Drawing.15">
                  <p:embed/>
                  <p:pic>
                    <p:nvPicPr>
                      <p:cNvPr id="6" name="Object 5"/>
                      <p:cNvPicPr>
                        <a:picLocks noChangeAspect="1" noChangeArrowheads="1"/>
                      </p:cNvPicPr>
                      <p:nvPr/>
                    </p:nvPicPr>
                    <p:blipFill>
                      <a:blip r:embed="rId6"/>
                      <a:srcRect/>
                      <a:stretch>
                        <a:fillRect/>
                      </a:stretch>
                    </p:blipFill>
                    <p:spPr bwMode="auto">
                      <a:xfrm>
                        <a:off x="463441" y="1981240"/>
                        <a:ext cx="4998539" cy="2873060"/>
                      </a:xfrm>
                      <a:prstGeom prst="rect">
                        <a:avLst/>
                      </a:prstGeom>
                      <a:noFill/>
                    </p:spPr>
                  </p:pic>
                </p:oleObj>
              </mc:Fallback>
            </mc:AlternateContent>
          </a:graphicData>
        </a:graphic>
      </p:graphicFrame>
    </p:spTree>
    <p:extLst>
      <p:ext uri="{BB962C8B-B14F-4D97-AF65-F5344CB8AC3E}">
        <p14:creationId xmlns:p14="http://schemas.microsoft.com/office/powerpoint/2010/main" val="2803642711"/>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ct 8"/>
          <p:cNvGraphicFramePr>
            <a:graphicFrameLocks noChangeAspect="1"/>
          </p:cNvGraphicFramePr>
          <p:nvPr>
            <p:extLst/>
          </p:nvPr>
        </p:nvGraphicFramePr>
        <p:xfrm>
          <a:off x="86484" y="2023994"/>
          <a:ext cx="7080349" cy="3975794"/>
        </p:xfrm>
        <a:graphic>
          <a:graphicData uri="http://schemas.openxmlformats.org/presentationml/2006/ole">
            <mc:AlternateContent xmlns:mc="http://schemas.openxmlformats.org/markup-compatibility/2006">
              <mc:Choice xmlns:v="urn:schemas-microsoft-com:vml" Requires="v">
                <p:oleObj spid="_x0000_s8211" name="Visio" r:id="rId5" imgW="6996215" imgH="3929145" progId="Visio.Drawing.15">
                  <p:embed/>
                </p:oleObj>
              </mc:Choice>
              <mc:Fallback>
                <p:oleObj name="Visio" r:id="rId5" imgW="6996215" imgH="3929145" progId="Visio.Drawing.15">
                  <p:embed/>
                  <p:pic>
                    <p:nvPicPr>
                      <p:cNvPr id="9" name="Object 8"/>
                      <p:cNvPicPr>
                        <a:picLocks noChangeAspect="1" noChangeArrowheads="1"/>
                      </p:cNvPicPr>
                      <p:nvPr/>
                    </p:nvPicPr>
                    <p:blipFill>
                      <a:blip r:embed="rId6"/>
                      <a:srcRect/>
                      <a:stretch>
                        <a:fillRect/>
                      </a:stretch>
                    </p:blipFill>
                    <p:spPr bwMode="auto">
                      <a:xfrm>
                        <a:off x="86484" y="2023994"/>
                        <a:ext cx="7080349" cy="3975794"/>
                      </a:xfrm>
                      <a:prstGeom prst="rect">
                        <a:avLst/>
                      </a:prstGeom>
                      <a:noFill/>
                    </p:spPr>
                  </p:pic>
                </p:oleObj>
              </mc:Fallback>
            </mc:AlternateContent>
          </a:graphicData>
        </a:graphic>
      </p:graphicFrame>
      <p:sp>
        <p:nvSpPr>
          <p:cNvPr id="2" name="Title 1"/>
          <p:cNvSpPr>
            <a:spLocks noGrp="1"/>
          </p:cNvSpPr>
          <p:nvPr>
            <p:ph type="title"/>
          </p:nvPr>
        </p:nvSpPr>
        <p:spPr>
          <a:xfrm>
            <a:off x="3009891" y="1127087"/>
            <a:ext cx="7497775" cy="309483"/>
          </a:xfrm>
        </p:spPr>
        <p:txBody>
          <a:bodyPr/>
          <a:lstStyle/>
          <a:p>
            <a:r>
              <a:rPr lang="en-GB" sz="1754" dirty="0"/>
              <a:t>Option 3: Combined ‘hybrid’ nodal/representative model</a:t>
            </a:r>
          </a:p>
        </p:txBody>
      </p:sp>
      <p:sp>
        <p:nvSpPr>
          <p:cNvPr id="3" name="Slide Number Placeholder 2"/>
          <p:cNvSpPr>
            <a:spLocks noGrp="1"/>
          </p:cNvSpPr>
          <p:nvPr>
            <p:ph type="sldNum" sz="quarter" idx="4"/>
          </p:nvPr>
        </p:nvSpPr>
        <p:spPr/>
        <p:txBody>
          <a:bodyPr/>
          <a:lstStyle/>
          <a:p>
            <a:pPr defTabSz="802020" eaLnBrk="0" fontAlgn="base" hangingPunct="0">
              <a:spcBef>
                <a:spcPct val="0"/>
              </a:spcBef>
              <a:spcAft>
                <a:spcPct val="0"/>
              </a:spcAft>
            </a:pPr>
            <a:fld id="{2D0DF9ED-8BA0-410B-84D1-2D8774E69E9E}" type="slidenum">
              <a:rPr lang="en-GB" altLang="en-US"/>
              <a:pPr defTabSz="802020" eaLnBrk="0" fontAlgn="base" hangingPunct="0">
                <a:spcBef>
                  <a:spcPct val="0"/>
                </a:spcBef>
                <a:spcAft>
                  <a:spcPct val="0"/>
                </a:spcAft>
              </a:pPr>
              <a:t>84</a:t>
            </a:fld>
            <a:endParaRPr lang="en-GB" altLang="en-US" dirty="0"/>
          </a:p>
        </p:txBody>
      </p:sp>
      <p:sp>
        <p:nvSpPr>
          <p:cNvPr id="5" name="BJPseudoFooter"/>
          <p:cNvSpPr txBox="1"/>
          <p:nvPr>
            <p:custDataLst>
              <p:tags r:id="rId2"/>
            </p:custDataLst>
          </p:nvPr>
        </p:nvSpPr>
        <p:spPr>
          <a:xfrm>
            <a:off x="1448065" y="6426081"/>
            <a:ext cx="7797271" cy="362279"/>
          </a:xfrm>
          <a:prstGeom prst="rect">
            <a:avLst/>
          </a:prstGeom>
          <a:noFill/>
        </p:spPr>
        <p:txBody>
          <a:bodyPr vert="horz" rtlCol="0">
            <a:spAutoFit/>
          </a:bodyPr>
          <a:lstStyle/>
          <a:p>
            <a:pPr algn="r" defTabSz="802020" eaLnBrk="0" fontAlgn="base" hangingPunct="0">
              <a:spcBef>
                <a:spcPct val="0"/>
              </a:spcBef>
              <a:spcAft>
                <a:spcPct val="0"/>
              </a:spcAft>
            </a:pPr>
            <a:r>
              <a:rPr lang="en-GB" sz="789">
                <a:solidFill>
                  <a:srgbClr val="000000"/>
                </a:solidFill>
                <a:latin typeface="Verdana" panose="020B0604030504040204" pitchFamily="34" charset="0"/>
                <a:cs typeface="Arial" charset="0"/>
              </a:rPr>
              <a:t>        </a:t>
            </a:r>
            <a:r>
              <a:rPr lang="en-GB" sz="965">
                <a:solidFill>
                  <a:srgbClr val="000000"/>
                </a:solidFill>
                <a:latin typeface="Calibri" pitchFamily="34" charset="0"/>
                <a:cs typeface="Arial" charset="0"/>
              </a:rPr>
              <a:t>
</a:t>
            </a:r>
            <a:r>
              <a:rPr lang="en-GB" sz="789">
                <a:solidFill>
                  <a:srgbClr val="000000"/>
                </a:solidFill>
                <a:latin typeface="Verdana" panose="020B0604030504040204" pitchFamily="34" charset="0"/>
                <a:cs typeface="Arial" charset="0"/>
              </a:rPr>
              <a:t>  </a:t>
            </a:r>
          </a:p>
        </p:txBody>
      </p:sp>
      <p:sp>
        <p:nvSpPr>
          <p:cNvPr id="4" name="Rectangle 3"/>
          <p:cNvSpPr/>
          <p:nvPr/>
        </p:nvSpPr>
        <p:spPr>
          <a:xfrm>
            <a:off x="2820325" y="4360663"/>
            <a:ext cx="4213314" cy="1639125"/>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02020" eaLnBrk="0" fontAlgn="base" hangingPunct="0">
              <a:spcBef>
                <a:spcPct val="0"/>
              </a:spcBef>
              <a:spcAft>
                <a:spcPct val="0"/>
              </a:spcAft>
            </a:pPr>
            <a:endParaRPr lang="en-GB" sz="1579">
              <a:solidFill>
                <a:prstClr val="white"/>
              </a:solidFill>
              <a:latin typeface="Calibri"/>
            </a:endParaRPr>
          </a:p>
        </p:txBody>
      </p:sp>
      <p:cxnSp>
        <p:nvCxnSpPr>
          <p:cNvPr id="7" name="Straight Arrow Connector 6"/>
          <p:cNvCxnSpPr/>
          <p:nvPr/>
        </p:nvCxnSpPr>
        <p:spPr>
          <a:xfrm>
            <a:off x="6827532" y="3035914"/>
            <a:ext cx="189471" cy="0"/>
          </a:xfrm>
          <a:prstGeom prst="straightConnector1">
            <a:avLst/>
          </a:prstGeom>
          <a:ln w="19050">
            <a:solidFill>
              <a:schemeClr val="tx2"/>
            </a:solidFill>
            <a:tailEnd type="triangle" w="lg" len="lg"/>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7194831" y="2715340"/>
            <a:ext cx="3324121" cy="2535438"/>
          </a:xfrm>
          <a:prstGeom prst="rect">
            <a:avLst/>
          </a:prstGeom>
          <a:noFill/>
        </p:spPr>
        <p:txBody>
          <a:bodyPr wrap="square" rtlCol="0">
            <a:spAutoFit/>
          </a:bodyPr>
          <a:lstStyle/>
          <a:p>
            <a:pPr defTabSz="802020" eaLnBrk="0" fontAlgn="base" hangingPunct="0">
              <a:spcBef>
                <a:spcPct val="0"/>
              </a:spcBef>
              <a:spcAft>
                <a:spcPct val="0"/>
              </a:spcAft>
            </a:pPr>
            <a:r>
              <a:rPr lang="en-GB" sz="1228" dirty="0">
                <a:solidFill>
                  <a:prstClr val="black"/>
                </a:solidFill>
                <a:latin typeface="Verdana" panose="020B0604030504040204" pitchFamily="34" charset="0"/>
                <a:ea typeface="Verdana" panose="020B0604030504040204" pitchFamily="34" charset="0"/>
                <a:cs typeface="Verdana" panose="020B0604030504040204" pitchFamily="34" charset="0"/>
              </a:rPr>
              <a:t>Dependant on alignment with network cost drivers, representative models could be based on:</a:t>
            </a:r>
          </a:p>
          <a:p>
            <a:pPr defTabSz="802020" eaLnBrk="0" fontAlgn="base" hangingPunct="0">
              <a:spcBef>
                <a:spcPct val="0"/>
              </a:spcBef>
              <a:spcAft>
                <a:spcPct val="0"/>
              </a:spcAft>
            </a:pPr>
            <a:endParaRPr lang="en-GB" sz="702"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pPr marL="250631" indent="-250631" defTabSz="802020" eaLnBrk="0" fontAlgn="base" hangingPunct="0">
              <a:spcBef>
                <a:spcPts val="526"/>
              </a:spcBef>
              <a:spcAft>
                <a:spcPct val="0"/>
              </a:spcAft>
              <a:buFont typeface="Arial" panose="020B0604020202020204" pitchFamily="34" charset="0"/>
              <a:buChar char="•"/>
            </a:pPr>
            <a:r>
              <a:rPr lang="en-GB" sz="1228" dirty="0">
                <a:solidFill>
                  <a:prstClr val="black"/>
                </a:solidFill>
                <a:latin typeface="Verdana" panose="020B0604030504040204" pitchFamily="34" charset="0"/>
                <a:ea typeface="Verdana" panose="020B0604030504040204" pitchFamily="34" charset="0"/>
                <a:cs typeface="Verdana" panose="020B0604030504040204" pitchFamily="34" charset="0"/>
              </a:rPr>
              <a:t>Geographical regions (e.g. postcode area/sector)</a:t>
            </a:r>
          </a:p>
          <a:p>
            <a:pPr marL="250631" indent="-250631" defTabSz="802020" eaLnBrk="0" fontAlgn="base" hangingPunct="0">
              <a:spcBef>
                <a:spcPts val="526"/>
              </a:spcBef>
              <a:spcAft>
                <a:spcPct val="0"/>
              </a:spcAft>
              <a:buFont typeface="Arial" panose="020B0604020202020204" pitchFamily="34" charset="0"/>
              <a:buChar char="•"/>
            </a:pPr>
            <a:r>
              <a:rPr lang="en-GB" sz="1228" dirty="0">
                <a:solidFill>
                  <a:prstClr val="black"/>
                </a:solidFill>
                <a:latin typeface="Verdana" panose="020B0604030504040204" pitchFamily="34" charset="0"/>
                <a:ea typeface="Verdana" panose="020B0604030504040204" pitchFamily="34" charset="0"/>
                <a:cs typeface="Verdana" panose="020B0604030504040204" pitchFamily="34" charset="0"/>
              </a:rPr>
              <a:t>Archetypical models (based on network characteristics)</a:t>
            </a:r>
          </a:p>
          <a:p>
            <a:pPr marL="250631" indent="-250631" defTabSz="802020" eaLnBrk="0" fontAlgn="base" hangingPunct="0">
              <a:spcBef>
                <a:spcPts val="526"/>
              </a:spcBef>
              <a:spcAft>
                <a:spcPct val="0"/>
              </a:spcAft>
              <a:buFont typeface="Arial" panose="020B0604020202020204" pitchFamily="34" charset="0"/>
              <a:buChar char="•"/>
            </a:pPr>
            <a:r>
              <a:rPr lang="en-GB" sz="1228" dirty="0">
                <a:solidFill>
                  <a:prstClr val="black"/>
                </a:solidFill>
                <a:latin typeface="Verdana" panose="020B0604030504040204" pitchFamily="34" charset="0"/>
                <a:ea typeface="Verdana" panose="020B0604030504040204" pitchFamily="34" charset="0"/>
                <a:cs typeface="Verdana" panose="020B0604030504040204" pitchFamily="34" charset="0"/>
              </a:rPr>
              <a:t>Archetypical models (based on customer characteristics)</a:t>
            </a:r>
          </a:p>
          <a:p>
            <a:pPr marL="250631" indent="-250631" defTabSz="802020" eaLnBrk="0" fontAlgn="base" hangingPunct="0">
              <a:spcBef>
                <a:spcPts val="526"/>
              </a:spcBef>
              <a:spcAft>
                <a:spcPct val="0"/>
              </a:spcAft>
              <a:buFont typeface="Arial" panose="020B0604020202020204" pitchFamily="34" charset="0"/>
              <a:buChar char="•"/>
            </a:pPr>
            <a:r>
              <a:rPr lang="en-GB" sz="1228" dirty="0">
                <a:solidFill>
                  <a:prstClr val="black"/>
                </a:solidFill>
                <a:latin typeface="Verdana" panose="020B0604030504040204" pitchFamily="34" charset="0"/>
                <a:ea typeface="Verdana" panose="020B0604030504040204" pitchFamily="34" charset="0"/>
                <a:cs typeface="Verdana" panose="020B0604030504040204" pitchFamily="34" charset="0"/>
              </a:rPr>
              <a:t>Network monitoring (e.g. load indices)</a:t>
            </a:r>
          </a:p>
        </p:txBody>
      </p:sp>
      <p:cxnSp>
        <p:nvCxnSpPr>
          <p:cNvPr id="16" name="Straight Connector 15"/>
          <p:cNvCxnSpPr/>
          <p:nvPr/>
        </p:nvCxnSpPr>
        <p:spPr>
          <a:xfrm flipV="1">
            <a:off x="6511746" y="3035916"/>
            <a:ext cx="315786" cy="132474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6" name="Rectangle 15"/>
          <p:cNvSpPr>
            <a:spLocks noChangeArrowheads="1"/>
          </p:cNvSpPr>
          <p:nvPr/>
        </p:nvSpPr>
        <p:spPr bwMode="auto">
          <a:xfrm>
            <a:off x="862552" y="1882045"/>
            <a:ext cx="13169934" cy="32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0201" tIns="40100" rIns="80201" bIns="40100" numCol="1" anchor="ctr" anchorCtr="0" compatLnSpc="1">
            <a:prstTxWarp prst="textNoShape">
              <a:avLst/>
            </a:prstTxWarp>
            <a:spAutoFit/>
          </a:bodyPr>
          <a:lstStyle/>
          <a:p>
            <a:pPr defTabSz="802020" eaLnBrk="0" fontAlgn="base" hangingPunct="0">
              <a:spcBef>
                <a:spcPct val="0"/>
              </a:spcBef>
              <a:spcAft>
                <a:spcPct val="0"/>
              </a:spcAft>
            </a:pPr>
            <a:endParaRPr lang="en-GB" sz="1579">
              <a:solidFill>
                <a:prstClr val="black"/>
              </a:solidFill>
              <a:latin typeface="Calibri" pitchFamily="34" charset="0"/>
              <a:cs typeface="Arial" charset="0"/>
            </a:endParaRPr>
          </a:p>
        </p:txBody>
      </p:sp>
    </p:spTree>
    <p:extLst>
      <p:ext uri="{BB962C8B-B14F-4D97-AF65-F5344CB8AC3E}">
        <p14:creationId xmlns:p14="http://schemas.microsoft.com/office/powerpoint/2010/main" val="3127272466"/>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BJPseudoFooter"/>
          <p:cNvSpPr txBox="1">
            <a:spLocks noChangeArrowheads="1"/>
          </p:cNvSpPr>
          <p:nvPr>
            <p:custDataLst>
              <p:tags r:id="rId1"/>
            </p:custDataLst>
          </p:nvPr>
        </p:nvSpPr>
        <p:spPr bwMode="auto">
          <a:xfrm>
            <a:off x="1448065" y="6426081"/>
            <a:ext cx="7797271" cy="362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r" defTabSz="802020" fontAlgn="base">
              <a:spcBef>
                <a:spcPct val="0"/>
              </a:spcBef>
              <a:spcAft>
                <a:spcPct val="0"/>
              </a:spcAft>
            </a:pPr>
            <a:r>
              <a:rPr lang="en-GB" altLang="en-US" sz="789">
                <a:solidFill>
                  <a:srgbClr val="000000"/>
                </a:solidFill>
                <a:latin typeface="Verdana" panose="020B0604030504040204" pitchFamily="34" charset="0"/>
              </a:rPr>
              <a:t>        </a:t>
            </a:r>
            <a:r>
              <a:rPr lang="en-GB" altLang="en-US" sz="965">
                <a:solidFill>
                  <a:srgbClr val="000000"/>
                </a:solidFill>
              </a:rPr>
              <a:t>
</a:t>
            </a:r>
            <a:r>
              <a:rPr lang="en-GB" altLang="en-US" sz="789">
                <a:solidFill>
                  <a:srgbClr val="000000"/>
                </a:solidFill>
                <a:latin typeface="Verdana" panose="020B0604030504040204" pitchFamily="34" charset="0"/>
              </a:rPr>
              <a:t>  </a:t>
            </a:r>
          </a:p>
        </p:txBody>
      </p:sp>
    </p:spTree>
    <p:extLst>
      <p:ext uri="{BB962C8B-B14F-4D97-AF65-F5344CB8AC3E}">
        <p14:creationId xmlns:p14="http://schemas.microsoft.com/office/powerpoint/2010/main" val="4193886771"/>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Next Steps </a:t>
            </a:r>
            <a:endParaRPr lang="en-GB" dirty="0"/>
          </a:p>
        </p:txBody>
      </p:sp>
      <p:sp>
        <p:nvSpPr>
          <p:cNvPr id="4" name="Slide Number Placeholder 3"/>
          <p:cNvSpPr>
            <a:spLocks noGrp="1"/>
          </p:cNvSpPr>
          <p:nvPr>
            <p:ph type="sldNum" sz="quarter" idx="11"/>
          </p:nvPr>
        </p:nvSpPr>
        <p:spPr/>
        <p:txBody>
          <a:bodyPr/>
          <a:lstStyle/>
          <a:p>
            <a:fld id="{183C6C5D-E533-49CA-B0EE-FC3E24E254C3}" type="slidenum">
              <a:rPr lang="en-GB" smtClean="0"/>
              <a:pPr/>
              <a:t>86</a:t>
            </a:fld>
            <a:endParaRPr lang="en-GB" dirty="0"/>
          </a:p>
        </p:txBody>
      </p:sp>
      <p:sp>
        <p:nvSpPr>
          <p:cNvPr id="5" name="Content Placeholder 4"/>
          <p:cNvSpPr>
            <a:spLocks noGrp="1"/>
          </p:cNvSpPr>
          <p:nvPr>
            <p:ph sz="quarter" idx="13"/>
          </p:nvPr>
        </p:nvSpPr>
        <p:spPr>
          <a:xfrm>
            <a:off x="396876" y="1155700"/>
            <a:ext cx="9824084" cy="5543549"/>
          </a:xfrm>
        </p:spPr>
        <p:txBody>
          <a:bodyPr/>
          <a:lstStyle/>
          <a:p>
            <a:r>
              <a:rPr lang="en-US" sz="1800" dirty="0"/>
              <a:t>Send out WG meeting notes </a:t>
            </a:r>
            <a:r>
              <a:rPr lang="en-US" sz="1800" dirty="0" smtClean="0"/>
              <a:t>confirming </a:t>
            </a:r>
            <a:r>
              <a:rPr lang="en-US" sz="1800" dirty="0"/>
              <a:t>key outcomes and agreed next steps from today, including potential dates for next WG </a:t>
            </a:r>
            <a:r>
              <a:rPr lang="en-US" sz="1800" dirty="0" smtClean="0"/>
              <a:t>meeting</a:t>
            </a:r>
          </a:p>
          <a:p>
            <a:r>
              <a:rPr lang="en-US" sz="1800" dirty="0" smtClean="0"/>
              <a:t>Potential dates – w/c 29 April 2019 </a:t>
            </a:r>
            <a:endParaRPr lang="en-US" sz="1800" dirty="0"/>
          </a:p>
          <a:p>
            <a:pPr lvl="0">
              <a:buClr>
                <a:srgbClr val="0090AB"/>
              </a:buClr>
            </a:pPr>
            <a:r>
              <a:rPr lang="en-GB" sz="1800" dirty="0">
                <a:solidFill>
                  <a:prstClr val="black"/>
                </a:solidFill>
              </a:rPr>
              <a:t>Post WG Actions</a:t>
            </a:r>
            <a:r>
              <a:rPr lang="en-GB" sz="1800" dirty="0" smtClean="0">
                <a:solidFill>
                  <a:prstClr val="black"/>
                </a:solidFill>
              </a:rPr>
              <a:t>:</a:t>
            </a:r>
          </a:p>
          <a:p>
            <a:pPr marL="0" lvl="0" indent="0">
              <a:buClr>
                <a:srgbClr val="0090AB"/>
              </a:buClr>
              <a:buNone/>
            </a:pPr>
            <a:r>
              <a:rPr lang="en-GB" sz="1800" dirty="0" smtClean="0">
                <a:solidFill>
                  <a:prstClr val="black"/>
                </a:solidFill>
              </a:rPr>
              <a:t>	Follow on activities from today</a:t>
            </a:r>
          </a:p>
          <a:p>
            <a:pPr marL="0" lvl="0" indent="0">
              <a:buClr>
                <a:srgbClr val="0090AB"/>
              </a:buClr>
              <a:buNone/>
            </a:pPr>
            <a:endParaRPr lang="en-GB" sz="1800" dirty="0">
              <a:solidFill>
                <a:prstClr val="black"/>
              </a:solidFill>
            </a:endParaRPr>
          </a:p>
          <a:p>
            <a:pPr marL="0" lvl="0" indent="0">
              <a:buClr>
                <a:srgbClr val="0090AB"/>
              </a:buClr>
              <a:buNone/>
            </a:pPr>
            <a:r>
              <a:rPr lang="en-GB" sz="1800" u="sng" dirty="0" smtClean="0">
                <a:solidFill>
                  <a:prstClr val="black"/>
                </a:solidFill>
              </a:rPr>
              <a:t>Next meeting discussions to include:</a:t>
            </a:r>
            <a:endParaRPr lang="en-GB" sz="1800" u="sng" dirty="0">
              <a:solidFill>
                <a:prstClr val="black"/>
              </a:solidFill>
            </a:endParaRPr>
          </a:p>
          <a:p>
            <a:pPr>
              <a:buClr>
                <a:srgbClr val="0090AB"/>
              </a:buClr>
            </a:pPr>
            <a:r>
              <a:rPr lang="en-US" sz="1800" dirty="0" smtClean="0">
                <a:solidFill>
                  <a:prstClr val="black"/>
                </a:solidFill>
              </a:rPr>
              <a:t>Discuss preferred solution </a:t>
            </a:r>
            <a:r>
              <a:rPr lang="en-US" sz="1800" dirty="0">
                <a:solidFill>
                  <a:prstClr val="black"/>
                </a:solidFill>
              </a:rPr>
              <a:t>in more detail and develop business requirements </a:t>
            </a:r>
          </a:p>
          <a:p>
            <a:pPr>
              <a:buClr>
                <a:srgbClr val="0090AB"/>
              </a:buClr>
            </a:pPr>
            <a:r>
              <a:rPr lang="en-US" sz="1800" dirty="0" smtClean="0">
                <a:solidFill>
                  <a:prstClr val="black"/>
                </a:solidFill>
              </a:rPr>
              <a:t>Legal implications </a:t>
            </a:r>
            <a:r>
              <a:rPr lang="en-US" sz="1800" dirty="0">
                <a:solidFill>
                  <a:prstClr val="black"/>
                </a:solidFill>
              </a:rPr>
              <a:t>of multiple </a:t>
            </a:r>
            <a:r>
              <a:rPr lang="en-US" sz="1800" dirty="0" smtClean="0">
                <a:solidFill>
                  <a:prstClr val="black"/>
                </a:solidFill>
              </a:rPr>
              <a:t>supply </a:t>
            </a:r>
          </a:p>
          <a:p>
            <a:pPr>
              <a:buClr>
                <a:srgbClr val="0090AB"/>
              </a:buClr>
            </a:pPr>
            <a:r>
              <a:rPr lang="en-US" sz="1800" dirty="0" smtClean="0">
                <a:solidFill>
                  <a:prstClr val="black"/>
                </a:solidFill>
              </a:rPr>
              <a:t>BSC </a:t>
            </a:r>
            <a:r>
              <a:rPr lang="en-US" sz="1800" dirty="0">
                <a:solidFill>
                  <a:prstClr val="black"/>
                </a:solidFill>
              </a:rPr>
              <a:t>t</a:t>
            </a:r>
            <a:r>
              <a:rPr lang="en-US" sz="1800" dirty="0" smtClean="0">
                <a:solidFill>
                  <a:prstClr val="black"/>
                </a:solidFill>
              </a:rPr>
              <a:t>opics </a:t>
            </a:r>
            <a:r>
              <a:rPr lang="en-US" sz="1800" dirty="0">
                <a:solidFill>
                  <a:prstClr val="black"/>
                </a:solidFill>
              </a:rPr>
              <a:t>for d</a:t>
            </a:r>
            <a:r>
              <a:rPr lang="en-US" sz="1800" dirty="0" smtClean="0">
                <a:solidFill>
                  <a:prstClr val="black"/>
                </a:solidFill>
              </a:rPr>
              <a:t>iscussion</a:t>
            </a:r>
          </a:p>
          <a:p>
            <a:pPr>
              <a:buClr>
                <a:srgbClr val="0090AB"/>
              </a:buClr>
            </a:pPr>
            <a:r>
              <a:rPr lang="en-US" sz="1800" dirty="0" smtClean="0">
                <a:solidFill>
                  <a:prstClr val="black"/>
                </a:solidFill>
              </a:rPr>
              <a:t>External </a:t>
            </a:r>
            <a:r>
              <a:rPr lang="en-US" sz="1800" dirty="0">
                <a:solidFill>
                  <a:prstClr val="black"/>
                </a:solidFill>
              </a:rPr>
              <a:t>dependencies relating to </a:t>
            </a:r>
            <a:r>
              <a:rPr lang="en-US" sz="1800" dirty="0" smtClean="0">
                <a:solidFill>
                  <a:prstClr val="black"/>
                </a:solidFill>
              </a:rPr>
              <a:t>P379</a:t>
            </a:r>
          </a:p>
          <a:p>
            <a:pPr marL="0" indent="0">
              <a:buNone/>
            </a:pPr>
            <a:endParaRPr lang="en-GB" dirty="0"/>
          </a:p>
        </p:txBody>
      </p:sp>
    </p:spTree>
    <p:extLst>
      <p:ext uri="{BB962C8B-B14F-4D97-AF65-F5344CB8AC3E}">
        <p14:creationId xmlns:p14="http://schemas.microsoft.com/office/powerpoint/2010/main" val="1690095460"/>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17920" y="2905200"/>
            <a:ext cx="4078081" cy="936000"/>
          </a:xfrm>
        </p:spPr>
        <p:txBody>
          <a:bodyPr/>
          <a:lstStyle/>
          <a:p>
            <a:pPr algn="l"/>
            <a:r>
              <a:rPr lang="en-GB" dirty="0" smtClean="0"/>
              <a:t>Any Other Business </a:t>
            </a:r>
            <a:endParaRPr lang="en-GB" dirty="0"/>
          </a:p>
        </p:txBody>
      </p:sp>
    </p:spTree>
    <p:extLst>
      <p:ext uri="{BB962C8B-B14F-4D97-AF65-F5344CB8AC3E}">
        <p14:creationId xmlns:p14="http://schemas.microsoft.com/office/powerpoint/2010/main" val="1836228932"/>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a:t>Progression Plan</a:t>
            </a:r>
          </a:p>
        </p:txBody>
      </p:sp>
      <p:sp>
        <p:nvSpPr>
          <p:cNvPr id="2" name="Text Placeholder 1"/>
          <p:cNvSpPr>
            <a:spLocks noGrp="1"/>
          </p:cNvSpPr>
          <p:nvPr>
            <p:ph type="body" sz="quarter" idx="12"/>
          </p:nvPr>
        </p:nvSpPr>
        <p:spPr/>
        <p:txBody>
          <a:bodyPr/>
          <a:lstStyle/>
          <a:p>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321996900"/>
              </p:ext>
            </p:extLst>
          </p:nvPr>
        </p:nvGraphicFramePr>
        <p:xfrm>
          <a:off x="395997" y="1155694"/>
          <a:ext cx="9900528" cy="5559064"/>
        </p:xfrm>
        <a:graphic>
          <a:graphicData uri="http://schemas.openxmlformats.org/drawingml/2006/table">
            <a:tbl>
              <a:tblPr firstRow="1" bandRow="1">
                <a:tableStyleId>{5C22544A-7EE6-4342-B048-85BDC9FD1C3A}</a:tableStyleId>
              </a:tblPr>
              <a:tblGrid>
                <a:gridCol w="4950264">
                  <a:extLst>
                    <a:ext uri="{9D8B030D-6E8A-4147-A177-3AD203B41FA5}">
                      <a16:colId xmlns:a16="http://schemas.microsoft.com/office/drawing/2014/main" val="353524272"/>
                    </a:ext>
                  </a:extLst>
                </a:gridCol>
                <a:gridCol w="4950264">
                  <a:extLst>
                    <a:ext uri="{9D8B030D-6E8A-4147-A177-3AD203B41FA5}">
                      <a16:colId xmlns:a16="http://schemas.microsoft.com/office/drawing/2014/main" val="1040698156"/>
                    </a:ext>
                  </a:extLst>
                </a:gridCol>
              </a:tblGrid>
              <a:tr h="395968">
                <a:tc>
                  <a:txBody>
                    <a:bodyPr/>
                    <a:lstStyle/>
                    <a:p>
                      <a:r>
                        <a:rPr lang="en-GB" dirty="0" smtClean="0"/>
                        <a:t>Event </a:t>
                      </a:r>
                      <a:endParaRPr lang="en-GB" dirty="0"/>
                    </a:p>
                  </a:txBody>
                  <a:tcPr/>
                </a:tc>
                <a:tc>
                  <a:txBody>
                    <a:bodyPr/>
                    <a:lstStyle/>
                    <a:p>
                      <a:r>
                        <a:rPr lang="en-GB" dirty="0" smtClean="0"/>
                        <a:t>Date </a:t>
                      </a:r>
                      <a:endParaRPr lang="en-GB" dirty="0"/>
                    </a:p>
                  </a:txBody>
                  <a:tcPr/>
                </a:tc>
                <a:extLst>
                  <a:ext uri="{0D108BD9-81ED-4DB2-BD59-A6C34878D82A}">
                    <a16:rowId xmlns:a16="http://schemas.microsoft.com/office/drawing/2014/main" val="1731147327"/>
                  </a:ext>
                </a:extLst>
              </a:tr>
              <a:tr h="395968">
                <a:tc>
                  <a:txBody>
                    <a:bodyPr/>
                    <a:lstStyle/>
                    <a:p>
                      <a:pPr algn="l">
                        <a:lnSpc>
                          <a:spcPts val="1500"/>
                        </a:lnSpc>
                        <a:spcBef>
                          <a:spcPts val="200"/>
                        </a:spcBef>
                        <a:spcAft>
                          <a:spcPts val="200"/>
                        </a:spcAft>
                        <a:tabLst>
                          <a:tab pos="108585" algn="l"/>
                        </a:tabLst>
                      </a:pPr>
                      <a:r>
                        <a:rPr lang="en-GB" sz="1400" dirty="0">
                          <a:effectLst/>
                        </a:rPr>
                        <a:t>Initial consideration by Workgroup</a:t>
                      </a:r>
                      <a:endParaRPr lang="en-GB" sz="1400"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lgn="l">
                        <a:lnSpc>
                          <a:spcPts val="1500"/>
                        </a:lnSpc>
                        <a:spcBef>
                          <a:spcPts val="200"/>
                        </a:spcBef>
                        <a:spcAft>
                          <a:spcPts val="200"/>
                        </a:spcAft>
                      </a:pPr>
                      <a:r>
                        <a:rPr lang="en-GB" sz="1400" dirty="0" smtClean="0">
                          <a:effectLst/>
                        </a:rPr>
                        <a:t>27 February </a:t>
                      </a:r>
                      <a:r>
                        <a:rPr lang="en-GB" sz="1400" dirty="0">
                          <a:effectLst/>
                        </a:rPr>
                        <a:t>2019</a:t>
                      </a:r>
                      <a:endParaRPr lang="en-GB" sz="1400"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1184051502"/>
                  </a:ext>
                </a:extLst>
              </a:tr>
              <a:tr h="395968">
                <a:tc>
                  <a:txBody>
                    <a:bodyPr/>
                    <a:lstStyle/>
                    <a:p>
                      <a:pPr algn="l">
                        <a:lnSpc>
                          <a:spcPts val="1500"/>
                        </a:lnSpc>
                        <a:spcBef>
                          <a:spcPts val="200"/>
                        </a:spcBef>
                        <a:spcAft>
                          <a:spcPts val="200"/>
                        </a:spcAft>
                        <a:tabLst>
                          <a:tab pos="108585" algn="l"/>
                        </a:tabLst>
                      </a:pPr>
                      <a:r>
                        <a:rPr lang="en-GB" sz="1400">
                          <a:effectLst/>
                        </a:rPr>
                        <a:t>Further consideration by Workgroup</a:t>
                      </a:r>
                      <a:endParaRPr lang="en-GB" sz="140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lgn="l">
                        <a:lnSpc>
                          <a:spcPts val="1500"/>
                        </a:lnSpc>
                        <a:spcBef>
                          <a:spcPts val="200"/>
                        </a:spcBef>
                        <a:spcAft>
                          <a:spcPts val="200"/>
                        </a:spcAft>
                      </a:pPr>
                      <a:r>
                        <a:rPr lang="en-GB" sz="1400" dirty="0" smtClean="0">
                          <a:effectLst/>
                        </a:rPr>
                        <a:t>3 April </a:t>
                      </a:r>
                      <a:r>
                        <a:rPr lang="en-GB" sz="1400" dirty="0">
                          <a:effectLst/>
                        </a:rPr>
                        <a:t>2019</a:t>
                      </a:r>
                      <a:endParaRPr lang="en-GB" sz="1400"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274648663"/>
                  </a:ext>
                </a:extLst>
              </a:tr>
              <a:tr h="395968">
                <a:tc>
                  <a:txBody>
                    <a:bodyPr/>
                    <a:lstStyle/>
                    <a:p>
                      <a:pPr algn="l">
                        <a:lnSpc>
                          <a:spcPts val="1500"/>
                        </a:lnSpc>
                        <a:spcBef>
                          <a:spcPts val="200"/>
                        </a:spcBef>
                        <a:spcAft>
                          <a:spcPts val="200"/>
                        </a:spcAft>
                        <a:tabLst>
                          <a:tab pos="108585" algn="l"/>
                        </a:tabLst>
                      </a:pPr>
                      <a:r>
                        <a:rPr lang="en-GB" sz="1400" dirty="0">
                          <a:effectLst/>
                        </a:rPr>
                        <a:t>Further consideration by Workgroup</a:t>
                      </a:r>
                      <a:endParaRPr lang="en-GB" sz="1400"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lgn="l">
                        <a:lnSpc>
                          <a:spcPts val="1500"/>
                        </a:lnSpc>
                        <a:spcBef>
                          <a:spcPts val="200"/>
                        </a:spcBef>
                        <a:spcAft>
                          <a:spcPts val="200"/>
                        </a:spcAft>
                      </a:pPr>
                      <a:r>
                        <a:rPr lang="en-GB" sz="1400" dirty="0">
                          <a:effectLst/>
                        </a:rPr>
                        <a:t>W/C 29 April </a:t>
                      </a:r>
                      <a:r>
                        <a:rPr lang="en-GB" sz="1400" dirty="0" smtClean="0">
                          <a:effectLst/>
                        </a:rPr>
                        <a:t>2019</a:t>
                      </a:r>
                      <a:endParaRPr lang="en-GB" sz="1400"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963198208"/>
                  </a:ext>
                </a:extLst>
              </a:tr>
              <a:tr h="395968">
                <a:tc>
                  <a:txBody>
                    <a:bodyPr/>
                    <a:lstStyle/>
                    <a:p>
                      <a:pPr algn="l">
                        <a:lnSpc>
                          <a:spcPts val="1500"/>
                        </a:lnSpc>
                        <a:spcBef>
                          <a:spcPts val="200"/>
                        </a:spcBef>
                        <a:spcAft>
                          <a:spcPts val="200"/>
                        </a:spcAft>
                        <a:tabLst>
                          <a:tab pos="108585" algn="l"/>
                        </a:tabLst>
                      </a:pPr>
                      <a:r>
                        <a:rPr lang="en-GB" sz="1400" dirty="0">
                          <a:effectLst/>
                        </a:rPr>
                        <a:t>Further consideration by Workgroup</a:t>
                      </a:r>
                      <a:endParaRPr lang="en-GB" sz="1400"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lgn="l">
                        <a:lnSpc>
                          <a:spcPts val="1500"/>
                        </a:lnSpc>
                        <a:spcBef>
                          <a:spcPts val="200"/>
                        </a:spcBef>
                        <a:spcAft>
                          <a:spcPts val="200"/>
                        </a:spcAft>
                      </a:pPr>
                      <a:r>
                        <a:rPr lang="en-GB" sz="1400" dirty="0">
                          <a:effectLst/>
                        </a:rPr>
                        <a:t>W/C 10 June 2019</a:t>
                      </a:r>
                      <a:endParaRPr lang="en-GB" sz="1400"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222768872"/>
                  </a:ext>
                </a:extLst>
              </a:tr>
              <a:tr h="395968">
                <a:tc>
                  <a:txBody>
                    <a:bodyPr/>
                    <a:lstStyle/>
                    <a:p>
                      <a:pPr algn="l">
                        <a:lnSpc>
                          <a:spcPts val="1500"/>
                        </a:lnSpc>
                        <a:spcBef>
                          <a:spcPts val="200"/>
                        </a:spcBef>
                        <a:spcAft>
                          <a:spcPts val="200"/>
                        </a:spcAft>
                        <a:tabLst>
                          <a:tab pos="108585" algn="l"/>
                        </a:tabLst>
                      </a:pPr>
                      <a:r>
                        <a:rPr lang="en-GB" sz="1400" dirty="0" smtClean="0">
                          <a:solidFill>
                            <a:schemeClr val="tx1"/>
                          </a:solidFill>
                          <a:effectLst/>
                          <a:latin typeface="+mn-lt"/>
                          <a:ea typeface="Times New Roman" panose="02020603050405020304" pitchFamily="18" charset="0"/>
                          <a:cs typeface="Times New Roman" panose="02020603050405020304" pitchFamily="18" charset="0"/>
                        </a:rPr>
                        <a:t>P379 Interim Report presented</a:t>
                      </a:r>
                      <a:r>
                        <a:rPr lang="en-GB" sz="1400" baseline="0" dirty="0" smtClean="0">
                          <a:solidFill>
                            <a:schemeClr val="tx1"/>
                          </a:solidFill>
                          <a:effectLst/>
                          <a:latin typeface="+mn-lt"/>
                          <a:ea typeface="Times New Roman" panose="02020603050405020304" pitchFamily="18" charset="0"/>
                          <a:cs typeface="Times New Roman" panose="02020603050405020304" pitchFamily="18" charset="0"/>
                        </a:rPr>
                        <a:t> to Panel </a:t>
                      </a:r>
                      <a:endParaRPr lang="en-GB" sz="1400"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lgn="l">
                        <a:lnSpc>
                          <a:spcPts val="1500"/>
                        </a:lnSpc>
                        <a:spcBef>
                          <a:spcPts val="200"/>
                        </a:spcBef>
                        <a:spcAft>
                          <a:spcPts val="200"/>
                        </a:spcAft>
                      </a:pPr>
                      <a:r>
                        <a:rPr lang="en-GB" sz="1400" dirty="0" smtClean="0">
                          <a:effectLst/>
                        </a:rPr>
                        <a:t>13 June 2019</a:t>
                      </a:r>
                      <a:endParaRPr lang="en-GB" sz="1400"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150411532"/>
                  </a:ext>
                </a:extLst>
              </a:tr>
              <a:tr h="395968">
                <a:tc>
                  <a:txBody>
                    <a:bodyPr/>
                    <a:lstStyle/>
                    <a:p>
                      <a:pPr algn="l">
                        <a:lnSpc>
                          <a:spcPts val="1500"/>
                        </a:lnSpc>
                        <a:spcBef>
                          <a:spcPts val="200"/>
                        </a:spcBef>
                        <a:spcAft>
                          <a:spcPts val="200"/>
                        </a:spcAft>
                        <a:tabLst>
                          <a:tab pos="108585" algn="l"/>
                        </a:tabLst>
                      </a:pPr>
                      <a:r>
                        <a:rPr lang="en-GB" sz="1400">
                          <a:effectLst/>
                        </a:rPr>
                        <a:t>Assessment Procedure Consultation</a:t>
                      </a:r>
                      <a:endParaRPr lang="en-GB" sz="140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lgn="l">
                        <a:lnSpc>
                          <a:spcPts val="1500"/>
                        </a:lnSpc>
                        <a:spcBef>
                          <a:spcPts val="200"/>
                        </a:spcBef>
                        <a:spcAft>
                          <a:spcPts val="200"/>
                        </a:spcAft>
                      </a:pPr>
                      <a:r>
                        <a:rPr lang="en-GB" sz="1400" dirty="0">
                          <a:effectLst/>
                        </a:rPr>
                        <a:t>1 July 2019 – 19 July </a:t>
                      </a:r>
                      <a:r>
                        <a:rPr lang="en-GB" sz="1400" dirty="0" smtClean="0">
                          <a:effectLst/>
                        </a:rPr>
                        <a:t>2019</a:t>
                      </a:r>
                      <a:endParaRPr lang="en-GB" sz="1400"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217151222"/>
                  </a:ext>
                </a:extLst>
              </a:tr>
              <a:tr h="395968">
                <a:tc>
                  <a:txBody>
                    <a:bodyPr/>
                    <a:lstStyle/>
                    <a:p>
                      <a:pPr algn="l">
                        <a:lnSpc>
                          <a:spcPts val="1500"/>
                        </a:lnSpc>
                        <a:spcBef>
                          <a:spcPts val="200"/>
                        </a:spcBef>
                        <a:spcAft>
                          <a:spcPts val="200"/>
                        </a:spcAft>
                        <a:tabLst>
                          <a:tab pos="108585" algn="l"/>
                        </a:tabLst>
                      </a:pPr>
                      <a:r>
                        <a:rPr lang="en-GB" sz="1400" dirty="0">
                          <a:effectLst/>
                        </a:rPr>
                        <a:t>Workgroup consider Consultation responses</a:t>
                      </a:r>
                      <a:endParaRPr lang="en-GB" sz="1400"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lgn="l">
                        <a:lnSpc>
                          <a:spcPts val="1500"/>
                        </a:lnSpc>
                        <a:spcBef>
                          <a:spcPts val="200"/>
                        </a:spcBef>
                        <a:spcAft>
                          <a:spcPts val="200"/>
                        </a:spcAft>
                      </a:pPr>
                      <a:r>
                        <a:rPr lang="en-GB" sz="1400" dirty="0">
                          <a:effectLst/>
                        </a:rPr>
                        <a:t>W/C 29 July 2019</a:t>
                      </a:r>
                      <a:endParaRPr lang="en-GB" sz="1400"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858362816"/>
                  </a:ext>
                </a:extLst>
              </a:tr>
              <a:tr h="395968">
                <a:tc>
                  <a:txBody>
                    <a:bodyPr/>
                    <a:lstStyle/>
                    <a:p>
                      <a:pPr algn="l">
                        <a:lnSpc>
                          <a:spcPts val="1500"/>
                        </a:lnSpc>
                        <a:spcBef>
                          <a:spcPts val="200"/>
                        </a:spcBef>
                        <a:spcAft>
                          <a:spcPts val="200"/>
                        </a:spcAft>
                        <a:tabLst>
                          <a:tab pos="108585" algn="l"/>
                        </a:tabLst>
                      </a:pPr>
                      <a:r>
                        <a:rPr lang="en-GB" sz="1400" dirty="0">
                          <a:effectLst/>
                        </a:rPr>
                        <a:t>Workgroup Report presented to Panel</a:t>
                      </a:r>
                      <a:endParaRPr lang="en-GB" sz="1400"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lgn="l">
                        <a:lnSpc>
                          <a:spcPts val="1500"/>
                        </a:lnSpc>
                        <a:spcBef>
                          <a:spcPts val="200"/>
                        </a:spcBef>
                        <a:spcAft>
                          <a:spcPts val="200"/>
                        </a:spcAft>
                      </a:pPr>
                      <a:r>
                        <a:rPr lang="en-GB" sz="1400" dirty="0">
                          <a:effectLst/>
                        </a:rPr>
                        <a:t>12 September 2019</a:t>
                      </a:r>
                      <a:endParaRPr lang="en-GB" sz="1400"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148364490"/>
                  </a:ext>
                </a:extLst>
              </a:tr>
              <a:tr h="395968">
                <a:tc>
                  <a:txBody>
                    <a:bodyPr/>
                    <a:lstStyle/>
                    <a:p>
                      <a:pPr algn="l">
                        <a:lnSpc>
                          <a:spcPts val="1500"/>
                        </a:lnSpc>
                        <a:spcBef>
                          <a:spcPts val="200"/>
                        </a:spcBef>
                        <a:spcAft>
                          <a:spcPts val="200"/>
                        </a:spcAft>
                        <a:tabLst>
                          <a:tab pos="108585" algn="l"/>
                        </a:tabLst>
                      </a:pPr>
                      <a:r>
                        <a:rPr lang="en-GB" sz="1400">
                          <a:effectLst/>
                        </a:rPr>
                        <a:t>Report Phase Consultation </a:t>
                      </a:r>
                      <a:endParaRPr lang="en-GB" sz="140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lgn="l">
                        <a:lnSpc>
                          <a:spcPts val="1500"/>
                        </a:lnSpc>
                        <a:spcBef>
                          <a:spcPts val="200"/>
                        </a:spcBef>
                        <a:spcAft>
                          <a:spcPts val="200"/>
                        </a:spcAft>
                      </a:pPr>
                      <a:r>
                        <a:rPr lang="en-GB" sz="1400">
                          <a:effectLst/>
                        </a:rPr>
                        <a:t>16 September 2019 – 27 September 2019</a:t>
                      </a:r>
                      <a:endParaRPr lang="en-GB" sz="140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615909054"/>
                  </a:ext>
                </a:extLst>
              </a:tr>
              <a:tr h="395968">
                <a:tc>
                  <a:txBody>
                    <a:bodyPr/>
                    <a:lstStyle/>
                    <a:p>
                      <a:pPr algn="l">
                        <a:lnSpc>
                          <a:spcPts val="1500"/>
                        </a:lnSpc>
                        <a:spcBef>
                          <a:spcPts val="200"/>
                        </a:spcBef>
                        <a:spcAft>
                          <a:spcPts val="200"/>
                        </a:spcAft>
                        <a:tabLst>
                          <a:tab pos="108585" algn="l"/>
                        </a:tabLst>
                      </a:pPr>
                      <a:r>
                        <a:rPr lang="en-GB" sz="1400">
                          <a:effectLst/>
                        </a:rPr>
                        <a:t>Draft Modification Report presented to Panel</a:t>
                      </a:r>
                      <a:endParaRPr lang="en-GB" sz="140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lgn="l">
                        <a:lnSpc>
                          <a:spcPts val="1500"/>
                        </a:lnSpc>
                        <a:spcBef>
                          <a:spcPts val="200"/>
                        </a:spcBef>
                        <a:spcAft>
                          <a:spcPts val="200"/>
                        </a:spcAft>
                      </a:pPr>
                      <a:r>
                        <a:rPr lang="en-GB" sz="1400" dirty="0">
                          <a:effectLst/>
                        </a:rPr>
                        <a:t>10 October 2019</a:t>
                      </a:r>
                      <a:endParaRPr lang="en-GB" sz="1400"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252691397"/>
                  </a:ext>
                </a:extLst>
              </a:tr>
              <a:tr h="395968">
                <a:tc>
                  <a:txBody>
                    <a:bodyPr/>
                    <a:lstStyle/>
                    <a:p>
                      <a:pPr algn="l">
                        <a:lnSpc>
                          <a:spcPts val="1500"/>
                        </a:lnSpc>
                        <a:spcBef>
                          <a:spcPts val="200"/>
                        </a:spcBef>
                        <a:spcAft>
                          <a:spcPts val="200"/>
                        </a:spcAft>
                        <a:tabLst>
                          <a:tab pos="108585" algn="l"/>
                        </a:tabLst>
                      </a:pPr>
                      <a:r>
                        <a:rPr lang="en-GB" sz="1400" dirty="0">
                          <a:effectLst/>
                        </a:rPr>
                        <a:t>Final Modification Report submitted to Authority</a:t>
                      </a:r>
                      <a:endParaRPr lang="en-GB" sz="1400"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lgn="l">
                        <a:lnSpc>
                          <a:spcPts val="1500"/>
                        </a:lnSpc>
                        <a:spcBef>
                          <a:spcPts val="200"/>
                        </a:spcBef>
                        <a:spcAft>
                          <a:spcPts val="200"/>
                        </a:spcAft>
                      </a:pPr>
                      <a:r>
                        <a:rPr lang="en-GB" sz="1400">
                          <a:effectLst/>
                        </a:rPr>
                        <a:t>16 October 2019</a:t>
                      </a:r>
                      <a:endParaRPr lang="en-GB" sz="140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094125622"/>
                  </a:ext>
                </a:extLst>
              </a:tr>
              <a:tr h="395968">
                <a:tc>
                  <a:txBody>
                    <a:bodyPr/>
                    <a:lstStyle/>
                    <a:p>
                      <a:pPr algn="l">
                        <a:lnSpc>
                          <a:spcPts val="1500"/>
                        </a:lnSpc>
                        <a:spcBef>
                          <a:spcPts val="200"/>
                        </a:spcBef>
                        <a:spcAft>
                          <a:spcPts val="200"/>
                        </a:spcAft>
                        <a:tabLst>
                          <a:tab pos="108585" algn="l"/>
                        </a:tabLst>
                      </a:pPr>
                      <a:r>
                        <a:rPr lang="en-GB" sz="1400" dirty="0">
                          <a:effectLst/>
                        </a:rPr>
                        <a:t>Targeted BSC Release</a:t>
                      </a:r>
                      <a:endParaRPr lang="en-GB" sz="1400"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lgn="l">
                        <a:lnSpc>
                          <a:spcPts val="1500"/>
                        </a:lnSpc>
                        <a:spcBef>
                          <a:spcPts val="200"/>
                        </a:spcBef>
                        <a:spcAft>
                          <a:spcPts val="200"/>
                        </a:spcAft>
                      </a:pPr>
                      <a:r>
                        <a:rPr lang="en-GB" sz="1400" dirty="0">
                          <a:effectLst/>
                        </a:rPr>
                        <a:t>April 2020 (subject to Assessment of Modification and associated delivery timescales through impact assessment)</a:t>
                      </a:r>
                      <a:endParaRPr lang="en-GB" sz="1400"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429812826"/>
                  </a:ext>
                </a:extLst>
              </a:tr>
              <a:tr h="395968">
                <a:tc>
                  <a:txBody>
                    <a:bodyPr/>
                    <a:lstStyle/>
                    <a:p>
                      <a:pPr algn="l">
                        <a:lnSpc>
                          <a:spcPts val="1500"/>
                        </a:lnSpc>
                        <a:spcBef>
                          <a:spcPts val="200"/>
                        </a:spcBef>
                        <a:spcAft>
                          <a:spcPts val="200"/>
                        </a:spcAft>
                        <a:tabLst>
                          <a:tab pos="108585" algn="l"/>
                        </a:tabLst>
                      </a:pPr>
                      <a:endParaRPr lang="en-GB" sz="1400"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lgn="l">
                        <a:lnSpc>
                          <a:spcPts val="1500"/>
                        </a:lnSpc>
                        <a:spcBef>
                          <a:spcPts val="200"/>
                        </a:spcBef>
                        <a:spcAft>
                          <a:spcPts val="200"/>
                        </a:spcAft>
                      </a:pPr>
                      <a:endParaRPr lang="en-GB" sz="1400" dirty="0">
                        <a:solidFill>
                          <a:schemeClr val="tx1"/>
                        </a:solidFill>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436165627"/>
                  </a:ext>
                </a:extLst>
              </a:tr>
            </a:tbl>
          </a:graphicData>
        </a:graphic>
      </p:graphicFrame>
    </p:spTree>
    <p:extLst>
      <p:ext uri="{BB962C8B-B14F-4D97-AF65-F5344CB8AC3E}">
        <p14:creationId xmlns:p14="http://schemas.microsoft.com/office/powerpoint/2010/main" val="898224080"/>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91125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Issue clarification</a:t>
            </a:r>
            <a:endParaRPr lang="en-GB" dirty="0"/>
          </a:p>
        </p:txBody>
      </p:sp>
      <p:sp>
        <p:nvSpPr>
          <p:cNvPr id="4" name="Slide Number Placeholder 3"/>
          <p:cNvSpPr>
            <a:spLocks noGrp="1"/>
          </p:cNvSpPr>
          <p:nvPr>
            <p:ph type="sldNum" sz="quarter" idx="1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fld id="{183C6C5D-E533-49CA-B0EE-FC3E24E254C3}" type="slidenum">
              <a:rPr kumimoji="0" lang="en-GB" sz="900" b="0" i="0" u="none" strike="noStrike" kern="1200" cap="none" spc="0" normalizeH="0" baseline="0" noProof="0" smtClean="0">
                <a:ln>
                  <a:noFill/>
                </a:ln>
                <a:solidFill>
                  <a:prstClr val="black">
                    <a:lumMod val="65000"/>
                    <a:lumOff val="35000"/>
                  </a:prstClr>
                </a:solidFill>
                <a:effectLst/>
                <a:uLnTx/>
                <a:uFillTx/>
                <a:latin typeface="Tahoma"/>
                <a:ea typeface="+mn-ea"/>
                <a:cs typeface="+mn-cs"/>
              </a:rPr>
              <a:pPr marL="0" marR="0" lvl="0" indent="0" algn="l" defTabSz="1043056" rtl="0" eaLnBrk="1" fontAlgn="auto" latinLnBrk="0" hangingPunct="1">
                <a:lnSpc>
                  <a:spcPct val="100000"/>
                </a:lnSpc>
                <a:spcBef>
                  <a:spcPts val="0"/>
                </a:spcBef>
                <a:spcAft>
                  <a:spcPts val="0"/>
                </a:spcAft>
                <a:buClrTx/>
                <a:buSzTx/>
                <a:buFontTx/>
                <a:buNone/>
                <a:tabLst/>
                <a:defRPr/>
              </a:pPr>
              <a:t>9</a:t>
            </a:fld>
            <a:endParaRPr kumimoji="0" lang="en-GB" sz="900" b="0" i="0" u="none" strike="noStrike" kern="1200" cap="none" spc="0" normalizeH="0" baseline="0" noProof="0" dirty="0">
              <a:ln>
                <a:noFill/>
              </a:ln>
              <a:solidFill>
                <a:prstClr val="black">
                  <a:lumMod val="65000"/>
                  <a:lumOff val="35000"/>
                </a:prstClr>
              </a:solidFill>
              <a:effectLst/>
              <a:uLnTx/>
              <a:uFillTx/>
              <a:latin typeface="Tahoma"/>
              <a:ea typeface="+mn-ea"/>
              <a:cs typeface="+mn-cs"/>
            </a:endParaRPr>
          </a:p>
        </p:txBody>
      </p:sp>
      <p:sp>
        <p:nvSpPr>
          <p:cNvPr id="5" name="Text Placeholder 4"/>
          <p:cNvSpPr>
            <a:spLocks noGrp="1"/>
          </p:cNvSpPr>
          <p:nvPr>
            <p:ph type="body" sz="quarter" idx="12"/>
          </p:nvPr>
        </p:nvSpPr>
        <p:spPr/>
        <p:txBody>
          <a:bodyPr/>
          <a:lstStyle/>
          <a:p>
            <a:r>
              <a:rPr lang="en-GB" sz="1800" dirty="0" smtClean="0"/>
              <a:t>Following discussions with the proposer, we have clarified the issue in the proposal as meaning the following;</a:t>
            </a:r>
          </a:p>
          <a:p>
            <a:r>
              <a:rPr lang="en-GB" sz="1800" dirty="0" smtClean="0"/>
              <a:t>“</a:t>
            </a:r>
            <a:r>
              <a:rPr lang="en-GB" i="1" dirty="0"/>
              <a:t>The BSC does not enable the splitting of volumes supplied </a:t>
            </a:r>
            <a:r>
              <a:rPr lang="en-GB" i="1" dirty="0" smtClean="0"/>
              <a:t>or exported by </a:t>
            </a:r>
            <a:r>
              <a:rPr lang="en-GB" i="1" dirty="0"/>
              <a:t>two or more different suppliers of electricity through a single Meter without the concerned suppliers having to enter into </a:t>
            </a:r>
            <a:r>
              <a:rPr lang="en-GB" i="1" dirty="0" smtClean="0"/>
              <a:t>an agreement which </a:t>
            </a:r>
            <a:r>
              <a:rPr lang="en-GB" i="1" dirty="0"/>
              <a:t>is required to be re-established if the Customer decides to switch away from the licensed supplier constituting the default </a:t>
            </a:r>
            <a:r>
              <a:rPr lang="en-GB" i="1" dirty="0" smtClean="0"/>
              <a:t>import or export supplier </a:t>
            </a:r>
            <a:r>
              <a:rPr lang="en-GB" i="1" dirty="0"/>
              <a:t>for the premises</a:t>
            </a:r>
            <a:r>
              <a:rPr lang="en-GB" i="1" dirty="0" smtClean="0"/>
              <a:t>.</a:t>
            </a:r>
            <a:r>
              <a:rPr lang="en-GB" sz="1800" dirty="0" smtClean="0"/>
              <a:t>”</a:t>
            </a:r>
          </a:p>
          <a:p>
            <a:r>
              <a:rPr lang="en-GB" sz="1800" dirty="0" smtClean="0"/>
              <a:t>The SVA Shared Metering Arrangements were put in place to enable the splitting of metered volumes between Suppliers</a:t>
            </a:r>
          </a:p>
          <a:p>
            <a:pPr lvl="1"/>
            <a:r>
              <a:rPr lang="en-GB" sz="1800" dirty="0" smtClean="0"/>
              <a:t>These arrangements continue to require case-by-case arrangements between involved Suppliers and effectively provide the primary Supplier of a property with veto over the arrangements</a:t>
            </a:r>
          </a:p>
          <a:p>
            <a:pPr lvl="1"/>
            <a:r>
              <a:rPr lang="en-GB" sz="1800" dirty="0" smtClean="0"/>
              <a:t>Therefore, to enable greater competition for customer meter volumes, the solution should avoid the need for establishing arrangements between suppliers for settlement purposes</a:t>
            </a:r>
          </a:p>
          <a:p>
            <a:pPr lvl="2"/>
            <a:r>
              <a:rPr lang="en-GB" sz="1600" dirty="0" smtClean="0"/>
              <a:t>This is without prejudice to any arrangements suppliers might anyway wish to make between themselves.</a:t>
            </a:r>
            <a:endParaRPr lang="en-GB" sz="1600" dirty="0"/>
          </a:p>
        </p:txBody>
      </p:sp>
    </p:spTree>
    <p:extLst>
      <p:ext uri="{BB962C8B-B14F-4D97-AF65-F5344CB8AC3E}">
        <p14:creationId xmlns:p14="http://schemas.microsoft.com/office/powerpoint/2010/main" val="214569826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0.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1.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19.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2.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3.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4.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5.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6.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7.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8.xml><?xml version="1.0" encoding="utf-8"?>
<p:tagLst xmlns:a="http://schemas.openxmlformats.org/drawingml/2006/main" xmlns:r="http://schemas.openxmlformats.org/officeDocument/2006/relationships" xmlns:p="http://schemas.openxmlformats.org/presentationml/2006/main">
  <p:tag name="BJHEADERFOOTERLABEL" val="TRUE"/>
</p:tagLst>
</file>

<file path=ppt/tags/tag9.xml><?xml version="1.0" encoding="utf-8"?>
<p:tagLst xmlns:a="http://schemas.openxmlformats.org/drawingml/2006/main" xmlns:r="http://schemas.openxmlformats.org/officeDocument/2006/relationships" xmlns:p="http://schemas.openxmlformats.org/presentationml/2006/main">
  <p:tag name="BJHEADERFOOTERLABEL" val="TRUE"/>
</p:tagLst>
</file>

<file path=ppt/theme/theme1.xml><?xml version="1.0" encoding="utf-8"?>
<a:theme xmlns:a="http://schemas.openxmlformats.org/drawingml/2006/main" name="blank">
  <a:themeElements>
    <a:clrScheme name="Elexon">
      <a:dk1>
        <a:sysClr val="windowText" lastClr="000000"/>
      </a:dk1>
      <a:lt1>
        <a:sysClr val="window" lastClr="FFFFFF"/>
      </a:lt1>
      <a:dk2>
        <a:srgbClr val="0090AB"/>
      </a:dk2>
      <a:lt2>
        <a:srgbClr val="FFFFFF"/>
      </a:lt2>
      <a:accent1>
        <a:srgbClr val="65C7C2"/>
      </a:accent1>
      <a:accent2>
        <a:srgbClr val="7AA3AA"/>
      </a:accent2>
      <a:accent3>
        <a:srgbClr val="DCDCDC"/>
      </a:accent3>
      <a:accent4>
        <a:srgbClr val="00A7DE"/>
      </a:accent4>
      <a:accent5>
        <a:srgbClr val="84AE0C"/>
      </a:accent5>
      <a:accent6>
        <a:srgbClr val="FAA311"/>
      </a:accent6>
      <a:hlink>
        <a:srgbClr val="65C7C2"/>
      </a:hlink>
      <a:folHlink>
        <a:srgbClr val="213871"/>
      </a:folHlink>
    </a:clrScheme>
    <a:fontScheme name="Elexo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lIns="0" tIns="0" rIns="0" bIns="0" rtlCol="0">
        <a:spAutoFit/>
      </a:bodyPr>
      <a:lstStyle>
        <a:defPPr>
          <a:lnSpc>
            <a:spcPts val="2100"/>
          </a:lnSpc>
          <a:spcAft>
            <a:spcPts val="560"/>
          </a:spcAft>
          <a:defRPr sz="1400" dirty="0" err="1" smtClean="0"/>
        </a:defPPr>
      </a:lstStyle>
    </a:txDef>
  </a:objectDefaults>
  <a:extraClrSchemeLst/>
</a:theme>
</file>

<file path=ppt/theme/theme10.xml><?xml version="1.0" encoding="utf-8"?>
<a:theme xmlns:a="http://schemas.openxmlformats.org/drawingml/2006/main" name="Office Theme">
  <a:themeElements>
    <a:clrScheme name="Elexon">
      <a:dk1>
        <a:sysClr val="windowText" lastClr="000000"/>
      </a:dk1>
      <a:lt1>
        <a:sysClr val="window" lastClr="FFFFFF"/>
      </a:lt1>
      <a:dk2>
        <a:srgbClr val="0090AB"/>
      </a:dk2>
      <a:lt2>
        <a:srgbClr val="FFFFFF"/>
      </a:lt2>
      <a:accent1>
        <a:srgbClr val="213871"/>
      </a:accent1>
      <a:accent2>
        <a:srgbClr val="7AA3AA"/>
      </a:accent2>
      <a:accent3>
        <a:srgbClr val="DCDCDC"/>
      </a:accent3>
      <a:accent4>
        <a:srgbClr val="65C7C2"/>
      </a:accent4>
      <a:accent5>
        <a:srgbClr val="2CA5AA"/>
      </a:accent5>
      <a:accent6>
        <a:srgbClr val="3C6779"/>
      </a:accent6>
      <a:hlink>
        <a:srgbClr val="65C7C2"/>
      </a:hlink>
      <a:folHlink>
        <a:srgbClr val="213871"/>
      </a:folHlink>
    </a:clrScheme>
    <a:fontScheme name="Elexo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Theme">
  <a:themeElements>
    <a:clrScheme name="Elexon">
      <a:dk1>
        <a:sysClr val="windowText" lastClr="000000"/>
      </a:dk1>
      <a:lt1>
        <a:sysClr val="window" lastClr="FFFFFF"/>
      </a:lt1>
      <a:dk2>
        <a:srgbClr val="0090AB"/>
      </a:dk2>
      <a:lt2>
        <a:srgbClr val="FFFFFF"/>
      </a:lt2>
      <a:accent1>
        <a:srgbClr val="213871"/>
      </a:accent1>
      <a:accent2>
        <a:srgbClr val="7AA3AA"/>
      </a:accent2>
      <a:accent3>
        <a:srgbClr val="DCDCDC"/>
      </a:accent3>
      <a:accent4>
        <a:srgbClr val="65C7C2"/>
      </a:accent4>
      <a:accent5>
        <a:srgbClr val="2CA5AA"/>
      </a:accent5>
      <a:accent6>
        <a:srgbClr val="3C6779"/>
      </a:accent6>
      <a:hlink>
        <a:srgbClr val="65C7C2"/>
      </a:hlink>
      <a:folHlink>
        <a:srgbClr val="213871"/>
      </a:folHlink>
    </a:clrScheme>
    <a:fontScheme name="Elexo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tent Slides">
  <a:themeElements>
    <a:clrScheme name="Elexon">
      <a:dk1>
        <a:sysClr val="windowText" lastClr="000000"/>
      </a:dk1>
      <a:lt1>
        <a:sysClr val="window" lastClr="FFFFFF"/>
      </a:lt1>
      <a:dk2>
        <a:srgbClr val="0090AB"/>
      </a:dk2>
      <a:lt2>
        <a:srgbClr val="FFFFFF"/>
      </a:lt2>
      <a:accent1>
        <a:srgbClr val="65C7C2"/>
      </a:accent1>
      <a:accent2>
        <a:srgbClr val="7AA3AA"/>
      </a:accent2>
      <a:accent3>
        <a:srgbClr val="DCDCDC"/>
      </a:accent3>
      <a:accent4>
        <a:srgbClr val="00A7DE"/>
      </a:accent4>
      <a:accent5>
        <a:srgbClr val="84AE0C"/>
      </a:accent5>
      <a:accent6>
        <a:srgbClr val="FAA311"/>
      </a:accent6>
      <a:hlink>
        <a:srgbClr val="65C7C2"/>
      </a:hlink>
      <a:folHlink>
        <a:srgbClr val="213871"/>
      </a:folHlink>
    </a:clrScheme>
    <a:fontScheme name="Elexo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lIns="0" tIns="0" rIns="0" bIns="0" rtlCol="0">
        <a:spAutoFit/>
      </a:bodyPr>
      <a:lstStyle>
        <a:defPPr>
          <a:lnSpc>
            <a:spcPts val="2100"/>
          </a:lnSpc>
          <a:spcAft>
            <a:spcPts val="560"/>
          </a:spcAft>
          <a:defRPr sz="1400" dirty="0" smtClean="0"/>
        </a:defPPr>
      </a:lstStyle>
    </a:txDef>
  </a:objectDefaults>
  <a:extraClrSchemeLst/>
</a:theme>
</file>

<file path=ppt/theme/theme3.xml><?xml version="1.0" encoding="utf-8"?>
<a:theme xmlns:a="http://schemas.openxmlformats.org/drawingml/2006/main" name="Cornwall PowerPoint Theme">
  <a:themeElements>
    <a:clrScheme name="Cornwall Colours">
      <a:dk1>
        <a:srgbClr val="485C6D"/>
      </a:dk1>
      <a:lt1>
        <a:srgbClr val="485C6D"/>
      </a:lt1>
      <a:dk2>
        <a:srgbClr val="FFFFFF"/>
      </a:dk2>
      <a:lt2>
        <a:srgbClr val="EEECE1"/>
      </a:lt2>
      <a:accent1>
        <a:srgbClr val="E94A34"/>
      </a:accent1>
      <a:accent2>
        <a:srgbClr val="D3DFBD"/>
      </a:accent2>
      <a:accent3>
        <a:srgbClr val="5DB8D1"/>
      </a:accent3>
      <a:accent4>
        <a:srgbClr val="EDD674"/>
      </a:accent4>
      <a:accent5>
        <a:srgbClr val="F7B6AC"/>
      </a:accent5>
      <a:accent6>
        <a:srgbClr val="D9EEF4"/>
      </a:accent6>
      <a:hlink>
        <a:srgbClr val="485C6D"/>
      </a:hlink>
      <a:folHlink>
        <a:srgbClr val="485C6D"/>
      </a:folHlink>
    </a:clrScheme>
    <a:fontScheme name="Cornwall Fonts">
      <a:majorFont>
        <a:latin typeface="FreightDisp Pro Bold"/>
        <a:ea typeface=""/>
        <a:cs typeface=""/>
      </a:majorFont>
      <a:minorFont>
        <a:latin typeface="Proxima Nova"/>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wrap="none">
        <a:spAutoFit/>
      </a:bodyPr>
      <a:lstStyle>
        <a:defPPr>
          <a:defRPr dirty="0" err="1">
            <a:solidFill>
              <a:srgbClr val="545454"/>
            </a:solidFill>
            <a:latin typeface="+mn-lt"/>
          </a:defRPr>
        </a:defPPr>
      </a:lst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dirty="0">
            <a:latin typeface="+mn-lt"/>
          </a:defRPr>
        </a:defPPr>
      </a:lstStyle>
    </a:txDef>
  </a:objectDefaults>
  <a:extraClrSchemeLst/>
  <a:extLst>
    <a:ext uri="{05A4C25C-085E-4340-85A3-A5531E510DB2}">
      <thm15:themeFamily xmlns:thm15="http://schemas.microsoft.com/office/thememl/2012/main" name="Presentation1" id="{9EE7570A-C29E-4A1B-8818-752B4604768D}" vid="{AEEFCF77-66FC-4217-AD40-88D75EE46238}"/>
    </a:ext>
  </a:extLst>
</a:theme>
</file>

<file path=ppt/theme/theme4.xml><?xml version="1.0" encoding="utf-8"?>
<a:theme xmlns:a="http://schemas.openxmlformats.org/drawingml/2006/main" name="1_Cornwall PowerPoint Theme">
  <a:themeElements>
    <a:clrScheme name="Cornwall Colours">
      <a:dk1>
        <a:srgbClr val="485C6D"/>
      </a:dk1>
      <a:lt1>
        <a:srgbClr val="485C6D"/>
      </a:lt1>
      <a:dk2>
        <a:srgbClr val="FFFFFF"/>
      </a:dk2>
      <a:lt2>
        <a:srgbClr val="EEECE1"/>
      </a:lt2>
      <a:accent1>
        <a:srgbClr val="E94A34"/>
      </a:accent1>
      <a:accent2>
        <a:srgbClr val="D3DFBD"/>
      </a:accent2>
      <a:accent3>
        <a:srgbClr val="5DB8D1"/>
      </a:accent3>
      <a:accent4>
        <a:srgbClr val="EDD674"/>
      </a:accent4>
      <a:accent5>
        <a:srgbClr val="F7B6AC"/>
      </a:accent5>
      <a:accent6>
        <a:srgbClr val="D9EEF4"/>
      </a:accent6>
      <a:hlink>
        <a:srgbClr val="485C6D"/>
      </a:hlink>
      <a:folHlink>
        <a:srgbClr val="485C6D"/>
      </a:folHlink>
    </a:clrScheme>
    <a:fontScheme name="Cornwall Fonts">
      <a:majorFont>
        <a:latin typeface="FreightDisp Pro Bold"/>
        <a:ea typeface=""/>
        <a:cs typeface=""/>
      </a:majorFont>
      <a:minorFont>
        <a:latin typeface="Proxima Nova"/>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wrap="none">
        <a:spAutoFit/>
      </a:bodyPr>
      <a:lstStyle>
        <a:defPPr>
          <a:defRPr dirty="0" err="1">
            <a:solidFill>
              <a:srgbClr val="545454"/>
            </a:solidFill>
            <a:latin typeface="+mn-lt"/>
          </a:defRPr>
        </a:defPPr>
      </a:lst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dirty="0">
            <a:latin typeface="+mn-lt"/>
          </a:defRPr>
        </a:defPPr>
      </a:lstStyle>
    </a:txDef>
  </a:objectDefaults>
  <a:extraClrSchemeLst/>
  <a:extLst>
    <a:ext uri="{05A4C25C-085E-4340-85A3-A5531E510DB2}">
      <thm15:themeFamily xmlns:thm15="http://schemas.microsoft.com/office/thememl/2012/main" name="Presentation1.pptx [Read-Only]" id="{972C9103-9F23-45F0-9139-55E828ADC555}" vid="{49DC2471-DB52-4CE3-9073-AA9A8005BF0D}"/>
    </a:ext>
  </a:extLst>
</a:theme>
</file>

<file path=ppt/theme/theme5.xml><?xml version="1.0" encoding="utf-8"?>
<a:theme xmlns:a="http://schemas.openxmlformats.org/drawingml/2006/main" name="1_Content Slides">
  <a:themeElements>
    <a:clrScheme name="Elexon">
      <a:dk1>
        <a:sysClr val="windowText" lastClr="000000"/>
      </a:dk1>
      <a:lt1>
        <a:sysClr val="window" lastClr="FFFFFF"/>
      </a:lt1>
      <a:dk2>
        <a:srgbClr val="0090AB"/>
      </a:dk2>
      <a:lt2>
        <a:srgbClr val="FFFFFF"/>
      </a:lt2>
      <a:accent1>
        <a:srgbClr val="65C7C2"/>
      </a:accent1>
      <a:accent2>
        <a:srgbClr val="7AA3AA"/>
      </a:accent2>
      <a:accent3>
        <a:srgbClr val="DCDCDC"/>
      </a:accent3>
      <a:accent4>
        <a:srgbClr val="00A7DE"/>
      </a:accent4>
      <a:accent5>
        <a:srgbClr val="84AE0C"/>
      </a:accent5>
      <a:accent6>
        <a:srgbClr val="FAA311"/>
      </a:accent6>
      <a:hlink>
        <a:srgbClr val="65C7C2"/>
      </a:hlink>
      <a:folHlink>
        <a:srgbClr val="213871"/>
      </a:folHlink>
    </a:clrScheme>
    <a:fontScheme name="Elexo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lIns="0" tIns="0" rIns="0" bIns="0" rtlCol="0">
        <a:spAutoFit/>
      </a:bodyPr>
      <a:lstStyle>
        <a:defPPr>
          <a:lnSpc>
            <a:spcPts val="2100"/>
          </a:lnSpc>
          <a:spcAft>
            <a:spcPts val="560"/>
          </a:spcAft>
          <a:defRPr sz="1400" dirty="0" smtClean="0"/>
        </a:defPPr>
      </a:lstStyle>
    </a:txDef>
  </a:objectDefaults>
  <a:extraClrSchemeLst/>
  <a:extLst>
    <a:ext uri="{05A4C25C-085E-4340-85A3-A5531E510DB2}">
      <thm15:themeFamily xmlns:thm15="http://schemas.microsoft.com/office/thememl/2012/main" name="Presentation1" id="{798410B7-3C51-4F52-8A5B-E528147DD5D0}" vid="{9DAD965C-8FC9-4C7F-B56F-BDD14721D3EC}"/>
    </a:ext>
  </a:extLst>
</a:theme>
</file>

<file path=ppt/theme/theme6.xml><?xml version="1.0" encoding="utf-8"?>
<a:theme xmlns:a="http://schemas.openxmlformats.org/drawingml/2006/main" name="Elexon - Presentation">
  <a:themeElements>
    <a:clrScheme name="Elexon">
      <a:dk1>
        <a:sysClr val="windowText" lastClr="000000"/>
      </a:dk1>
      <a:lt1>
        <a:sysClr val="window" lastClr="FFFFFF"/>
      </a:lt1>
      <a:dk2>
        <a:srgbClr val="0090AB"/>
      </a:dk2>
      <a:lt2>
        <a:srgbClr val="FFFFFF"/>
      </a:lt2>
      <a:accent1>
        <a:srgbClr val="65C7C2"/>
      </a:accent1>
      <a:accent2>
        <a:srgbClr val="7AA3AA"/>
      </a:accent2>
      <a:accent3>
        <a:srgbClr val="DCDCDC"/>
      </a:accent3>
      <a:accent4>
        <a:srgbClr val="00A7DE"/>
      </a:accent4>
      <a:accent5>
        <a:srgbClr val="84AE0C"/>
      </a:accent5>
      <a:accent6>
        <a:srgbClr val="FAA311"/>
      </a:accent6>
      <a:hlink>
        <a:srgbClr val="65C7C2"/>
      </a:hlink>
      <a:folHlink>
        <a:srgbClr val="213871"/>
      </a:folHlink>
    </a:clrScheme>
    <a:fontScheme name="Elexo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lIns="0" tIns="0" rIns="0" bIns="0" rtlCol="0">
        <a:spAutoFit/>
      </a:bodyPr>
      <a:lstStyle>
        <a:defPPr>
          <a:lnSpc>
            <a:spcPts val="2100"/>
          </a:lnSpc>
          <a:spcAft>
            <a:spcPts val="560"/>
          </a:spcAft>
          <a:defRPr sz="1400" dirty="0" err="1" smtClean="0"/>
        </a:defPPr>
      </a:lstStyle>
    </a:txDef>
  </a:objectDefaults>
  <a:extraClrSchemeLst/>
  <a:extLst>
    <a:ext uri="{05A4C25C-085E-4340-85A3-A5531E510DB2}">
      <thm15:themeFamily xmlns:thm15="http://schemas.microsoft.com/office/thememl/2012/main" name="Presentation1" id="{798410B7-3C51-4F52-8A5B-E528147DD5D0}" vid="{9C5E6E9C-C04B-4127-BB26-66B2F6576113}"/>
    </a:ext>
  </a:extLst>
</a:theme>
</file>

<file path=ppt/theme/theme7.xml><?xml version="1.0" encoding="utf-8"?>
<a:theme xmlns:a="http://schemas.openxmlformats.org/drawingml/2006/main" name="FirstSlide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PresentationOfgem2015">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LastSlide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Elexon">
    <a:dk1>
      <a:sysClr val="windowText" lastClr="000000"/>
    </a:dk1>
    <a:lt1>
      <a:sysClr val="window" lastClr="FFFFFF"/>
    </a:lt1>
    <a:dk2>
      <a:srgbClr val="0090AB"/>
    </a:dk2>
    <a:lt2>
      <a:srgbClr val="FFFFFF"/>
    </a:lt2>
    <a:accent1>
      <a:srgbClr val="65C7C2"/>
    </a:accent1>
    <a:accent2>
      <a:srgbClr val="7AA3AA"/>
    </a:accent2>
    <a:accent3>
      <a:srgbClr val="DCDCDC"/>
    </a:accent3>
    <a:accent4>
      <a:srgbClr val="00A7DE"/>
    </a:accent4>
    <a:accent5>
      <a:srgbClr val="84AE0C"/>
    </a:accent5>
    <a:accent6>
      <a:srgbClr val="FAA311"/>
    </a:accent6>
    <a:hlink>
      <a:srgbClr val="65C7C2"/>
    </a:hlink>
    <a:folHlink>
      <a:srgbClr val="213871"/>
    </a:folHlink>
  </a:clrScheme>
</a:themeOverride>
</file>

<file path=ppt/theme/themeOverride2.xml><?xml version="1.0" encoding="utf-8"?>
<a:themeOverride xmlns:a="http://schemas.openxmlformats.org/drawingml/2006/main">
  <a:clrScheme name="Elexon">
    <a:dk1>
      <a:sysClr val="windowText" lastClr="000000"/>
    </a:dk1>
    <a:lt1>
      <a:sysClr val="window" lastClr="FFFFFF"/>
    </a:lt1>
    <a:dk2>
      <a:srgbClr val="0090AB"/>
    </a:dk2>
    <a:lt2>
      <a:srgbClr val="FFFFFF"/>
    </a:lt2>
    <a:accent1>
      <a:srgbClr val="65C7C2"/>
    </a:accent1>
    <a:accent2>
      <a:srgbClr val="7AA3AA"/>
    </a:accent2>
    <a:accent3>
      <a:srgbClr val="DCDCDC"/>
    </a:accent3>
    <a:accent4>
      <a:srgbClr val="00A7DE"/>
    </a:accent4>
    <a:accent5>
      <a:srgbClr val="84AE0C"/>
    </a:accent5>
    <a:accent6>
      <a:srgbClr val="FAA311"/>
    </a:accent6>
    <a:hlink>
      <a:srgbClr val="65C7C2"/>
    </a:hlink>
    <a:folHlink>
      <a:srgbClr val="213871"/>
    </a:folHlink>
  </a:clrScheme>
</a:themeOverride>
</file>

<file path=ppt/theme/themeOverride3.xml><?xml version="1.0" encoding="utf-8"?>
<a:themeOverride xmlns:a="http://schemas.openxmlformats.org/drawingml/2006/main">
  <a:clrScheme name="Elexon">
    <a:dk1>
      <a:sysClr val="windowText" lastClr="000000"/>
    </a:dk1>
    <a:lt1>
      <a:sysClr val="window" lastClr="FFFFFF"/>
    </a:lt1>
    <a:dk2>
      <a:srgbClr val="0090AB"/>
    </a:dk2>
    <a:lt2>
      <a:srgbClr val="FFFFFF"/>
    </a:lt2>
    <a:accent1>
      <a:srgbClr val="65C7C2"/>
    </a:accent1>
    <a:accent2>
      <a:srgbClr val="7AA3AA"/>
    </a:accent2>
    <a:accent3>
      <a:srgbClr val="DCDCDC"/>
    </a:accent3>
    <a:accent4>
      <a:srgbClr val="00A7DE"/>
    </a:accent4>
    <a:accent5>
      <a:srgbClr val="84AE0C"/>
    </a:accent5>
    <a:accent6>
      <a:srgbClr val="FAA311"/>
    </a:accent6>
    <a:hlink>
      <a:srgbClr val="65C7C2"/>
    </a:hlink>
    <a:folHlink>
      <a:srgbClr val="213871"/>
    </a:folHlink>
  </a:clrScheme>
</a:themeOverride>
</file>

<file path=ppt/theme/themeOverride4.xml><?xml version="1.0" encoding="utf-8"?>
<a:themeOverride xmlns:a="http://schemas.openxmlformats.org/drawingml/2006/main">
  <a:clrScheme name="Elexon">
    <a:dk1>
      <a:sysClr val="windowText" lastClr="000000"/>
    </a:dk1>
    <a:lt1>
      <a:sysClr val="window" lastClr="FFFFFF"/>
    </a:lt1>
    <a:dk2>
      <a:srgbClr val="0090AB"/>
    </a:dk2>
    <a:lt2>
      <a:srgbClr val="FFFFFF"/>
    </a:lt2>
    <a:accent1>
      <a:srgbClr val="65C7C2"/>
    </a:accent1>
    <a:accent2>
      <a:srgbClr val="7AA3AA"/>
    </a:accent2>
    <a:accent3>
      <a:srgbClr val="DCDCDC"/>
    </a:accent3>
    <a:accent4>
      <a:srgbClr val="00A7DE"/>
    </a:accent4>
    <a:accent5>
      <a:srgbClr val="84AE0C"/>
    </a:accent5>
    <a:accent6>
      <a:srgbClr val="FAA311"/>
    </a:accent6>
    <a:hlink>
      <a:srgbClr val="65C7C2"/>
    </a:hlink>
    <a:folHlink>
      <a:srgbClr val="213871"/>
    </a:folHlink>
  </a:clrScheme>
</a:themeOverride>
</file>

<file path=ppt/theme/themeOverride5.xml><?xml version="1.0" encoding="utf-8"?>
<a:themeOverride xmlns:a="http://schemas.openxmlformats.org/drawingml/2006/main">
  <a:clrScheme name="Elexon">
    <a:dk1>
      <a:sysClr val="windowText" lastClr="000000"/>
    </a:dk1>
    <a:lt1>
      <a:sysClr val="window" lastClr="FFFFFF"/>
    </a:lt1>
    <a:dk2>
      <a:srgbClr val="0090AB"/>
    </a:dk2>
    <a:lt2>
      <a:srgbClr val="FFFFFF"/>
    </a:lt2>
    <a:accent1>
      <a:srgbClr val="65C7C2"/>
    </a:accent1>
    <a:accent2>
      <a:srgbClr val="7AA3AA"/>
    </a:accent2>
    <a:accent3>
      <a:srgbClr val="DCDCDC"/>
    </a:accent3>
    <a:accent4>
      <a:srgbClr val="00A7DE"/>
    </a:accent4>
    <a:accent5>
      <a:srgbClr val="84AE0C"/>
    </a:accent5>
    <a:accent6>
      <a:srgbClr val="FAA311"/>
    </a:accent6>
    <a:hlink>
      <a:srgbClr val="65C7C2"/>
    </a:hlink>
    <a:folHlink>
      <a:srgbClr val="213871"/>
    </a:folHlink>
  </a:clrScheme>
</a:themeOverride>
</file>

<file path=ppt/theme/themeOverride6.xml><?xml version="1.0" encoding="utf-8"?>
<a:themeOverride xmlns:a="http://schemas.openxmlformats.org/drawingml/2006/main">
  <a:clrScheme name="Elexon">
    <a:dk1>
      <a:sysClr val="windowText" lastClr="000000"/>
    </a:dk1>
    <a:lt1>
      <a:sysClr val="window" lastClr="FFFFFF"/>
    </a:lt1>
    <a:dk2>
      <a:srgbClr val="0090AB"/>
    </a:dk2>
    <a:lt2>
      <a:srgbClr val="FFFFFF"/>
    </a:lt2>
    <a:accent1>
      <a:srgbClr val="65C7C2"/>
    </a:accent1>
    <a:accent2>
      <a:srgbClr val="7AA3AA"/>
    </a:accent2>
    <a:accent3>
      <a:srgbClr val="DCDCDC"/>
    </a:accent3>
    <a:accent4>
      <a:srgbClr val="00A7DE"/>
    </a:accent4>
    <a:accent5>
      <a:srgbClr val="84AE0C"/>
    </a:accent5>
    <a:accent6>
      <a:srgbClr val="FAA311"/>
    </a:accent6>
    <a:hlink>
      <a:srgbClr val="65C7C2"/>
    </a:hlink>
    <a:folHlink>
      <a:srgbClr val="213871"/>
    </a:folHlink>
  </a:clrScheme>
</a:themeOverride>
</file>

<file path=ppt/theme/themeOverride7.xml><?xml version="1.0" encoding="utf-8"?>
<a:themeOverride xmlns:a="http://schemas.openxmlformats.org/drawingml/2006/main">
  <a:clrScheme name="Elexon">
    <a:dk1>
      <a:sysClr val="windowText" lastClr="000000"/>
    </a:dk1>
    <a:lt1>
      <a:sysClr val="window" lastClr="FFFFFF"/>
    </a:lt1>
    <a:dk2>
      <a:srgbClr val="0090AB"/>
    </a:dk2>
    <a:lt2>
      <a:srgbClr val="FFFFFF"/>
    </a:lt2>
    <a:accent1>
      <a:srgbClr val="65C7C2"/>
    </a:accent1>
    <a:accent2>
      <a:srgbClr val="7AA3AA"/>
    </a:accent2>
    <a:accent3>
      <a:srgbClr val="DCDCDC"/>
    </a:accent3>
    <a:accent4>
      <a:srgbClr val="00A7DE"/>
    </a:accent4>
    <a:accent5>
      <a:srgbClr val="84AE0C"/>
    </a:accent5>
    <a:accent6>
      <a:srgbClr val="FAA311"/>
    </a:accent6>
    <a:hlink>
      <a:srgbClr val="65C7C2"/>
    </a:hlink>
    <a:folHlink>
      <a:srgbClr val="213871"/>
    </a:folHlink>
  </a:clrScheme>
</a:themeOverride>
</file>

<file path=docProps/app.xml><?xml version="1.0" encoding="utf-8"?>
<Properties xmlns="http://schemas.openxmlformats.org/officeDocument/2006/extended-properties" xmlns:vt="http://schemas.openxmlformats.org/officeDocument/2006/docPropsVTypes">
  <Template>blank</Template>
  <TotalTime>2231</TotalTime>
  <Words>7381</Words>
  <Application>Microsoft Office PowerPoint</Application>
  <PresentationFormat>Custom</PresentationFormat>
  <Paragraphs>826</Paragraphs>
  <Slides>89</Slides>
  <Notes>20</Notes>
  <HiddenSlides>0</HiddenSlides>
  <MMClips>0</MMClips>
  <ScaleCrop>false</ScaleCrop>
  <HeadingPairs>
    <vt:vector size="8" baseType="variant">
      <vt:variant>
        <vt:lpstr>Fonts Used</vt:lpstr>
      </vt:variant>
      <vt:variant>
        <vt:i4>12</vt:i4>
      </vt:variant>
      <vt:variant>
        <vt:lpstr>Theme</vt:lpstr>
      </vt:variant>
      <vt:variant>
        <vt:i4>9</vt:i4>
      </vt:variant>
      <vt:variant>
        <vt:lpstr>Embedded OLE Servers</vt:lpstr>
      </vt:variant>
      <vt:variant>
        <vt:i4>1</vt:i4>
      </vt:variant>
      <vt:variant>
        <vt:lpstr>Slide Titles</vt:lpstr>
      </vt:variant>
      <vt:variant>
        <vt:i4>89</vt:i4>
      </vt:variant>
    </vt:vector>
  </HeadingPairs>
  <TitlesOfParts>
    <vt:vector size="111" baseType="lpstr">
      <vt:lpstr>Arial</vt:lpstr>
      <vt:lpstr>Calibri</vt:lpstr>
      <vt:lpstr>Courier New</vt:lpstr>
      <vt:lpstr>FreightDisp Pro Bold</vt:lpstr>
      <vt:lpstr>FreightDisp Pro Light</vt:lpstr>
      <vt:lpstr>FreightDispBold</vt:lpstr>
      <vt:lpstr>Proxima Nova</vt:lpstr>
      <vt:lpstr>Proxima Nova Rg</vt:lpstr>
      <vt:lpstr>Tahoma</vt:lpstr>
      <vt:lpstr>Times New Roman</vt:lpstr>
      <vt:lpstr>Verdana</vt:lpstr>
      <vt:lpstr>Wingdings</vt:lpstr>
      <vt:lpstr>blank</vt:lpstr>
      <vt:lpstr>Content Slides</vt:lpstr>
      <vt:lpstr>Cornwall PowerPoint Theme</vt:lpstr>
      <vt:lpstr>1_Cornwall PowerPoint Theme</vt:lpstr>
      <vt:lpstr>1_Content Slides</vt:lpstr>
      <vt:lpstr>Elexon - Presentation</vt:lpstr>
      <vt:lpstr>FirstSlideMaster</vt:lpstr>
      <vt:lpstr>PresentationOfgem2015</vt:lpstr>
      <vt:lpstr>LastSlideMaster</vt:lpstr>
      <vt:lpstr>Visio</vt:lpstr>
      <vt:lpstr>P379 ‘Multiple Suppliers through Meter Splitting’</vt:lpstr>
      <vt:lpstr>PowerPoint Presentation</vt:lpstr>
      <vt:lpstr>Agenda</vt:lpstr>
      <vt:lpstr>Objectives</vt:lpstr>
      <vt:lpstr>P379 Issue and Scope </vt:lpstr>
      <vt:lpstr>Problem statement</vt:lpstr>
      <vt:lpstr>The need to cater for new business models?</vt:lpstr>
      <vt:lpstr>The need to cater for new business models?</vt:lpstr>
      <vt:lpstr>Issue clarification</vt:lpstr>
      <vt:lpstr>Scope of the solution</vt:lpstr>
      <vt:lpstr>Solutions Options</vt:lpstr>
      <vt:lpstr>Potential Solutions</vt:lpstr>
      <vt:lpstr>EV Use case for multiple suppliers</vt:lpstr>
      <vt:lpstr>Used Case 1 -Electric Vehicle</vt:lpstr>
      <vt:lpstr>EV Use case for multiple suppliers</vt:lpstr>
      <vt:lpstr>Assumptions (continued)</vt:lpstr>
      <vt:lpstr>EV Use case for multiple suppliers</vt:lpstr>
      <vt:lpstr>Solution 1 – P379 Proposed</vt:lpstr>
      <vt:lpstr>Proposed solution</vt:lpstr>
      <vt:lpstr>EV Use case for multiple suppliers - Proposed</vt:lpstr>
      <vt:lpstr>EV Use case for multiple suppliers - Proposed</vt:lpstr>
      <vt:lpstr>EV Use case for multiple suppliers - Proposed</vt:lpstr>
      <vt:lpstr>Solution 2 – Proposed with P375 HHDC</vt:lpstr>
      <vt:lpstr>EV Use case for multiple suppliers – Proposed via P375</vt:lpstr>
      <vt:lpstr>EV Use case for multiple suppliers – Proposed via P375</vt:lpstr>
      <vt:lpstr>EV Use case for multiple suppliers – Proposed via P375</vt:lpstr>
      <vt:lpstr>EV Use case for multiple suppliers – Proposed via P375</vt:lpstr>
      <vt:lpstr>Solution 3 – Shared SVA Meter Arrangement</vt:lpstr>
      <vt:lpstr>EV Use case for multiple suppliers – Shared SVA</vt:lpstr>
      <vt:lpstr>EV Use case for multiple suppliers – Shared SVA</vt:lpstr>
      <vt:lpstr>EV Use case for multiple suppliers – Shared SVA</vt:lpstr>
      <vt:lpstr>Solution 4 – Difference Metering</vt:lpstr>
      <vt:lpstr>EV Use case for multiple suppliers – Difference metering</vt:lpstr>
      <vt:lpstr>EV Use case for multiple suppliers – Difference metering</vt:lpstr>
      <vt:lpstr>EV Use case for multiple suppliers – Difference metering</vt:lpstr>
      <vt:lpstr>Use Case 2 – Exempt Supply </vt:lpstr>
      <vt:lpstr>Exempt supply use case for multiple suppliers</vt:lpstr>
      <vt:lpstr>Exempt supply use case for multiple suppliers - proposed</vt:lpstr>
      <vt:lpstr>CEC market access models</vt:lpstr>
      <vt:lpstr>Exempt supply use case for multiple suppliers</vt:lpstr>
      <vt:lpstr>CEC registering as a generator</vt:lpstr>
      <vt:lpstr>CEC facilitated by licensed Supplier</vt:lpstr>
      <vt:lpstr>CEC as new BSC Party type</vt:lpstr>
      <vt:lpstr>Assigning excess generation</vt:lpstr>
      <vt:lpstr>Outstanding questions on exempt supply use case</vt:lpstr>
      <vt:lpstr>Potential solutions</vt:lpstr>
      <vt:lpstr>Potential solutions</vt:lpstr>
      <vt:lpstr>Exempt supply use case for multiple suppliers</vt:lpstr>
      <vt:lpstr>Proposed solution – CNA notifies energy volume</vt:lpstr>
      <vt:lpstr>Exempt supply use case for multiple suppliers</vt:lpstr>
      <vt:lpstr>Exempt Supply use case for multiple suppliers - Proposed</vt:lpstr>
      <vt:lpstr>Exempt Supply use case for multiple suppliers - Proposed</vt:lpstr>
      <vt:lpstr>Proposed solution –CNA notifies percentage</vt:lpstr>
      <vt:lpstr>Exempt supply use case for multiple suppliers</vt:lpstr>
      <vt:lpstr>Exempt Supply use case for multiple suppliers - Proposed</vt:lpstr>
      <vt:lpstr>Exempt Supply use case for multiple suppliers - Proposed</vt:lpstr>
      <vt:lpstr>HHDC facilitated Shared SVA Meter solution</vt:lpstr>
      <vt:lpstr>Exempt supply use case for multiple suppliers</vt:lpstr>
      <vt:lpstr>Exempt Supply use case for multiple suppliers - HHDC</vt:lpstr>
      <vt:lpstr>Solutions against issue statement</vt:lpstr>
      <vt:lpstr>Solutions against issue statement</vt:lpstr>
      <vt:lpstr>Solutions against issue statement - CNA</vt:lpstr>
      <vt:lpstr>Solutions against issue statement –P375 HHDC</vt:lpstr>
      <vt:lpstr>Solutions against issue statement – Shared SVA</vt:lpstr>
      <vt:lpstr>Solutions against issue statement – Difference metering</vt:lpstr>
      <vt:lpstr>Access &amp; forward looking charges SCR</vt:lpstr>
      <vt:lpstr>PowerPoint Presentation</vt:lpstr>
      <vt:lpstr>PowerPoint Presentation</vt:lpstr>
      <vt:lpstr>The case for change</vt:lpstr>
      <vt:lpstr>SCR launch</vt:lpstr>
      <vt:lpstr>Scope of the review</vt:lpstr>
      <vt:lpstr>PowerPoint Presentation</vt:lpstr>
      <vt:lpstr>Access options: firmness</vt:lpstr>
      <vt:lpstr>Access options: time-profiled, time-limited and shared</vt:lpstr>
      <vt:lpstr>Cross-cutting access design choices: long list</vt:lpstr>
      <vt:lpstr>PowerPoint Presentation</vt:lpstr>
      <vt:lpstr>Basic options for DUoS and TNUoS demand</vt:lpstr>
      <vt:lpstr>Feasibility of options for DUoS generation</vt:lpstr>
      <vt:lpstr>Assessment criteria</vt:lpstr>
      <vt:lpstr>PowerPoint Presentation</vt:lpstr>
      <vt:lpstr>Commercial structure of network charges</vt:lpstr>
      <vt:lpstr>Option 1: Nodal pricing for all network customers</vt:lpstr>
      <vt:lpstr>Option 2: Representative model for all network users</vt:lpstr>
      <vt:lpstr>Option 3: Combined ‘hybrid’ nodal/representative model</vt:lpstr>
      <vt:lpstr>PowerPoint Presentation</vt:lpstr>
      <vt:lpstr>Next Steps </vt:lpstr>
      <vt:lpstr>Any Other Business </vt:lpstr>
      <vt:lpstr>Progression Plan</vt:lpstr>
      <vt:lpstr>PowerPoint Presentation</vt:lpstr>
    </vt:vector>
  </TitlesOfParts>
  <Company>ELEXON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Peter Frampton</dc:creator>
  <cp:lastModifiedBy>Peter Frampton</cp:lastModifiedBy>
  <cp:revision>117</cp:revision>
  <dcterms:created xsi:type="dcterms:W3CDTF">2019-02-06T08:50:08Z</dcterms:created>
  <dcterms:modified xsi:type="dcterms:W3CDTF">2019-04-02T09:53:40Z</dcterms:modified>
</cp:coreProperties>
</file>